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82"/>
  </p:notesMasterIdLst>
  <p:handoutMasterIdLst>
    <p:handoutMasterId r:id="rId83"/>
  </p:handoutMasterIdLst>
  <p:sldIdLst>
    <p:sldId id="307" r:id="rId2"/>
    <p:sldId id="309" r:id="rId3"/>
    <p:sldId id="376" r:id="rId4"/>
    <p:sldId id="311" r:id="rId5"/>
    <p:sldId id="389" r:id="rId6"/>
    <p:sldId id="390" r:id="rId7"/>
    <p:sldId id="391" r:id="rId8"/>
    <p:sldId id="392" r:id="rId9"/>
    <p:sldId id="393" r:id="rId10"/>
    <p:sldId id="394" r:id="rId11"/>
    <p:sldId id="395" r:id="rId12"/>
    <p:sldId id="310" r:id="rId13"/>
    <p:sldId id="312" r:id="rId14"/>
    <p:sldId id="321" r:id="rId15"/>
    <p:sldId id="314" r:id="rId16"/>
    <p:sldId id="380" r:id="rId17"/>
    <p:sldId id="381" r:id="rId18"/>
    <p:sldId id="388" r:id="rId19"/>
    <p:sldId id="377" r:id="rId20"/>
    <p:sldId id="383" r:id="rId21"/>
    <p:sldId id="384" r:id="rId22"/>
    <p:sldId id="385" r:id="rId23"/>
    <p:sldId id="386" r:id="rId24"/>
    <p:sldId id="387" r:id="rId25"/>
    <p:sldId id="337" r:id="rId26"/>
    <p:sldId id="338" r:id="rId27"/>
    <p:sldId id="339" r:id="rId28"/>
    <p:sldId id="340" r:id="rId29"/>
    <p:sldId id="341" r:id="rId30"/>
    <p:sldId id="318" r:id="rId31"/>
    <p:sldId id="313" r:id="rId32"/>
    <p:sldId id="322" r:id="rId33"/>
    <p:sldId id="323" r:id="rId34"/>
    <p:sldId id="319" r:id="rId35"/>
    <p:sldId id="315" r:id="rId36"/>
    <p:sldId id="316" r:id="rId37"/>
    <p:sldId id="324" r:id="rId38"/>
    <p:sldId id="335" r:id="rId39"/>
    <p:sldId id="334" r:id="rId40"/>
    <p:sldId id="325" r:id="rId41"/>
    <p:sldId id="326" r:id="rId42"/>
    <p:sldId id="327" r:id="rId43"/>
    <p:sldId id="329" r:id="rId44"/>
    <p:sldId id="330" r:id="rId45"/>
    <p:sldId id="332" r:id="rId46"/>
    <p:sldId id="336" r:id="rId47"/>
    <p:sldId id="333" r:id="rId48"/>
    <p:sldId id="37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3" r:id="rId79"/>
    <p:sldId id="374" r:id="rId80"/>
    <p:sldId id="375" r:id="rId81"/>
  </p:sldIdLst>
  <p:sldSz cx="12192000" cy="6858000"/>
  <p:notesSz cx="6858000" cy="9144000"/>
  <p:custDataLst>
    <p:tags r:id="rId8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Drimmel" initials="CD" lastIdx="3" clrIdx="0">
    <p:extLst/>
  </p:cmAuthor>
  <p:cmAuthor id="2" name="Tanja Ganotz" initials="TG" lastIdx="6" clrIdx="1">
    <p:extLst>
      <p:ext uri="{19B8F6BF-5375-455C-9EA6-DF929625EA0E}">
        <p15:presenceInfo xmlns:p15="http://schemas.microsoft.com/office/powerpoint/2012/main" userId="Tanja Ganot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3979" autoAdjust="0"/>
  </p:normalViewPr>
  <p:slideViewPr>
    <p:cSldViewPr snapToGrid="0" showGuides="1">
      <p:cViewPr varScale="1">
        <p:scale>
          <a:sx n="61" d="100"/>
          <a:sy n="61" d="100"/>
        </p:scale>
        <p:origin x="852" y="44"/>
      </p:cViewPr>
      <p:guideLst>
        <p:guide pos="3840"/>
        <p:guide orient="horz" pos="2160"/>
      </p:guideLst>
    </p:cSldViewPr>
  </p:slideViewPr>
  <p:notesTextViewPr>
    <p:cViewPr>
      <p:scale>
        <a:sx n="1" d="1"/>
        <a:sy n="1" d="1"/>
      </p:scale>
      <p:origin x="0" y="0"/>
    </p:cViewPr>
  </p:notesTextViewPr>
  <p:notesViewPr>
    <p:cSldViewPr snapToGrid="0" showGuides="1">
      <p:cViewPr varScale="1">
        <p:scale>
          <a:sx n="94" d="100"/>
          <a:sy n="94" d="100"/>
        </p:scale>
        <p:origin x="360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FB1E53C-ED70-457A-A75D-453CF82073B8}"/>
    <pc:docChg chg="addSld modSld">
      <pc:chgData name="" userId="" providerId="" clId="Web-{1FB1E53C-ED70-457A-A75D-453CF82073B8}" dt="2018-10-09T06:34:51.213" v="763"/>
      <pc:docMkLst>
        <pc:docMk/>
      </pc:docMkLst>
      <pc:sldChg chg="addSp delSp modSp">
        <pc:chgData name="" userId="" providerId="" clId="Web-{1FB1E53C-ED70-457A-A75D-453CF82073B8}" dt="2018-10-09T06:32:22.289" v="559" actId="1076"/>
        <pc:sldMkLst>
          <pc:docMk/>
          <pc:sldMk cId="2833681145" sldId="312"/>
        </pc:sldMkLst>
        <pc:spChg chg="mod">
          <ac:chgData name="" userId="" providerId="" clId="Web-{1FB1E53C-ED70-457A-A75D-453CF82073B8}" dt="2018-10-09T06:32:22.289" v="559" actId="1076"/>
          <ac:spMkLst>
            <pc:docMk/>
            <pc:sldMk cId="2833681145" sldId="312"/>
            <ac:spMk id="3" creationId="{00000000-0000-0000-0000-000000000000}"/>
          </ac:spMkLst>
        </pc:spChg>
        <pc:spChg chg="add del mod">
          <ac:chgData name="" userId="" providerId="" clId="Web-{1FB1E53C-ED70-457A-A75D-453CF82073B8}" dt="2018-10-09T06:22:26.137" v="45"/>
          <ac:spMkLst>
            <pc:docMk/>
            <pc:sldMk cId="2833681145" sldId="312"/>
            <ac:spMk id="5" creationId="{B7D729D1-E523-479B-AEFF-B79DCC2EB8EF}"/>
          </ac:spMkLst>
        </pc:spChg>
        <pc:picChg chg="add del mod">
          <ac:chgData name="" userId="" providerId="" clId="Web-{1FB1E53C-ED70-457A-A75D-453CF82073B8}" dt="2018-10-09T06:25:42.844" v="68"/>
          <ac:picMkLst>
            <pc:docMk/>
            <pc:sldMk cId="2833681145" sldId="312"/>
            <ac:picMk id="6" creationId="{58F57351-E7C5-4B80-A91A-070C36180B0C}"/>
          </ac:picMkLst>
        </pc:picChg>
      </pc:sldChg>
      <pc:sldChg chg="addSp delSp modSp">
        <pc:chgData name="" userId="" providerId="" clId="Web-{1FB1E53C-ED70-457A-A75D-453CF82073B8}" dt="2018-10-09T06:25:02.718" v="54"/>
        <pc:sldMkLst>
          <pc:docMk/>
          <pc:sldMk cId="367408208" sldId="318"/>
        </pc:sldMkLst>
        <pc:spChg chg="del">
          <ac:chgData name="" userId="" providerId="" clId="Web-{1FB1E53C-ED70-457A-A75D-453CF82073B8}" dt="2018-10-09T06:22:56.654" v="46"/>
          <ac:spMkLst>
            <pc:docMk/>
            <pc:sldMk cId="367408208" sldId="318"/>
            <ac:spMk id="3" creationId="{00000000-0000-0000-0000-000000000000}"/>
          </ac:spMkLst>
        </pc:spChg>
        <pc:spChg chg="add mod">
          <ac:chgData name="" userId="" providerId="" clId="Web-{1FB1E53C-ED70-457A-A75D-453CF82073B8}" dt="2018-10-09T06:25:02.718" v="54"/>
          <ac:spMkLst>
            <pc:docMk/>
            <pc:sldMk cId="367408208" sldId="318"/>
            <ac:spMk id="8" creationId="{494F7A08-74B0-4D25-8116-ED8D082AADA5}"/>
          </ac:spMkLst>
        </pc:spChg>
        <pc:picChg chg="add del mod ord modCrop">
          <ac:chgData name="" userId="" providerId="" clId="Web-{1FB1E53C-ED70-457A-A75D-453CF82073B8}" dt="2018-10-09T06:25:02.718" v="54"/>
          <ac:picMkLst>
            <pc:docMk/>
            <pc:sldMk cId="367408208" sldId="318"/>
            <ac:picMk id="5" creationId="{2AE680A1-3715-4E37-A2FF-75F561557B58}"/>
          </ac:picMkLst>
        </pc:picChg>
      </pc:sldChg>
      <pc:sldChg chg="modSp new">
        <pc:chgData name="" userId="" providerId="" clId="Web-{1FB1E53C-ED70-457A-A75D-453CF82073B8}" dt="2018-10-09T06:22:03.699" v="36" actId="1076"/>
        <pc:sldMkLst>
          <pc:docMk/>
          <pc:sldMk cId="2121345024" sldId="320"/>
        </pc:sldMkLst>
        <pc:spChg chg="mod">
          <ac:chgData name="" userId="" providerId="" clId="Web-{1FB1E53C-ED70-457A-A75D-453CF82073B8}" dt="2018-10-09T06:22:03.699" v="36" actId="1076"/>
          <ac:spMkLst>
            <pc:docMk/>
            <pc:sldMk cId="2121345024" sldId="320"/>
            <ac:spMk id="2" creationId="{73F71BC1-4619-473A-B97B-966176327F5A}"/>
          </ac:spMkLst>
        </pc:spChg>
        <pc:spChg chg="mod">
          <ac:chgData name="" userId="" providerId="" clId="Web-{1FB1E53C-ED70-457A-A75D-453CF82073B8}" dt="2018-10-09T06:21:52.636" v="31" actId="20577"/>
          <ac:spMkLst>
            <pc:docMk/>
            <pc:sldMk cId="2121345024" sldId="320"/>
            <ac:spMk id="3" creationId="{31AFBFC6-72AB-4E56-94ED-9BFC4C505C8B}"/>
          </ac:spMkLst>
        </pc:spChg>
      </pc:sldChg>
      <pc:sldChg chg="addSp delSp modSp new">
        <pc:chgData name="" userId="" providerId="" clId="Web-{1FB1E53C-ED70-457A-A75D-453CF82073B8}" dt="2018-10-09T06:34:51.213" v="763"/>
        <pc:sldMkLst>
          <pc:docMk/>
          <pc:sldMk cId="2817208920" sldId="321"/>
        </pc:sldMkLst>
        <pc:spChg chg="mod">
          <ac:chgData name="" userId="" providerId="" clId="Web-{1FB1E53C-ED70-457A-A75D-453CF82073B8}" dt="2018-10-09T06:33:13.962" v="571" actId="20577"/>
          <ac:spMkLst>
            <pc:docMk/>
            <pc:sldMk cId="2817208920" sldId="321"/>
            <ac:spMk id="2" creationId="{6748460A-F956-4C1F-BE89-9395AFA3A1CD}"/>
          </ac:spMkLst>
        </pc:spChg>
        <pc:spChg chg="del">
          <ac:chgData name="" userId="" providerId="" clId="Web-{1FB1E53C-ED70-457A-A75D-453CF82073B8}" dt="2018-10-09T06:25:48.297" v="70"/>
          <ac:spMkLst>
            <pc:docMk/>
            <pc:sldMk cId="2817208920" sldId="321"/>
            <ac:spMk id="3" creationId="{784DDCCB-E649-4C52-8D8B-D9E4092CF92C}"/>
          </ac:spMkLst>
        </pc:spChg>
        <pc:spChg chg="add mod">
          <ac:chgData name="" userId="" providerId="" clId="Web-{1FB1E53C-ED70-457A-A75D-453CF82073B8}" dt="2018-10-09T06:34:37.135" v="582"/>
          <ac:spMkLst>
            <pc:docMk/>
            <pc:sldMk cId="2817208920" sldId="321"/>
            <ac:spMk id="10" creationId="{D3A370C4-DFE8-45E4-80BA-58952B52089F}"/>
          </ac:spMkLst>
        </pc:spChg>
        <pc:graphicFrameChg chg="add mod modGraphic">
          <ac:chgData name="" userId="" providerId="" clId="Web-{1FB1E53C-ED70-457A-A75D-453CF82073B8}" dt="2018-10-09T06:34:51.213" v="763"/>
          <ac:graphicFrameMkLst>
            <pc:docMk/>
            <pc:sldMk cId="2817208920" sldId="321"/>
            <ac:graphicFrameMk id="7" creationId="{56FBAB4C-CF59-4590-AFE1-2A7BAB937B20}"/>
          </ac:graphicFrameMkLst>
        </pc:graphicFrameChg>
        <pc:picChg chg="add del mod ord">
          <ac:chgData name="" userId="" providerId="" clId="Web-{1FB1E53C-ED70-457A-A75D-453CF82073B8}" dt="2018-10-09T06:33:48.572" v="572"/>
          <ac:picMkLst>
            <pc:docMk/>
            <pc:sldMk cId="2817208920" sldId="321"/>
            <ac:picMk id="5" creationId="{DCFAC207-D981-41BB-96F4-F4FC0FBD37A0}"/>
          </ac:picMkLst>
        </pc:picChg>
      </pc:sldChg>
    </pc:docChg>
  </pc:docChgLst>
  <pc:docChgLst>
    <pc:chgData clId="Web-{07C59F64-CFB6-40DD-B70D-19ED25CB1B1B}"/>
    <pc:docChg chg="modSld">
      <pc:chgData name="" userId="" providerId="" clId="Web-{07C59F64-CFB6-40DD-B70D-19ED25CB1B1B}" dt="2018-10-09T07:19:09.194" v="32" actId="20577"/>
      <pc:docMkLst>
        <pc:docMk/>
      </pc:docMkLst>
      <pc:sldChg chg="modSp">
        <pc:chgData name="" userId="" providerId="" clId="Web-{07C59F64-CFB6-40DD-B70D-19ED25CB1B1B}" dt="2018-10-09T07:19:07.194" v="31" actId="20577"/>
        <pc:sldMkLst>
          <pc:docMk/>
          <pc:sldMk cId="398969090" sldId="324"/>
        </pc:sldMkLst>
        <pc:spChg chg="mod">
          <ac:chgData name="" userId="" providerId="" clId="Web-{07C59F64-CFB6-40DD-B70D-19ED25CB1B1B}" dt="2018-10-09T07:19:07.194" v="31" actId="20577"/>
          <ac:spMkLst>
            <pc:docMk/>
            <pc:sldMk cId="398969090" sldId="324"/>
            <ac:spMk id="3" creationId="{7646CF4D-D43A-48CA-9A6D-4D6850127B6A}"/>
          </ac:spMkLst>
        </pc:spChg>
      </pc:sldChg>
      <pc:sldChg chg="modSp">
        <pc:chgData name="" userId="" providerId="" clId="Web-{07C59F64-CFB6-40DD-B70D-19ED25CB1B1B}" dt="2018-10-09T07:19:09.194" v="32" actId="20577"/>
        <pc:sldMkLst>
          <pc:docMk/>
          <pc:sldMk cId="1370828648" sldId="335"/>
        </pc:sldMkLst>
        <pc:spChg chg="mod">
          <ac:chgData name="" userId="" providerId="" clId="Web-{07C59F64-CFB6-40DD-B70D-19ED25CB1B1B}" dt="2018-10-09T07:19:09.194" v="32" actId="20577"/>
          <ac:spMkLst>
            <pc:docMk/>
            <pc:sldMk cId="1370828648" sldId="335"/>
            <ac:spMk id="2" creationId="{665F04D2-E7D4-4780-B694-EF0DC014BA1C}"/>
          </ac:spMkLst>
        </pc:spChg>
        <pc:spChg chg="mod">
          <ac:chgData name="" userId="" providerId="" clId="Web-{07C59F64-CFB6-40DD-B70D-19ED25CB1B1B}" dt="2018-10-09T07:17:36.664" v="8" actId="20577"/>
          <ac:spMkLst>
            <pc:docMk/>
            <pc:sldMk cId="1370828648" sldId="335"/>
            <ac:spMk id="3" creationId="{4C368A97-F94A-45D6-A522-F681B72C4FFA}"/>
          </ac:spMkLst>
        </pc:spChg>
      </pc:sldChg>
    </pc:docChg>
  </pc:docChgLst>
  <pc:docChgLst>
    <pc:chgData clId="Web-{5E4797F7-E1F0-45E4-ACD4-3EEA882F5183}"/>
    <pc:docChg chg="delSld modSld">
      <pc:chgData name="" userId="" providerId="" clId="Web-{5E4797F7-E1F0-45E4-ACD4-3EEA882F5183}" dt="2018-10-09T06:59:25.796" v="243"/>
      <pc:docMkLst>
        <pc:docMk/>
      </pc:docMkLst>
      <pc:sldChg chg="modSp delCm">
        <pc:chgData name="" userId="" providerId="" clId="Web-{5E4797F7-E1F0-45E4-ACD4-3EEA882F5183}" dt="2018-10-09T06:44:08.817" v="84" actId="1076"/>
        <pc:sldMkLst>
          <pc:docMk/>
          <pc:sldMk cId="2833681145" sldId="312"/>
        </pc:sldMkLst>
        <pc:spChg chg="mod">
          <ac:chgData name="" userId="" providerId="" clId="Web-{5E4797F7-E1F0-45E4-ACD4-3EEA882F5183}" dt="2018-10-09T06:44:08.817" v="84" actId="1076"/>
          <ac:spMkLst>
            <pc:docMk/>
            <pc:sldMk cId="2833681145" sldId="312"/>
            <ac:spMk id="3" creationId="{00000000-0000-0000-0000-000000000000}"/>
          </ac:spMkLst>
        </pc:spChg>
      </pc:sldChg>
      <pc:sldChg chg="addSp modSp">
        <pc:chgData name="" userId="" providerId="" clId="Web-{5E4797F7-E1F0-45E4-ACD4-3EEA882F5183}" dt="2018-10-09T06:59:25.796" v="243"/>
        <pc:sldMkLst>
          <pc:docMk/>
          <pc:sldMk cId="1651080777" sldId="313"/>
        </pc:sldMkLst>
        <pc:spChg chg="mod">
          <ac:chgData name="" userId="" providerId="" clId="Web-{5E4797F7-E1F0-45E4-ACD4-3EEA882F5183}" dt="2018-10-09T06:59:24.452" v="241" actId="20577"/>
          <ac:spMkLst>
            <pc:docMk/>
            <pc:sldMk cId="1651080777" sldId="313"/>
            <ac:spMk id="3" creationId="{00000000-0000-0000-0000-000000000000}"/>
          </ac:spMkLst>
        </pc:spChg>
        <pc:spChg chg="add mod">
          <ac:chgData name="" userId="" providerId="" clId="Web-{5E4797F7-E1F0-45E4-ACD4-3EEA882F5183}" dt="2018-10-09T06:59:25.796" v="243"/>
          <ac:spMkLst>
            <pc:docMk/>
            <pc:sldMk cId="1651080777" sldId="313"/>
            <ac:spMk id="5" creationId="{B2E1BBF5-865B-42A5-895A-553CD1853AFA}"/>
          </ac:spMkLst>
        </pc:spChg>
      </pc:sldChg>
      <pc:sldChg chg="modSp">
        <pc:chgData name="" userId="" providerId="" clId="Web-{5E4797F7-E1F0-45E4-ACD4-3EEA882F5183}" dt="2018-10-09T06:55:08.094" v="158" actId="20577"/>
        <pc:sldMkLst>
          <pc:docMk/>
          <pc:sldMk cId="430665885" sldId="317"/>
        </pc:sldMkLst>
        <pc:spChg chg="mod">
          <ac:chgData name="" userId="" providerId="" clId="Web-{5E4797F7-E1F0-45E4-ACD4-3EEA882F5183}" dt="2018-10-09T06:55:08.094" v="158" actId="20577"/>
          <ac:spMkLst>
            <pc:docMk/>
            <pc:sldMk cId="430665885" sldId="317"/>
            <ac:spMk id="3" creationId="{00000000-0000-0000-0000-000000000000}"/>
          </ac:spMkLst>
        </pc:spChg>
      </pc:sldChg>
      <pc:sldChg chg="addSp delSp modSp del">
        <pc:chgData name="" userId="" providerId="" clId="Web-{5E4797F7-E1F0-45E4-ACD4-3EEA882F5183}" dt="2018-10-09T06:51:38.002" v="126"/>
        <pc:sldMkLst>
          <pc:docMk/>
          <pc:sldMk cId="2121345024" sldId="320"/>
        </pc:sldMkLst>
        <pc:spChg chg="del">
          <ac:chgData name="" userId="" providerId="" clId="Web-{5E4797F7-E1F0-45E4-ACD4-3EEA882F5183}" dt="2018-10-09T06:51:36.111" v="125"/>
          <ac:spMkLst>
            <pc:docMk/>
            <pc:sldMk cId="2121345024" sldId="320"/>
            <ac:spMk id="2" creationId="{73F71BC1-4619-473A-B97B-966176327F5A}"/>
          </ac:spMkLst>
        </pc:spChg>
        <pc:spChg chg="del mod">
          <ac:chgData name="" userId="" providerId="" clId="Web-{5E4797F7-E1F0-45E4-ACD4-3EEA882F5183}" dt="2018-10-09T06:51:32.439" v="124"/>
          <ac:spMkLst>
            <pc:docMk/>
            <pc:sldMk cId="2121345024" sldId="320"/>
            <ac:spMk id="3" creationId="{31AFBFC6-72AB-4E56-94ED-9BFC4C505C8B}"/>
          </ac:spMkLst>
        </pc:spChg>
        <pc:spChg chg="add mod">
          <ac:chgData name="" userId="" providerId="" clId="Web-{5E4797F7-E1F0-45E4-ACD4-3EEA882F5183}" dt="2018-10-09T06:51:32.439" v="124"/>
          <ac:spMkLst>
            <pc:docMk/>
            <pc:sldMk cId="2121345024" sldId="320"/>
            <ac:spMk id="6" creationId="{6FBE7206-739F-4A15-BA46-238B5600D754}"/>
          </ac:spMkLst>
        </pc:spChg>
        <pc:spChg chg="add mod">
          <ac:chgData name="" userId="" providerId="" clId="Web-{5E4797F7-E1F0-45E4-ACD4-3EEA882F5183}" dt="2018-10-09T06:51:36.111" v="125"/>
          <ac:spMkLst>
            <pc:docMk/>
            <pc:sldMk cId="2121345024" sldId="320"/>
            <ac:spMk id="8" creationId="{5B844B8D-C1D7-42CA-AD0F-D5A21FBE3F77}"/>
          </ac:spMkLst>
        </pc:spChg>
      </pc:sldChg>
    </pc:docChg>
  </pc:docChgLst>
  <pc:docChgLst>
    <pc:chgData clId="Web-{3CCB7CCC-B370-48C8-87E2-6FDC75FA7DE4}"/>
    <pc:docChg chg="addSld delSld modSld">
      <pc:chgData name="" userId="" providerId="" clId="Web-{3CCB7CCC-B370-48C8-87E2-6FDC75FA7DE4}" dt="2018-10-09T07:16:11.258" v="173" actId="20577"/>
      <pc:docMkLst>
        <pc:docMk/>
      </pc:docMkLst>
      <pc:sldChg chg="delSp modSp">
        <pc:chgData name="" userId="" providerId="" clId="Web-{3CCB7CCC-B370-48C8-87E2-6FDC75FA7DE4}" dt="2018-10-09T07:06:09.215" v="93" actId="1076"/>
        <pc:sldMkLst>
          <pc:docMk/>
          <pc:sldMk cId="1651080777" sldId="313"/>
        </pc:sldMkLst>
        <pc:spChg chg="mod">
          <ac:chgData name="" userId="" providerId="" clId="Web-{3CCB7CCC-B370-48C8-87E2-6FDC75FA7DE4}" dt="2018-10-09T07:06:09.215" v="93" actId="1076"/>
          <ac:spMkLst>
            <pc:docMk/>
            <pc:sldMk cId="1651080777" sldId="313"/>
            <ac:spMk id="2" creationId="{00000000-0000-0000-0000-000000000000}"/>
          </ac:spMkLst>
        </pc:spChg>
        <pc:spChg chg="mod">
          <ac:chgData name="" userId="" providerId="" clId="Web-{3CCB7CCC-B370-48C8-87E2-6FDC75FA7DE4}" dt="2018-10-09T07:01:17.310" v="31" actId="20577"/>
          <ac:spMkLst>
            <pc:docMk/>
            <pc:sldMk cId="1651080777" sldId="313"/>
            <ac:spMk id="3" creationId="{00000000-0000-0000-0000-000000000000}"/>
          </ac:spMkLst>
        </pc:spChg>
        <pc:spChg chg="del">
          <ac:chgData name="" userId="" providerId="" clId="Web-{3CCB7CCC-B370-48C8-87E2-6FDC75FA7DE4}" dt="2018-10-09T06:59:45.999" v="0"/>
          <ac:spMkLst>
            <pc:docMk/>
            <pc:sldMk cId="1651080777" sldId="313"/>
            <ac:spMk id="5" creationId="{B2E1BBF5-865B-42A5-895A-553CD1853AFA}"/>
          </ac:spMkLst>
        </pc:spChg>
      </pc:sldChg>
      <pc:sldChg chg="modSp new">
        <pc:chgData name="" userId="" providerId="" clId="Web-{3CCB7CCC-B370-48C8-87E2-6FDC75FA7DE4}" dt="2018-10-09T07:04:26.841" v="66" actId="20577"/>
        <pc:sldMkLst>
          <pc:docMk/>
          <pc:sldMk cId="3027262723" sldId="322"/>
        </pc:sldMkLst>
        <pc:spChg chg="mod">
          <ac:chgData name="" userId="" providerId="" clId="Web-{3CCB7CCC-B370-48C8-87E2-6FDC75FA7DE4}" dt="2018-10-09T07:04:26.841" v="66" actId="20577"/>
          <ac:spMkLst>
            <pc:docMk/>
            <pc:sldMk cId="3027262723" sldId="322"/>
            <ac:spMk id="2" creationId="{0D8970AD-7344-4CBA-BD1B-E170D917B826}"/>
          </ac:spMkLst>
        </pc:spChg>
        <pc:spChg chg="mod">
          <ac:chgData name="" userId="" providerId="" clId="Web-{3CCB7CCC-B370-48C8-87E2-6FDC75FA7DE4}" dt="2018-10-09T07:04:09.106" v="59" actId="20577"/>
          <ac:spMkLst>
            <pc:docMk/>
            <pc:sldMk cId="3027262723" sldId="322"/>
            <ac:spMk id="3" creationId="{9F202008-859A-41E7-98A2-D572BCECBE96}"/>
          </ac:spMkLst>
        </pc:spChg>
      </pc:sldChg>
      <pc:sldChg chg="modSp new">
        <pc:chgData name="" userId="" providerId="" clId="Web-{3CCB7CCC-B370-48C8-87E2-6FDC75FA7DE4}" dt="2018-10-09T07:05:49.372" v="92" actId="20577"/>
        <pc:sldMkLst>
          <pc:docMk/>
          <pc:sldMk cId="3518162356" sldId="323"/>
        </pc:sldMkLst>
        <pc:spChg chg="mod">
          <ac:chgData name="" userId="" providerId="" clId="Web-{3CCB7CCC-B370-48C8-87E2-6FDC75FA7DE4}" dt="2018-10-09T07:04:54.122" v="76" actId="20577"/>
          <ac:spMkLst>
            <pc:docMk/>
            <pc:sldMk cId="3518162356" sldId="323"/>
            <ac:spMk id="2" creationId="{7718B610-0B3D-4C7E-804E-43C9AFFFC3EA}"/>
          </ac:spMkLst>
        </pc:spChg>
        <pc:spChg chg="mod">
          <ac:chgData name="" userId="" providerId="" clId="Web-{3CCB7CCC-B370-48C8-87E2-6FDC75FA7DE4}" dt="2018-10-09T07:05:49.372" v="92" actId="20577"/>
          <ac:spMkLst>
            <pc:docMk/>
            <pc:sldMk cId="3518162356" sldId="323"/>
            <ac:spMk id="3" creationId="{091CAE61-FC9A-46D9-B7B0-926571EB8386}"/>
          </ac:spMkLst>
        </pc:spChg>
      </pc:sldChg>
      <pc:sldChg chg="modSp new">
        <pc:chgData name="" userId="" providerId="" clId="Web-{3CCB7CCC-B370-48C8-87E2-6FDC75FA7DE4}" dt="2018-10-09T07:16:11.258" v="173" actId="20577"/>
        <pc:sldMkLst>
          <pc:docMk/>
          <pc:sldMk cId="398969090" sldId="324"/>
        </pc:sldMkLst>
        <pc:spChg chg="mod">
          <ac:chgData name="" userId="" providerId="" clId="Web-{3CCB7CCC-B370-48C8-87E2-6FDC75FA7DE4}" dt="2018-10-09T07:14:14.680" v="150" actId="1076"/>
          <ac:spMkLst>
            <pc:docMk/>
            <pc:sldMk cId="398969090" sldId="324"/>
            <ac:spMk id="2" creationId="{1F707972-6DAD-4729-9F2A-4DD734A1A19B}"/>
          </ac:spMkLst>
        </pc:spChg>
        <pc:spChg chg="mod">
          <ac:chgData name="" userId="" providerId="" clId="Web-{3CCB7CCC-B370-48C8-87E2-6FDC75FA7DE4}" dt="2018-10-09T07:16:11.258" v="173" actId="20577"/>
          <ac:spMkLst>
            <pc:docMk/>
            <pc:sldMk cId="398969090" sldId="324"/>
            <ac:spMk id="3" creationId="{7646CF4D-D43A-48CA-9A6D-4D6850127B6A}"/>
          </ac:spMkLst>
        </pc:spChg>
      </pc:sldChg>
      <pc:sldChg chg="modSp new">
        <pc:chgData name="" userId="" providerId="" clId="Web-{3CCB7CCC-B370-48C8-87E2-6FDC75FA7DE4}" dt="2018-10-09T07:12:24.072" v="119" actId="20577"/>
        <pc:sldMkLst>
          <pc:docMk/>
          <pc:sldMk cId="1738058247" sldId="325"/>
        </pc:sldMkLst>
        <pc:spChg chg="mod">
          <ac:chgData name="" userId="" providerId="" clId="Web-{3CCB7CCC-B370-48C8-87E2-6FDC75FA7DE4}" dt="2018-10-09T07:12:24.072" v="119" actId="20577"/>
          <ac:spMkLst>
            <pc:docMk/>
            <pc:sldMk cId="1738058247" sldId="325"/>
            <ac:spMk id="2" creationId="{E5376625-E1F4-4144-83DA-E51D58B3C5B5}"/>
          </ac:spMkLst>
        </pc:spChg>
      </pc:sldChg>
      <pc:sldChg chg="modSp new">
        <pc:chgData name="" userId="" providerId="" clId="Web-{3CCB7CCC-B370-48C8-87E2-6FDC75FA7DE4}" dt="2018-10-09T07:12:27.337" v="121" actId="20577"/>
        <pc:sldMkLst>
          <pc:docMk/>
          <pc:sldMk cId="3526944674" sldId="326"/>
        </pc:sldMkLst>
        <pc:spChg chg="mod">
          <ac:chgData name="" userId="" providerId="" clId="Web-{3CCB7CCC-B370-48C8-87E2-6FDC75FA7DE4}" dt="2018-10-09T07:12:27.337" v="121" actId="20577"/>
          <ac:spMkLst>
            <pc:docMk/>
            <pc:sldMk cId="3526944674" sldId="326"/>
            <ac:spMk id="2" creationId="{07582A07-24E0-4337-875B-25413E464AEE}"/>
          </ac:spMkLst>
        </pc:spChg>
      </pc:sldChg>
      <pc:sldChg chg="modSp new">
        <pc:chgData name="" userId="" providerId="" clId="Web-{3CCB7CCC-B370-48C8-87E2-6FDC75FA7DE4}" dt="2018-10-09T07:12:41.728" v="125" actId="20577"/>
        <pc:sldMkLst>
          <pc:docMk/>
          <pc:sldMk cId="3521364685" sldId="327"/>
        </pc:sldMkLst>
        <pc:spChg chg="mod">
          <ac:chgData name="" userId="" providerId="" clId="Web-{3CCB7CCC-B370-48C8-87E2-6FDC75FA7DE4}" dt="2018-10-09T07:12:41.728" v="125" actId="20577"/>
          <ac:spMkLst>
            <pc:docMk/>
            <pc:sldMk cId="3521364685" sldId="327"/>
            <ac:spMk id="2" creationId="{534F19C0-2BBE-46E4-A1A0-5D834C5065A8}"/>
          </ac:spMkLst>
        </pc:spChg>
      </pc:sldChg>
      <pc:sldChg chg="new">
        <pc:chgData name="" userId="" providerId="" clId="Web-{3CCB7CCC-B370-48C8-87E2-6FDC75FA7DE4}" dt="2018-10-09T07:12:42.431" v="126"/>
        <pc:sldMkLst>
          <pc:docMk/>
          <pc:sldMk cId="1276440155" sldId="328"/>
        </pc:sldMkLst>
      </pc:sldChg>
      <pc:sldChg chg="modSp new">
        <pc:chgData name="" userId="" providerId="" clId="Web-{3CCB7CCC-B370-48C8-87E2-6FDC75FA7DE4}" dt="2018-10-09T07:12:48.728" v="129" actId="20577"/>
        <pc:sldMkLst>
          <pc:docMk/>
          <pc:sldMk cId="3330005721" sldId="329"/>
        </pc:sldMkLst>
        <pc:spChg chg="mod">
          <ac:chgData name="" userId="" providerId="" clId="Web-{3CCB7CCC-B370-48C8-87E2-6FDC75FA7DE4}" dt="2018-10-09T07:12:48.728" v="129" actId="20577"/>
          <ac:spMkLst>
            <pc:docMk/>
            <pc:sldMk cId="3330005721" sldId="329"/>
            <ac:spMk id="2" creationId="{3EF32BB1-CD64-47FF-9154-E5F19E597C17}"/>
          </ac:spMkLst>
        </pc:spChg>
      </pc:sldChg>
      <pc:sldChg chg="modSp new">
        <pc:chgData name="" userId="" providerId="" clId="Web-{3CCB7CCC-B370-48C8-87E2-6FDC75FA7DE4}" dt="2018-10-09T07:13:03.337" v="134" actId="20577"/>
        <pc:sldMkLst>
          <pc:docMk/>
          <pc:sldMk cId="1423649538" sldId="330"/>
        </pc:sldMkLst>
        <pc:spChg chg="mod">
          <ac:chgData name="" userId="" providerId="" clId="Web-{3CCB7CCC-B370-48C8-87E2-6FDC75FA7DE4}" dt="2018-10-09T07:13:03.337" v="134" actId="20577"/>
          <ac:spMkLst>
            <pc:docMk/>
            <pc:sldMk cId="1423649538" sldId="330"/>
            <ac:spMk id="2" creationId="{CC26671F-841C-4EEF-9BF1-3EA6A997F348}"/>
          </ac:spMkLst>
        </pc:spChg>
      </pc:sldChg>
      <pc:sldChg chg="new">
        <pc:chgData name="" userId="" providerId="" clId="Web-{3CCB7CCC-B370-48C8-87E2-6FDC75FA7DE4}" dt="2018-10-09T07:13:06.087" v="135"/>
        <pc:sldMkLst>
          <pc:docMk/>
          <pc:sldMk cId="1715020479" sldId="331"/>
        </pc:sldMkLst>
      </pc:sldChg>
      <pc:sldChg chg="modSp new">
        <pc:chgData name="" userId="" providerId="" clId="Web-{3CCB7CCC-B370-48C8-87E2-6FDC75FA7DE4}" dt="2018-10-09T07:13:16.509" v="140" actId="20577"/>
        <pc:sldMkLst>
          <pc:docMk/>
          <pc:sldMk cId="3713816613" sldId="332"/>
        </pc:sldMkLst>
        <pc:spChg chg="mod">
          <ac:chgData name="" userId="" providerId="" clId="Web-{3CCB7CCC-B370-48C8-87E2-6FDC75FA7DE4}" dt="2018-10-09T07:13:16.509" v="140" actId="20577"/>
          <ac:spMkLst>
            <pc:docMk/>
            <pc:sldMk cId="3713816613" sldId="332"/>
            <ac:spMk id="2" creationId="{DDC31236-FF3F-4D26-821C-6014D0866C85}"/>
          </ac:spMkLst>
        </pc:spChg>
      </pc:sldChg>
      <pc:sldChg chg="modSp new">
        <pc:chgData name="" userId="" providerId="" clId="Web-{3CCB7CCC-B370-48C8-87E2-6FDC75FA7DE4}" dt="2018-10-09T07:13:25.275" v="145" actId="20577"/>
        <pc:sldMkLst>
          <pc:docMk/>
          <pc:sldMk cId="946201587" sldId="333"/>
        </pc:sldMkLst>
        <pc:spChg chg="mod">
          <ac:chgData name="" userId="" providerId="" clId="Web-{3CCB7CCC-B370-48C8-87E2-6FDC75FA7DE4}" dt="2018-10-09T07:13:25.275" v="145" actId="20577"/>
          <ac:spMkLst>
            <pc:docMk/>
            <pc:sldMk cId="946201587" sldId="333"/>
            <ac:spMk id="2" creationId="{C0BC2A03-2959-44BA-BC6D-13D368F5FC84}"/>
          </ac:spMkLst>
        </pc:spChg>
      </pc:sldChg>
      <pc:sldChg chg="new del">
        <pc:chgData name="" userId="" providerId="" clId="Web-{3CCB7CCC-B370-48C8-87E2-6FDC75FA7DE4}" dt="2018-10-09T07:13:59.852" v="147"/>
        <pc:sldMkLst>
          <pc:docMk/>
          <pc:sldMk cId="2097457421" sldId="334"/>
        </pc:sldMkLst>
      </pc:sldChg>
      <pc:sldChg chg="modSp new">
        <pc:chgData name="" userId="" providerId="" clId="Web-{3CCB7CCC-B370-48C8-87E2-6FDC75FA7DE4}" dt="2018-10-09T07:14:10.587" v="149" actId="20577"/>
        <pc:sldMkLst>
          <pc:docMk/>
          <pc:sldMk cId="2830355076" sldId="334"/>
        </pc:sldMkLst>
        <pc:spChg chg="mod">
          <ac:chgData name="" userId="" providerId="" clId="Web-{3CCB7CCC-B370-48C8-87E2-6FDC75FA7DE4}" dt="2018-10-09T07:14:10.587" v="149" actId="20577"/>
          <ac:spMkLst>
            <pc:docMk/>
            <pc:sldMk cId="2830355076" sldId="334"/>
            <ac:spMk id="2" creationId="{F3A2F71E-D0DE-4592-92CB-823F3F599F9D}"/>
          </ac:spMkLst>
        </pc:spChg>
      </pc:sldChg>
      <pc:sldChg chg="modSp new">
        <pc:chgData name="" userId="" providerId="" clId="Web-{3CCB7CCC-B370-48C8-87E2-6FDC75FA7DE4}" dt="2018-10-09T07:16:08.305" v="172" actId="20577"/>
        <pc:sldMkLst>
          <pc:docMk/>
          <pc:sldMk cId="1370828648" sldId="335"/>
        </pc:sldMkLst>
        <pc:spChg chg="mod">
          <ac:chgData name="" userId="" providerId="" clId="Web-{3CCB7CCC-B370-48C8-87E2-6FDC75FA7DE4}" dt="2018-10-09T07:16:08.305" v="172" actId="20577"/>
          <ac:spMkLst>
            <pc:docMk/>
            <pc:sldMk cId="1370828648" sldId="335"/>
            <ac:spMk id="3" creationId="{4C368A97-F94A-45D6-A522-F681B72C4FF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F26F6-4744-4B1D-BC42-7E588B69D2E0}" type="doc">
      <dgm:prSet loTypeId="urn:microsoft.com/office/officeart/2005/8/layout/hList2#3" loCatId="relationship" qsTypeId="urn:microsoft.com/office/officeart/2005/8/quickstyle/simple1" qsCatId="simple" csTypeId="urn:microsoft.com/office/officeart/2005/8/colors/colorful3" csCatId="colorful" phldr="1"/>
      <dgm:spPr/>
      <dgm:t>
        <a:bodyPr/>
        <a:lstStyle/>
        <a:p>
          <a:endParaRPr lang="de-AT"/>
        </a:p>
      </dgm:t>
    </dgm:pt>
    <dgm:pt modelId="{7FECC4DF-6354-410E-8A5D-BE5C434F4459}">
      <dgm:prSet phldrT="[Text]"/>
      <dgm:spPr/>
      <dgm:t>
        <a:bodyPr/>
        <a:lstStyle/>
        <a:p>
          <a:r>
            <a:rPr lang="de-AT" smtClean="0"/>
            <a:t>Niederlande</a:t>
          </a:r>
          <a:endParaRPr lang="de-AT" dirty="0"/>
        </a:p>
      </dgm:t>
    </dgm:pt>
    <dgm:pt modelId="{191EB1C8-8860-488B-A5FD-20A1C585516C}" type="parTrans" cxnId="{984ABCDA-9711-4A25-AFBC-D8A73A6873C6}">
      <dgm:prSet/>
      <dgm:spPr/>
      <dgm:t>
        <a:bodyPr/>
        <a:lstStyle/>
        <a:p>
          <a:endParaRPr lang="de-AT"/>
        </a:p>
      </dgm:t>
    </dgm:pt>
    <dgm:pt modelId="{6C35B974-DAF1-4229-AEBA-60AF6DC15C4D}" type="sibTrans" cxnId="{984ABCDA-9711-4A25-AFBC-D8A73A6873C6}">
      <dgm:prSet/>
      <dgm:spPr/>
      <dgm:t>
        <a:bodyPr/>
        <a:lstStyle/>
        <a:p>
          <a:endParaRPr lang="de-AT"/>
        </a:p>
      </dgm:t>
    </dgm:pt>
    <dgm:pt modelId="{DA24A55D-A68A-4486-9B72-F7F07C13F7B6}">
      <dgm:prSet phldrT="[Text]"/>
      <dgm:spPr/>
      <dgm:t>
        <a:bodyPr/>
        <a:lstStyle/>
        <a:p>
          <a:r>
            <a:rPr lang="de-AT" dirty="0" smtClean="0"/>
            <a:t>Belgien</a:t>
          </a:r>
          <a:endParaRPr lang="de-AT" dirty="0"/>
        </a:p>
      </dgm:t>
    </dgm:pt>
    <dgm:pt modelId="{06A6DEB0-C28E-448D-8FB4-9082E8237966}" type="parTrans" cxnId="{E837E9A0-9A12-4A8E-9968-23F9FAEA3491}">
      <dgm:prSet/>
      <dgm:spPr/>
      <dgm:t>
        <a:bodyPr/>
        <a:lstStyle/>
        <a:p>
          <a:endParaRPr lang="de-AT"/>
        </a:p>
      </dgm:t>
    </dgm:pt>
    <dgm:pt modelId="{A015CFA0-5D9B-467A-A030-B4856442F8E7}" type="sibTrans" cxnId="{E837E9A0-9A12-4A8E-9968-23F9FAEA3491}">
      <dgm:prSet/>
      <dgm:spPr/>
      <dgm:t>
        <a:bodyPr/>
        <a:lstStyle/>
        <a:p>
          <a:endParaRPr lang="de-AT"/>
        </a:p>
      </dgm:t>
    </dgm:pt>
    <dgm:pt modelId="{EAA52238-9781-4451-813C-D9F0AC2C057A}">
      <dgm:prSet phldrT="[Text]" custT="1"/>
      <dgm:spPr/>
      <dgm:t>
        <a:bodyPr/>
        <a:lstStyle/>
        <a:p>
          <a:r>
            <a:rPr lang="de-AT" sz="1400" dirty="0"/>
            <a:t>8 </a:t>
          </a:r>
          <a:r>
            <a:rPr lang="de-AT" sz="1400" dirty="0" smtClean="0"/>
            <a:t>Hauptkategorien</a:t>
          </a:r>
          <a:endParaRPr lang="de-AT" sz="1400" dirty="0"/>
        </a:p>
      </dgm:t>
    </dgm:pt>
    <dgm:pt modelId="{6AFCD0C4-E07D-44D6-8555-89431645DACD}" type="parTrans" cxnId="{69677FA3-5078-41B1-9ACB-A4C2F3CDC5E2}">
      <dgm:prSet/>
      <dgm:spPr/>
      <dgm:t>
        <a:bodyPr/>
        <a:lstStyle/>
        <a:p>
          <a:endParaRPr lang="de-AT"/>
        </a:p>
      </dgm:t>
    </dgm:pt>
    <dgm:pt modelId="{DD01C639-D882-4C66-9E1D-A49DBC202B13}" type="sibTrans" cxnId="{69677FA3-5078-41B1-9ACB-A4C2F3CDC5E2}">
      <dgm:prSet/>
      <dgm:spPr/>
      <dgm:t>
        <a:bodyPr/>
        <a:lstStyle/>
        <a:p>
          <a:endParaRPr lang="de-AT"/>
        </a:p>
      </dgm:t>
    </dgm:pt>
    <dgm:pt modelId="{4F227F18-FD18-42C8-84CB-938C3A98C562}">
      <dgm:prSet phldrT="[Text]" custT="1"/>
      <dgm:spPr/>
      <dgm:t>
        <a:bodyPr/>
        <a:lstStyle/>
        <a:p>
          <a:r>
            <a:rPr lang="de-AT" sz="1400" dirty="0" smtClean="0"/>
            <a:t>Leichte Lernschwierigkeiten</a:t>
          </a:r>
          <a:endParaRPr lang="de-AT" sz="1400" dirty="0"/>
        </a:p>
      </dgm:t>
    </dgm:pt>
    <dgm:pt modelId="{51E6E0A7-DF79-464A-AE85-339EE1EB9EC2}" type="parTrans" cxnId="{72FFEE48-72E2-45E1-9D0D-4A51581FE96D}">
      <dgm:prSet/>
      <dgm:spPr/>
      <dgm:t>
        <a:bodyPr/>
        <a:lstStyle/>
        <a:p>
          <a:endParaRPr lang="de-AT"/>
        </a:p>
      </dgm:t>
    </dgm:pt>
    <dgm:pt modelId="{C95E4ED0-50E3-4D6F-ABDD-69F2CD12E3D0}" type="sibTrans" cxnId="{72FFEE48-72E2-45E1-9D0D-4A51581FE96D}">
      <dgm:prSet/>
      <dgm:spPr/>
      <dgm:t>
        <a:bodyPr/>
        <a:lstStyle/>
        <a:p>
          <a:endParaRPr lang="de-AT"/>
        </a:p>
      </dgm:t>
    </dgm:pt>
    <dgm:pt modelId="{9A2BDEF0-E765-4AD2-91EB-509C4FE1C06C}">
      <dgm:prSet phldrT="[Text]" custT="1"/>
      <dgm:spPr/>
      <dgm:t>
        <a:bodyPr/>
        <a:lstStyle/>
        <a:p>
          <a:r>
            <a:rPr lang="de-AT" sz="1400" dirty="0"/>
            <a:t>6 </a:t>
          </a:r>
          <a:r>
            <a:rPr lang="de-AT" sz="1400" dirty="0" smtClean="0"/>
            <a:t>Hauptkategorien</a:t>
          </a:r>
          <a:endParaRPr lang="de-AT" sz="1400" dirty="0"/>
        </a:p>
      </dgm:t>
    </dgm:pt>
    <dgm:pt modelId="{A2E17808-3CB5-4EE0-AEE3-6DCC1760EA0D}" type="parTrans" cxnId="{EE205862-75C6-4323-8B5E-5CE2E0063E13}">
      <dgm:prSet/>
      <dgm:spPr/>
      <dgm:t>
        <a:bodyPr/>
        <a:lstStyle/>
        <a:p>
          <a:endParaRPr lang="de-AT"/>
        </a:p>
      </dgm:t>
    </dgm:pt>
    <dgm:pt modelId="{82659284-C717-41D6-9074-153AFBD838C8}" type="sibTrans" cxnId="{EE205862-75C6-4323-8B5E-5CE2E0063E13}">
      <dgm:prSet/>
      <dgm:spPr/>
      <dgm:t>
        <a:bodyPr/>
        <a:lstStyle/>
        <a:p>
          <a:endParaRPr lang="de-AT"/>
        </a:p>
      </dgm:t>
    </dgm:pt>
    <dgm:pt modelId="{350E0135-7C04-48BC-9B61-337E53C68BC7}">
      <dgm:prSet phldrT="[Text]" custT="1"/>
      <dgm:spPr/>
      <dgm:t>
        <a:bodyPr/>
        <a:lstStyle/>
        <a:p>
          <a:r>
            <a:rPr lang="de-AT" sz="1400" dirty="0" smtClean="0"/>
            <a:t>Mittlere Lernschwierigkeiten</a:t>
          </a:r>
          <a:endParaRPr lang="de-AT" sz="1400" dirty="0"/>
        </a:p>
      </dgm:t>
    </dgm:pt>
    <dgm:pt modelId="{E80DE99E-CD2A-43F3-8BBC-79B0558F987D}" type="parTrans" cxnId="{EB0DB944-46B6-463D-959E-C988B5118898}">
      <dgm:prSet/>
      <dgm:spPr/>
      <dgm:t>
        <a:bodyPr/>
        <a:lstStyle/>
        <a:p>
          <a:endParaRPr lang="de-AT"/>
        </a:p>
      </dgm:t>
    </dgm:pt>
    <dgm:pt modelId="{616D942A-9BA7-4C91-8D49-746B1D454E8C}" type="sibTrans" cxnId="{EB0DB944-46B6-463D-959E-C988B5118898}">
      <dgm:prSet/>
      <dgm:spPr/>
      <dgm:t>
        <a:bodyPr/>
        <a:lstStyle/>
        <a:p>
          <a:endParaRPr lang="de-AT"/>
        </a:p>
      </dgm:t>
    </dgm:pt>
    <dgm:pt modelId="{5F0212E9-4A5F-482D-BD37-44AA3F9D37B3}">
      <dgm:prSet custT="1"/>
      <dgm:spPr/>
      <dgm:t>
        <a:bodyPr/>
        <a:lstStyle/>
        <a:p>
          <a:r>
            <a:rPr lang="de-AT" sz="1400" dirty="0" smtClean="0"/>
            <a:t>Schwere Lernschwierigkeiten</a:t>
          </a:r>
          <a:endParaRPr lang="de-AT" sz="1400" dirty="0"/>
        </a:p>
      </dgm:t>
    </dgm:pt>
    <dgm:pt modelId="{B590706A-DF9A-4764-BBB8-4020D46A5ADC}" type="parTrans" cxnId="{D1D9D880-5F15-4C90-AEBA-F5FAC6900177}">
      <dgm:prSet/>
      <dgm:spPr/>
      <dgm:t>
        <a:bodyPr/>
        <a:lstStyle/>
        <a:p>
          <a:endParaRPr lang="de-AT"/>
        </a:p>
      </dgm:t>
    </dgm:pt>
    <dgm:pt modelId="{1281BFF7-467A-4E02-9123-A05D06954554}" type="sibTrans" cxnId="{D1D9D880-5F15-4C90-AEBA-F5FAC6900177}">
      <dgm:prSet/>
      <dgm:spPr/>
      <dgm:t>
        <a:bodyPr/>
        <a:lstStyle/>
        <a:p>
          <a:endParaRPr lang="de-AT"/>
        </a:p>
      </dgm:t>
    </dgm:pt>
    <dgm:pt modelId="{A9B14C0B-F462-4416-A4B7-ED0E5FE57928}">
      <dgm:prSet custT="1"/>
      <dgm:spPr/>
      <dgm:t>
        <a:bodyPr/>
        <a:lstStyle/>
        <a:p>
          <a:r>
            <a:rPr lang="en-US" sz="1400" dirty="0" err="1" smtClean="0"/>
            <a:t>Schwere</a:t>
          </a:r>
          <a:r>
            <a:rPr lang="en-US" sz="1400" dirty="0" smtClean="0"/>
            <a:t> </a:t>
          </a:r>
          <a:r>
            <a:rPr lang="en-US" sz="1400" dirty="0" err="1" smtClean="0"/>
            <a:t>emotionale</a:t>
          </a:r>
          <a:r>
            <a:rPr lang="en-US" sz="1400" dirty="0" smtClean="0"/>
            <a:t> und / </a:t>
          </a:r>
          <a:r>
            <a:rPr lang="en-US" sz="1400" dirty="0" err="1" smtClean="0"/>
            <a:t>oder</a:t>
          </a:r>
          <a:r>
            <a:rPr lang="en-US" sz="1400" dirty="0" smtClean="0"/>
            <a:t> </a:t>
          </a:r>
          <a:r>
            <a:rPr lang="en-US" sz="1400" dirty="0" err="1" smtClean="0"/>
            <a:t>Verhaltensstörungen</a:t>
          </a:r>
          <a:endParaRPr lang="de-AT" sz="1400" dirty="0"/>
        </a:p>
      </dgm:t>
    </dgm:pt>
    <dgm:pt modelId="{056D7C15-98E5-446E-ACCE-2118856242C0}" type="parTrans" cxnId="{1C2ED229-AEB6-4F7A-BF43-383496F2B90E}">
      <dgm:prSet/>
      <dgm:spPr/>
      <dgm:t>
        <a:bodyPr/>
        <a:lstStyle/>
        <a:p>
          <a:endParaRPr lang="de-AT"/>
        </a:p>
      </dgm:t>
    </dgm:pt>
    <dgm:pt modelId="{806A3F9C-EA61-4AE9-9F13-D3BB40891EE4}" type="sibTrans" cxnId="{1C2ED229-AEB6-4F7A-BF43-383496F2B90E}">
      <dgm:prSet/>
      <dgm:spPr/>
      <dgm:t>
        <a:bodyPr/>
        <a:lstStyle/>
        <a:p>
          <a:endParaRPr lang="de-AT"/>
        </a:p>
      </dgm:t>
    </dgm:pt>
    <dgm:pt modelId="{0BECE3FA-DBCE-4BAA-AD35-B443CDBBCDE3}">
      <dgm:prSet phldrT="[Text]" custT="1"/>
      <dgm:spPr/>
      <dgm:t>
        <a:bodyPr/>
        <a:lstStyle/>
        <a:p>
          <a:r>
            <a:rPr lang="de-AT" sz="1400" dirty="0" smtClean="0"/>
            <a:t>Lernschwächen</a:t>
          </a:r>
          <a:endParaRPr lang="de-AT" sz="1400" dirty="0"/>
        </a:p>
      </dgm:t>
    </dgm:pt>
    <dgm:pt modelId="{D82F8D4C-16E9-4E30-94C0-C3601BF56861}" type="parTrans" cxnId="{82152596-3F97-4F2B-AA99-18B209D45BF7}">
      <dgm:prSet/>
      <dgm:spPr/>
      <dgm:t>
        <a:bodyPr/>
        <a:lstStyle/>
        <a:p>
          <a:endParaRPr lang="fr-CH"/>
        </a:p>
      </dgm:t>
    </dgm:pt>
    <dgm:pt modelId="{2B69DAAE-8EA1-4038-BD3B-15ED786415E4}" type="sibTrans" cxnId="{82152596-3F97-4F2B-AA99-18B209D45BF7}">
      <dgm:prSet/>
      <dgm:spPr/>
      <dgm:t>
        <a:bodyPr/>
        <a:lstStyle/>
        <a:p>
          <a:endParaRPr lang="fr-CH"/>
        </a:p>
      </dgm:t>
    </dgm:pt>
    <dgm:pt modelId="{6E6A65CE-CF19-4462-9006-0FA688826549}">
      <dgm:prSet phldrT="[Text]" custT="1"/>
      <dgm:spPr/>
      <dgm:t>
        <a:bodyPr/>
        <a:lstStyle/>
        <a:p>
          <a:r>
            <a:rPr lang="de-AT" sz="1400" dirty="0" smtClean="0"/>
            <a:t>Beschränkter Intellekt</a:t>
          </a:r>
          <a:endParaRPr lang="de-AT" sz="1400" dirty="0"/>
        </a:p>
      </dgm:t>
    </dgm:pt>
    <dgm:pt modelId="{D308F4B4-4B3C-4D1D-AB05-9E433ECC7457}" type="parTrans" cxnId="{3A5E1FFB-02D3-4216-B14A-CCB0FB9C4DF9}">
      <dgm:prSet/>
      <dgm:spPr/>
      <dgm:t>
        <a:bodyPr/>
        <a:lstStyle/>
        <a:p>
          <a:endParaRPr lang="fr-CH"/>
        </a:p>
      </dgm:t>
    </dgm:pt>
    <dgm:pt modelId="{56D36664-9F19-430D-9E17-B3A544C647AA}" type="sibTrans" cxnId="{3A5E1FFB-02D3-4216-B14A-CCB0FB9C4DF9}">
      <dgm:prSet/>
      <dgm:spPr/>
      <dgm:t>
        <a:bodyPr/>
        <a:lstStyle/>
        <a:p>
          <a:endParaRPr lang="fr-CH"/>
        </a:p>
      </dgm:t>
    </dgm:pt>
    <dgm:pt modelId="{F1664EBA-7178-4E7D-A290-E4C0E59E509E}">
      <dgm:prSet phldrT="[Text]" custT="1"/>
      <dgm:spPr/>
      <dgm:t>
        <a:bodyPr/>
        <a:lstStyle/>
        <a:p>
          <a:r>
            <a:rPr lang="de-AT" sz="1400" dirty="0" smtClean="0"/>
            <a:t>Sehbehinderung</a:t>
          </a:r>
          <a:endParaRPr lang="de-AT" sz="1400" dirty="0"/>
        </a:p>
      </dgm:t>
    </dgm:pt>
    <dgm:pt modelId="{89563438-442A-4A2F-A5B5-5BDF88AD3BE3}" type="parTrans" cxnId="{EB561A72-E978-4836-BEA4-197800D21253}">
      <dgm:prSet/>
      <dgm:spPr/>
      <dgm:t>
        <a:bodyPr/>
        <a:lstStyle/>
        <a:p>
          <a:endParaRPr lang="fr-CH"/>
        </a:p>
      </dgm:t>
    </dgm:pt>
    <dgm:pt modelId="{09069310-18D8-4D85-9266-FE6E24A9050E}" type="sibTrans" cxnId="{EB561A72-E978-4836-BEA4-197800D21253}">
      <dgm:prSet/>
      <dgm:spPr/>
      <dgm:t>
        <a:bodyPr/>
        <a:lstStyle/>
        <a:p>
          <a:endParaRPr lang="fr-CH"/>
        </a:p>
      </dgm:t>
    </dgm:pt>
    <dgm:pt modelId="{7199C406-BCB0-442B-AF54-885597080A24}">
      <dgm:prSet phldrT="[Text]" custT="1"/>
      <dgm:spPr/>
      <dgm:t>
        <a:bodyPr/>
        <a:lstStyle/>
        <a:p>
          <a:r>
            <a:rPr lang="de-AT" sz="1400" dirty="0" smtClean="0"/>
            <a:t>Schwerhörigkeit</a:t>
          </a:r>
          <a:endParaRPr lang="de-AT" sz="1400" dirty="0"/>
        </a:p>
      </dgm:t>
    </dgm:pt>
    <dgm:pt modelId="{EC05269B-53A1-4DC2-BA93-4DADA3ECA44E}" type="parTrans" cxnId="{3ADCBD6C-F74C-4E8A-9FF4-7DE686969B6F}">
      <dgm:prSet/>
      <dgm:spPr/>
      <dgm:t>
        <a:bodyPr/>
        <a:lstStyle/>
        <a:p>
          <a:endParaRPr lang="fr-CH"/>
        </a:p>
      </dgm:t>
    </dgm:pt>
    <dgm:pt modelId="{55140C17-4A84-4428-A330-D44C2CF3244F}" type="sibTrans" cxnId="{3ADCBD6C-F74C-4E8A-9FF4-7DE686969B6F}">
      <dgm:prSet/>
      <dgm:spPr/>
      <dgm:t>
        <a:bodyPr/>
        <a:lstStyle/>
        <a:p>
          <a:endParaRPr lang="fr-CH"/>
        </a:p>
      </dgm:t>
    </dgm:pt>
    <dgm:pt modelId="{7CD61201-5D21-45C8-8DA4-2FC845DBFF5B}">
      <dgm:prSet phldrT="[Text]" custT="1"/>
      <dgm:spPr/>
      <dgm:t>
        <a:bodyPr/>
        <a:lstStyle/>
        <a:p>
          <a:r>
            <a:rPr lang="de-AT" sz="1400" dirty="0" smtClean="0"/>
            <a:t>Körperliche Behinderungen</a:t>
          </a:r>
          <a:endParaRPr lang="de-AT" sz="1400" dirty="0"/>
        </a:p>
      </dgm:t>
    </dgm:pt>
    <dgm:pt modelId="{1699F9FE-7748-401B-8966-1AA1C47DC660}" type="parTrans" cxnId="{826C9165-E8F2-4C3D-AB94-2EF84F7D91B9}">
      <dgm:prSet/>
      <dgm:spPr/>
      <dgm:t>
        <a:bodyPr/>
        <a:lstStyle/>
        <a:p>
          <a:endParaRPr lang="fr-CH"/>
        </a:p>
      </dgm:t>
    </dgm:pt>
    <dgm:pt modelId="{CEBE24B9-AFC7-47D5-A793-C4ACD3E9F1B0}" type="sibTrans" cxnId="{826C9165-E8F2-4C3D-AB94-2EF84F7D91B9}">
      <dgm:prSet/>
      <dgm:spPr/>
      <dgm:t>
        <a:bodyPr/>
        <a:lstStyle/>
        <a:p>
          <a:endParaRPr lang="fr-CH"/>
        </a:p>
      </dgm:t>
    </dgm:pt>
    <dgm:pt modelId="{2841067F-CEF1-49E8-BD12-B475C644B2DD}">
      <dgm:prSet phldrT="[Text]" custT="1"/>
      <dgm:spPr/>
      <dgm:t>
        <a:bodyPr/>
        <a:lstStyle/>
        <a:p>
          <a:r>
            <a:rPr lang="de-AT" sz="1400" dirty="0" smtClean="0"/>
            <a:t>Soziale und emotionale Störungen</a:t>
          </a:r>
          <a:endParaRPr lang="de-AT" sz="1400" dirty="0"/>
        </a:p>
      </dgm:t>
    </dgm:pt>
    <dgm:pt modelId="{FE5C6F83-A5A5-4619-B801-88F01090CB61}" type="parTrans" cxnId="{EECEF8E2-9380-4C8D-B645-A7FB29F20A53}">
      <dgm:prSet/>
      <dgm:spPr/>
      <dgm:t>
        <a:bodyPr/>
        <a:lstStyle/>
        <a:p>
          <a:endParaRPr lang="fr-CH"/>
        </a:p>
      </dgm:t>
    </dgm:pt>
    <dgm:pt modelId="{39B44D13-EAED-41EC-8229-52AA485B4E21}" type="sibTrans" cxnId="{EECEF8E2-9380-4C8D-B645-A7FB29F20A53}">
      <dgm:prSet/>
      <dgm:spPr/>
      <dgm:t>
        <a:bodyPr/>
        <a:lstStyle/>
        <a:p>
          <a:endParaRPr lang="fr-CH"/>
        </a:p>
      </dgm:t>
    </dgm:pt>
    <dgm:pt modelId="{5D9967D8-48AF-4D3E-99BD-0DF0A4FF4722}">
      <dgm:prSet phldrT="[Text]" custT="1"/>
      <dgm:spPr/>
      <dgm:t>
        <a:bodyPr/>
        <a:lstStyle/>
        <a:p>
          <a:r>
            <a:rPr lang="de-AT" sz="1400" dirty="0" smtClean="0"/>
            <a:t>4 Hauptkategorien</a:t>
          </a:r>
          <a:endParaRPr lang="de-AT" sz="1400" dirty="0"/>
        </a:p>
      </dgm:t>
    </dgm:pt>
    <dgm:pt modelId="{7AE610F1-8882-4857-BA99-275DD7939FDC}" type="sibTrans" cxnId="{55D07CD2-8A21-4155-9E41-9855F6B34D46}">
      <dgm:prSet/>
      <dgm:spPr/>
      <dgm:t>
        <a:bodyPr/>
        <a:lstStyle/>
        <a:p>
          <a:endParaRPr lang="de-AT"/>
        </a:p>
      </dgm:t>
    </dgm:pt>
    <dgm:pt modelId="{B50207A9-5772-4053-9A91-BF295F1DF1B7}" type="parTrans" cxnId="{55D07CD2-8A21-4155-9E41-9855F6B34D46}">
      <dgm:prSet/>
      <dgm:spPr/>
      <dgm:t>
        <a:bodyPr/>
        <a:lstStyle/>
        <a:p>
          <a:endParaRPr lang="de-AT"/>
        </a:p>
      </dgm:t>
    </dgm:pt>
    <dgm:pt modelId="{9A8D9E55-EE00-4E89-AFDE-FDCAB886F584}">
      <dgm:prSet phldrT="[Text]" custT="1"/>
      <dgm:spPr/>
      <dgm:t>
        <a:bodyPr/>
        <a:lstStyle/>
        <a:p>
          <a:r>
            <a:rPr lang="de-AT" sz="1400" dirty="0"/>
            <a:t>10 </a:t>
          </a:r>
          <a:r>
            <a:rPr lang="de-AT" sz="1400" dirty="0" smtClean="0"/>
            <a:t>Unterkategorien</a:t>
          </a:r>
          <a:endParaRPr lang="de-AT" sz="1400" dirty="0"/>
        </a:p>
      </dgm:t>
    </dgm:pt>
    <dgm:pt modelId="{5780AC20-44BC-499B-8021-74106A991243}" type="sibTrans" cxnId="{BC5BCDE2-05BC-4CE6-9A39-20060AE3C6CD}">
      <dgm:prSet/>
      <dgm:spPr/>
      <dgm:t>
        <a:bodyPr/>
        <a:lstStyle/>
        <a:p>
          <a:endParaRPr lang="de-AT"/>
        </a:p>
      </dgm:t>
    </dgm:pt>
    <dgm:pt modelId="{A3F34762-EA86-4C99-9381-F179BFEB8629}" type="parTrans" cxnId="{BC5BCDE2-05BC-4CE6-9A39-20060AE3C6CD}">
      <dgm:prSet/>
      <dgm:spPr/>
      <dgm:t>
        <a:bodyPr/>
        <a:lstStyle/>
        <a:p>
          <a:endParaRPr lang="de-AT"/>
        </a:p>
      </dgm:t>
    </dgm:pt>
    <dgm:pt modelId="{007CC7E4-624E-460D-ACAB-F2499E452522}">
      <dgm:prSet phldrT="[Text]" custT="1"/>
      <dgm:spPr/>
      <dgm:t>
        <a:bodyPr/>
        <a:lstStyle/>
        <a:p>
          <a:r>
            <a:rPr lang="de-AT" sz="1400" dirty="0" smtClean="0"/>
            <a:t>Verhaltensprobleme</a:t>
          </a:r>
          <a:endParaRPr lang="de-AT" sz="1400" dirty="0"/>
        </a:p>
      </dgm:t>
    </dgm:pt>
    <dgm:pt modelId="{AFA6A817-CFD9-4EE2-99EB-373A974820E2}" type="sibTrans" cxnId="{C1A6C196-84D0-40D8-A922-19A8ED104F88}">
      <dgm:prSet/>
      <dgm:spPr/>
      <dgm:t>
        <a:bodyPr/>
        <a:lstStyle/>
        <a:p>
          <a:endParaRPr lang="de-AT"/>
        </a:p>
      </dgm:t>
    </dgm:pt>
    <dgm:pt modelId="{AC29E2DC-A97E-4101-B2A1-53A2D35B56DA}" type="parTrans" cxnId="{C1A6C196-84D0-40D8-A922-19A8ED104F88}">
      <dgm:prSet/>
      <dgm:spPr/>
      <dgm:t>
        <a:bodyPr/>
        <a:lstStyle/>
        <a:p>
          <a:endParaRPr lang="de-AT"/>
        </a:p>
      </dgm:t>
    </dgm:pt>
    <dgm:pt modelId="{36545289-B8C5-4FA5-B52E-68F76B6F5CFD}">
      <dgm:prSet phldrT="[Text]" custT="1"/>
      <dgm:spPr/>
      <dgm:t>
        <a:bodyPr/>
        <a:lstStyle/>
        <a:p>
          <a:r>
            <a:rPr lang="de-AT" sz="1400" dirty="0" smtClean="0"/>
            <a:t>Motorische und geistige Behinderung</a:t>
          </a:r>
          <a:endParaRPr lang="de-AT" sz="1400" dirty="0"/>
        </a:p>
      </dgm:t>
    </dgm:pt>
    <dgm:pt modelId="{DCDD1420-1723-457A-94DC-B66374A30B16}" type="sibTrans" cxnId="{966BFDD5-03A3-404F-8262-C9413D71673B}">
      <dgm:prSet/>
      <dgm:spPr/>
      <dgm:t>
        <a:bodyPr/>
        <a:lstStyle/>
        <a:p>
          <a:endParaRPr lang="de-AT"/>
        </a:p>
      </dgm:t>
    </dgm:pt>
    <dgm:pt modelId="{A5464096-3351-473A-AA24-EB6393A76898}" type="parTrans" cxnId="{966BFDD5-03A3-404F-8262-C9413D71673B}">
      <dgm:prSet/>
      <dgm:spPr/>
      <dgm:t>
        <a:bodyPr/>
        <a:lstStyle/>
        <a:p>
          <a:endParaRPr lang="de-AT"/>
        </a:p>
      </dgm:t>
    </dgm:pt>
    <dgm:pt modelId="{8908AD3D-6F0A-4DDF-B87C-D9FDCAD0BE3F}">
      <dgm:prSet phldrT="[Text]" custT="1"/>
      <dgm:spPr/>
      <dgm:t>
        <a:bodyPr/>
        <a:lstStyle/>
        <a:p>
          <a:r>
            <a:rPr lang="de-AT" sz="1400" dirty="0" smtClean="0"/>
            <a:t>Kommunikationsstörungen</a:t>
          </a:r>
          <a:endParaRPr lang="de-AT" sz="1400" dirty="0"/>
        </a:p>
      </dgm:t>
    </dgm:pt>
    <dgm:pt modelId="{0000C427-F4D2-487F-95EE-E7EBE87E8CA2}" type="sibTrans" cxnId="{5AACEA09-BEBF-407A-944E-C55B43A9AEE1}">
      <dgm:prSet/>
      <dgm:spPr/>
      <dgm:t>
        <a:bodyPr/>
        <a:lstStyle/>
        <a:p>
          <a:endParaRPr lang="de-AT"/>
        </a:p>
      </dgm:t>
    </dgm:pt>
    <dgm:pt modelId="{23AD5000-15BE-43D0-B684-5D6EE860AF91}" type="parTrans" cxnId="{5AACEA09-BEBF-407A-944E-C55B43A9AEE1}">
      <dgm:prSet/>
      <dgm:spPr/>
      <dgm:t>
        <a:bodyPr/>
        <a:lstStyle/>
        <a:p>
          <a:endParaRPr lang="de-AT"/>
        </a:p>
      </dgm:t>
    </dgm:pt>
    <dgm:pt modelId="{B55F7673-2617-460B-A781-127E19CCA2CE}">
      <dgm:prSet phldrT="[Text]"/>
      <dgm:spPr/>
      <dgm:t>
        <a:bodyPr/>
        <a:lstStyle/>
        <a:p>
          <a:r>
            <a:rPr lang="de-AT" dirty="0" smtClean="0"/>
            <a:t>Österreich</a:t>
          </a:r>
          <a:endParaRPr lang="de-AT" dirty="0"/>
        </a:p>
      </dgm:t>
    </dgm:pt>
    <dgm:pt modelId="{181EF904-B7E3-4FF6-B045-5B3CA0B19394}" type="sibTrans" cxnId="{E41DA177-780A-4688-9E72-5A9584E13BBB}">
      <dgm:prSet/>
      <dgm:spPr/>
      <dgm:t>
        <a:bodyPr/>
        <a:lstStyle/>
        <a:p>
          <a:endParaRPr lang="de-AT"/>
        </a:p>
      </dgm:t>
    </dgm:pt>
    <dgm:pt modelId="{C972642B-7608-41C8-ADE0-6F37553240DB}" type="parTrans" cxnId="{E41DA177-780A-4688-9E72-5A9584E13BBB}">
      <dgm:prSet/>
      <dgm:spPr/>
      <dgm:t>
        <a:bodyPr/>
        <a:lstStyle/>
        <a:p>
          <a:endParaRPr lang="de-AT"/>
        </a:p>
      </dgm:t>
    </dgm:pt>
    <dgm:pt modelId="{30E45627-971C-0144-A79F-F09F8A33F2C5}">
      <dgm:prSet phldrT="[Text]" custT="1"/>
      <dgm:spPr/>
      <dgm:t>
        <a:bodyPr/>
        <a:lstStyle/>
        <a:p>
          <a:r>
            <a:rPr lang="de-AT" sz="1400" dirty="0" err="1" smtClean="0"/>
            <a:t>SchülerInnen</a:t>
          </a:r>
          <a:r>
            <a:rPr lang="de-AT" sz="1400" dirty="0" smtClean="0"/>
            <a:t> mit Sehbehinderungen</a:t>
          </a:r>
          <a:endParaRPr lang="de-AT" sz="1400" dirty="0"/>
        </a:p>
      </dgm:t>
    </dgm:pt>
    <dgm:pt modelId="{96BB70FD-AD72-9246-8B98-356CC4D645D9}" type="parTrans" cxnId="{2A2B6AF3-657D-3941-90E3-3DCB7EC0E1F2}">
      <dgm:prSet/>
      <dgm:spPr/>
      <dgm:t>
        <a:bodyPr/>
        <a:lstStyle/>
        <a:p>
          <a:endParaRPr lang="en-US"/>
        </a:p>
      </dgm:t>
    </dgm:pt>
    <dgm:pt modelId="{A023115A-127C-3C48-A8F6-DC9604E62013}" type="sibTrans" cxnId="{2A2B6AF3-657D-3941-90E3-3DCB7EC0E1F2}">
      <dgm:prSet/>
      <dgm:spPr/>
      <dgm:t>
        <a:bodyPr/>
        <a:lstStyle/>
        <a:p>
          <a:endParaRPr lang="en-US"/>
        </a:p>
      </dgm:t>
    </dgm:pt>
    <dgm:pt modelId="{A1E5E9A6-5AB9-448F-B59D-EC7924999A72}" type="pres">
      <dgm:prSet presAssocID="{00CF26F6-4744-4B1D-BC42-7E588B69D2E0}" presName="linearFlow" presStyleCnt="0">
        <dgm:presLayoutVars>
          <dgm:dir/>
          <dgm:animLvl val="lvl"/>
          <dgm:resizeHandles/>
        </dgm:presLayoutVars>
      </dgm:prSet>
      <dgm:spPr/>
      <dgm:t>
        <a:bodyPr/>
        <a:lstStyle/>
        <a:p>
          <a:endParaRPr lang="de-AT"/>
        </a:p>
      </dgm:t>
    </dgm:pt>
    <dgm:pt modelId="{A491540C-5E1E-4000-B9B9-5348BF479F4E}" type="pres">
      <dgm:prSet presAssocID="{7FECC4DF-6354-410E-8A5D-BE5C434F4459}" presName="compositeNode" presStyleCnt="0">
        <dgm:presLayoutVars>
          <dgm:bulletEnabled val="1"/>
        </dgm:presLayoutVars>
      </dgm:prSet>
      <dgm:spPr/>
    </dgm:pt>
    <dgm:pt modelId="{1B80A01E-0D31-4F6B-B872-7BC3D7E42BE3}" type="pres">
      <dgm:prSet presAssocID="{7FECC4DF-6354-410E-8A5D-BE5C434F4459}" presName="image" presStyleLbl="fgImgPlace1" presStyleIdx="0" presStyleCnt="3" custLinFactX="111252" custLinFactY="143596" custLinFactNeighborX="200000" custLinFactNeighborY="200000"/>
      <dgm:spPr>
        <a:solidFill>
          <a:schemeClr val="bg1"/>
        </a:solidFill>
      </dgm:spPr>
      <dgm:t>
        <a:bodyPr/>
        <a:lstStyle/>
        <a:p>
          <a:endParaRPr lang="en-US"/>
        </a:p>
      </dgm:t>
    </dgm:pt>
    <dgm:pt modelId="{384BB121-7667-4C43-9E52-31BD5FCFDCB3}" type="pres">
      <dgm:prSet presAssocID="{7FECC4DF-6354-410E-8A5D-BE5C434F4459}" presName="childNode" presStyleLbl="node1" presStyleIdx="0" presStyleCnt="3">
        <dgm:presLayoutVars>
          <dgm:bulletEnabled val="1"/>
        </dgm:presLayoutVars>
      </dgm:prSet>
      <dgm:spPr/>
      <dgm:t>
        <a:bodyPr/>
        <a:lstStyle/>
        <a:p>
          <a:endParaRPr lang="de-AT"/>
        </a:p>
      </dgm:t>
    </dgm:pt>
    <dgm:pt modelId="{50BFF558-7CE2-45D8-850D-71CE5B7A99FF}" type="pres">
      <dgm:prSet presAssocID="{7FECC4DF-6354-410E-8A5D-BE5C434F4459}" presName="parentNode" presStyleLbl="revTx" presStyleIdx="0" presStyleCnt="3">
        <dgm:presLayoutVars>
          <dgm:chMax val="0"/>
          <dgm:bulletEnabled val="1"/>
        </dgm:presLayoutVars>
      </dgm:prSet>
      <dgm:spPr/>
      <dgm:t>
        <a:bodyPr/>
        <a:lstStyle/>
        <a:p>
          <a:endParaRPr lang="de-AT"/>
        </a:p>
      </dgm:t>
    </dgm:pt>
    <dgm:pt modelId="{9D6EF9E6-9199-47CB-AD6C-D1E8D492DC90}" type="pres">
      <dgm:prSet presAssocID="{6C35B974-DAF1-4229-AEBA-60AF6DC15C4D}" presName="sibTrans" presStyleCnt="0"/>
      <dgm:spPr/>
    </dgm:pt>
    <dgm:pt modelId="{4E43357E-09D2-4DE9-9346-C2F24BEDFA5F}" type="pres">
      <dgm:prSet presAssocID="{DA24A55D-A68A-4486-9B72-F7F07C13F7B6}" presName="compositeNode" presStyleCnt="0">
        <dgm:presLayoutVars>
          <dgm:bulletEnabled val="1"/>
        </dgm:presLayoutVars>
      </dgm:prSet>
      <dgm:spPr/>
    </dgm:pt>
    <dgm:pt modelId="{1C502125-13B6-4552-81F2-FFDE1B05AF43}" type="pres">
      <dgm:prSet presAssocID="{DA24A55D-A68A-4486-9B72-F7F07C13F7B6}" presName="image" presStyleLbl="fgImgPlace1" presStyleIdx="1" presStyleCnt="3" custLinFactY="100000" custLinFactNeighborX="-52794" custLinFactNeighborY="154528"/>
      <dgm:spPr>
        <a:solidFill>
          <a:schemeClr val="bg1"/>
        </a:solidFill>
      </dgm:spPr>
      <dgm:t>
        <a:bodyPr/>
        <a:lstStyle/>
        <a:p>
          <a:endParaRPr lang="en-US"/>
        </a:p>
      </dgm:t>
    </dgm:pt>
    <dgm:pt modelId="{49B82E86-D424-45A0-BEE5-C75A607448CC}" type="pres">
      <dgm:prSet presAssocID="{DA24A55D-A68A-4486-9B72-F7F07C13F7B6}" presName="childNode" presStyleLbl="node1" presStyleIdx="1" presStyleCnt="3">
        <dgm:presLayoutVars>
          <dgm:bulletEnabled val="1"/>
        </dgm:presLayoutVars>
      </dgm:prSet>
      <dgm:spPr/>
      <dgm:t>
        <a:bodyPr/>
        <a:lstStyle/>
        <a:p>
          <a:endParaRPr lang="de-AT"/>
        </a:p>
      </dgm:t>
    </dgm:pt>
    <dgm:pt modelId="{CDBA7EA5-790B-4C4F-B785-DB0A09BC6DD0}" type="pres">
      <dgm:prSet presAssocID="{DA24A55D-A68A-4486-9B72-F7F07C13F7B6}" presName="parentNode" presStyleLbl="revTx" presStyleIdx="1" presStyleCnt="3">
        <dgm:presLayoutVars>
          <dgm:chMax val="0"/>
          <dgm:bulletEnabled val="1"/>
        </dgm:presLayoutVars>
      </dgm:prSet>
      <dgm:spPr/>
      <dgm:t>
        <a:bodyPr/>
        <a:lstStyle/>
        <a:p>
          <a:endParaRPr lang="de-AT"/>
        </a:p>
      </dgm:t>
    </dgm:pt>
    <dgm:pt modelId="{370A0FB2-75FE-4E12-B64B-16B6D285FF08}" type="pres">
      <dgm:prSet presAssocID="{A015CFA0-5D9B-467A-A030-B4856442F8E7}" presName="sibTrans" presStyleCnt="0"/>
      <dgm:spPr/>
    </dgm:pt>
    <dgm:pt modelId="{88EFFB76-3309-47E9-8B71-676C53FE6331}" type="pres">
      <dgm:prSet presAssocID="{B55F7673-2617-460B-A781-127E19CCA2CE}" presName="compositeNode" presStyleCnt="0">
        <dgm:presLayoutVars>
          <dgm:bulletEnabled val="1"/>
        </dgm:presLayoutVars>
      </dgm:prSet>
      <dgm:spPr/>
    </dgm:pt>
    <dgm:pt modelId="{1715920A-7DB2-4427-8C0D-23E6F58F237E}" type="pres">
      <dgm:prSet presAssocID="{B55F7673-2617-460B-A781-127E19CCA2CE}" presName="image" presStyleLbl="fgImgPlace1" presStyleIdx="2" presStyleCnt="3" custLinFactY="142957" custLinFactNeighborX="-58494" custLinFactNeighborY="200000"/>
      <dgm:spPr>
        <a:solidFill>
          <a:schemeClr val="bg1"/>
        </a:solidFill>
      </dgm:spPr>
      <dgm:t>
        <a:bodyPr/>
        <a:lstStyle/>
        <a:p>
          <a:endParaRPr lang="en-US"/>
        </a:p>
      </dgm:t>
    </dgm:pt>
    <dgm:pt modelId="{3FD97165-01B8-48A9-BAED-3F269430484F}" type="pres">
      <dgm:prSet presAssocID="{B55F7673-2617-460B-A781-127E19CCA2CE}" presName="childNode" presStyleLbl="node1" presStyleIdx="2" presStyleCnt="3">
        <dgm:presLayoutVars>
          <dgm:bulletEnabled val="1"/>
        </dgm:presLayoutVars>
      </dgm:prSet>
      <dgm:spPr/>
      <dgm:t>
        <a:bodyPr/>
        <a:lstStyle/>
        <a:p>
          <a:endParaRPr lang="de-AT"/>
        </a:p>
      </dgm:t>
    </dgm:pt>
    <dgm:pt modelId="{21036E7A-7332-474B-8B08-29ECD22E8078}" type="pres">
      <dgm:prSet presAssocID="{B55F7673-2617-460B-A781-127E19CCA2CE}" presName="parentNode" presStyleLbl="revTx" presStyleIdx="2" presStyleCnt="3">
        <dgm:presLayoutVars>
          <dgm:chMax val="0"/>
          <dgm:bulletEnabled val="1"/>
        </dgm:presLayoutVars>
      </dgm:prSet>
      <dgm:spPr/>
      <dgm:t>
        <a:bodyPr/>
        <a:lstStyle/>
        <a:p>
          <a:endParaRPr lang="de-AT"/>
        </a:p>
      </dgm:t>
    </dgm:pt>
  </dgm:ptLst>
  <dgm:cxnLst>
    <dgm:cxn modelId="{826C9165-E8F2-4C3D-AB94-2EF84F7D91B9}" srcId="{9A2BDEF0-E765-4AD2-91EB-509C4FE1C06C}" destId="{7CD61201-5D21-45C8-8DA4-2FC845DBFF5B}" srcOrd="4" destOrd="0" parTransId="{1699F9FE-7748-401B-8966-1AA1C47DC660}" sibTransId="{CEBE24B9-AFC7-47D5-A793-C4ACD3E9F1B0}"/>
    <dgm:cxn modelId="{3951405B-63FC-C147-A072-58EFF575A1FB}" type="presOf" srcId="{350E0135-7C04-48BC-9B61-337E53C68BC7}" destId="{49B82E86-D424-45A0-BEE5-C75A607448CC}" srcOrd="0" destOrd="2" presId="urn:microsoft.com/office/officeart/2005/8/layout/hList2#3"/>
    <dgm:cxn modelId="{72FFEE48-72E2-45E1-9D0D-4A51581FE96D}" srcId="{EAA52238-9781-4451-813C-D9F0AC2C057A}" destId="{4F227F18-FD18-42C8-84CB-938C3A98C562}" srcOrd="0" destOrd="0" parTransId="{51E6E0A7-DF79-464A-AE85-339EE1EB9EC2}" sibTransId="{C95E4ED0-50E3-4D6F-ABDD-69F2CD12E3D0}"/>
    <dgm:cxn modelId="{E19BEB63-D45F-384E-AE33-5E886E3045A4}" type="presOf" srcId="{2841067F-CEF1-49E8-BD12-B475C644B2DD}" destId="{3FD97165-01B8-48A9-BAED-3F269430484F}" srcOrd="0" destOrd="6" presId="urn:microsoft.com/office/officeart/2005/8/layout/hList2#3"/>
    <dgm:cxn modelId="{277D450C-B367-4C42-96C3-C564195864BE}" type="presOf" srcId="{B55F7673-2617-460B-A781-127E19CCA2CE}" destId="{21036E7A-7332-474B-8B08-29ECD22E8078}" srcOrd="0" destOrd="0" presId="urn:microsoft.com/office/officeart/2005/8/layout/hList2#3"/>
    <dgm:cxn modelId="{BEFBE68E-D3FE-D743-9636-4850872C1234}" type="presOf" srcId="{7CD61201-5D21-45C8-8DA4-2FC845DBFF5B}" destId="{3FD97165-01B8-48A9-BAED-3F269430484F}" srcOrd="0" destOrd="5" presId="urn:microsoft.com/office/officeart/2005/8/layout/hList2#3"/>
    <dgm:cxn modelId="{188C3C16-A190-E94A-B4AB-26E265876F24}" type="presOf" srcId="{6E6A65CE-CF19-4462-9006-0FA688826549}" destId="{3FD97165-01B8-48A9-BAED-3F269430484F}" srcOrd="0" destOrd="2" presId="urn:microsoft.com/office/officeart/2005/8/layout/hList2#3"/>
    <dgm:cxn modelId="{7D28CD12-5498-DE4C-9C12-1FA666D0E5A3}" type="presOf" srcId="{0BECE3FA-DBCE-4BAA-AD35-B443CDBBCDE3}" destId="{3FD97165-01B8-48A9-BAED-3F269430484F}" srcOrd="0" destOrd="1" presId="urn:microsoft.com/office/officeart/2005/8/layout/hList2#3"/>
    <dgm:cxn modelId="{E837E9A0-9A12-4A8E-9968-23F9FAEA3491}" srcId="{00CF26F6-4744-4B1D-BC42-7E588B69D2E0}" destId="{DA24A55D-A68A-4486-9B72-F7F07C13F7B6}" srcOrd="1" destOrd="0" parTransId="{06A6DEB0-C28E-448D-8FB4-9082E8237966}" sibTransId="{A015CFA0-5D9B-467A-A030-B4856442F8E7}"/>
    <dgm:cxn modelId="{984ABCDA-9711-4A25-AFBC-D8A73A6873C6}" srcId="{00CF26F6-4744-4B1D-BC42-7E588B69D2E0}" destId="{7FECC4DF-6354-410E-8A5D-BE5C434F4459}" srcOrd="0" destOrd="0" parTransId="{191EB1C8-8860-488B-A5FD-20A1C585516C}" sibTransId="{6C35B974-DAF1-4229-AEBA-60AF6DC15C4D}"/>
    <dgm:cxn modelId="{55B86F81-40BD-854A-9FDA-D6BEB74BA7A3}" type="presOf" srcId="{7FECC4DF-6354-410E-8A5D-BE5C434F4459}" destId="{50BFF558-7CE2-45D8-850D-71CE5B7A99FF}" srcOrd="0" destOrd="0" presId="urn:microsoft.com/office/officeart/2005/8/layout/hList2#3"/>
    <dgm:cxn modelId="{966BFDD5-03A3-404F-8262-C9413D71673B}" srcId="{30E45627-971C-0144-A79F-F09F8A33F2C5}" destId="{36545289-B8C5-4FA5-B52E-68F76B6F5CFD}" srcOrd="1" destOrd="0" parTransId="{A5464096-3351-473A-AA24-EB6393A76898}" sibTransId="{DCDD1420-1723-457A-94DC-B66374A30B16}"/>
    <dgm:cxn modelId="{55D07CD2-8A21-4155-9E41-9855F6B34D46}" srcId="{7FECC4DF-6354-410E-8A5D-BE5C434F4459}" destId="{5D9967D8-48AF-4D3E-99BD-0DF0A4FF4722}" srcOrd="0" destOrd="0" parTransId="{B50207A9-5772-4053-9A91-BF295F1DF1B7}" sibTransId="{7AE610F1-8882-4857-BA99-275DD7939FDC}"/>
    <dgm:cxn modelId="{69677FA3-5078-41B1-9ACB-A4C2F3CDC5E2}" srcId="{DA24A55D-A68A-4486-9B72-F7F07C13F7B6}" destId="{EAA52238-9781-4451-813C-D9F0AC2C057A}" srcOrd="0" destOrd="0" parTransId="{6AFCD0C4-E07D-44D6-8555-89431645DACD}" sibTransId="{DD01C639-D882-4C66-9E1D-A49DBC202B13}"/>
    <dgm:cxn modelId="{047CCA24-04B9-0F45-8D8B-95A47E41CF60}" type="presOf" srcId="{5F0212E9-4A5F-482D-BD37-44AA3F9D37B3}" destId="{49B82E86-D424-45A0-BEE5-C75A607448CC}" srcOrd="0" destOrd="3" presId="urn:microsoft.com/office/officeart/2005/8/layout/hList2#3"/>
    <dgm:cxn modelId="{6B7D84C8-7A5A-9B47-B05F-A436784A9191}" type="presOf" srcId="{EAA52238-9781-4451-813C-D9F0AC2C057A}" destId="{49B82E86-D424-45A0-BEE5-C75A607448CC}" srcOrd="0" destOrd="0" presId="urn:microsoft.com/office/officeart/2005/8/layout/hList2#3"/>
    <dgm:cxn modelId="{8CC8A6DC-CC64-C746-8B22-322796D55396}" type="presOf" srcId="{36545289-B8C5-4FA5-B52E-68F76B6F5CFD}" destId="{384BB121-7667-4C43-9E52-31BD5FCFDCB3}" srcOrd="0" destOrd="3" presId="urn:microsoft.com/office/officeart/2005/8/layout/hList2#3"/>
    <dgm:cxn modelId="{EE205862-75C6-4323-8B5E-5CE2E0063E13}" srcId="{B55F7673-2617-460B-A781-127E19CCA2CE}" destId="{9A2BDEF0-E765-4AD2-91EB-509C4FE1C06C}" srcOrd="0" destOrd="0" parTransId="{A2E17808-3CB5-4EE0-AEE3-6DCC1760EA0D}" sibTransId="{82659284-C717-41D6-9074-153AFBD838C8}"/>
    <dgm:cxn modelId="{A7BDF885-2DE4-F54F-8957-0C2AA3A73476}" type="presOf" srcId="{9A8D9E55-EE00-4E89-AFDE-FDCAB886F584}" destId="{384BB121-7667-4C43-9E52-31BD5FCFDCB3}" srcOrd="0" destOrd="5" presId="urn:microsoft.com/office/officeart/2005/8/layout/hList2#3"/>
    <dgm:cxn modelId="{75F589FE-4B5E-9D40-A01C-E2187EE39468}" type="presOf" srcId="{8908AD3D-6F0A-4DDF-B87C-D9FDCAD0BE3F}" destId="{384BB121-7667-4C43-9E52-31BD5FCFDCB3}" srcOrd="0" destOrd="2" presId="urn:microsoft.com/office/officeart/2005/8/layout/hList2#3"/>
    <dgm:cxn modelId="{DBBF733E-F817-4E47-BFC0-7485DB6A023D}" type="presOf" srcId="{4F227F18-FD18-42C8-84CB-938C3A98C562}" destId="{49B82E86-D424-45A0-BEE5-C75A607448CC}" srcOrd="0" destOrd="1" presId="urn:microsoft.com/office/officeart/2005/8/layout/hList2#3"/>
    <dgm:cxn modelId="{EECEF8E2-9380-4C8D-B645-A7FB29F20A53}" srcId="{9A2BDEF0-E765-4AD2-91EB-509C4FE1C06C}" destId="{2841067F-CEF1-49E8-BD12-B475C644B2DD}" srcOrd="5" destOrd="0" parTransId="{FE5C6F83-A5A5-4619-B801-88F01090CB61}" sibTransId="{39B44D13-EAED-41EC-8229-52AA485B4E21}"/>
    <dgm:cxn modelId="{D1D9D880-5F15-4C90-AEBA-F5FAC6900177}" srcId="{EAA52238-9781-4451-813C-D9F0AC2C057A}" destId="{5F0212E9-4A5F-482D-BD37-44AA3F9D37B3}" srcOrd="2" destOrd="0" parTransId="{B590706A-DF9A-4764-BBB8-4020D46A5ADC}" sibTransId="{1281BFF7-467A-4E02-9123-A05D06954554}"/>
    <dgm:cxn modelId="{EB0DB944-46B6-463D-959E-C988B5118898}" srcId="{EAA52238-9781-4451-813C-D9F0AC2C057A}" destId="{350E0135-7C04-48BC-9B61-337E53C68BC7}" srcOrd="1" destOrd="0" parTransId="{E80DE99E-CD2A-43F3-8BBC-79B0558F987D}" sibTransId="{616D942A-9BA7-4C91-8D49-746B1D454E8C}"/>
    <dgm:cxn modelId="{09749EBB-225A-C64C-A407-C80CB675E0B4}" type="presOf" srcId="{007CC7E4-624E-460D-ACAB-F2499E452522}" destId="{384BB121-7667-4C43-9E52-31BD5FCFDCB3}" srcOrd="0" destOrd="4" presId="urn:microsoft.com/office/officeart/2005/8/layout/hList2#3"/>
    <dgm:cxn modelId="{1C2ED229-AEB6-4F7A-BF43-383496F2B90E}" srcId="{EAA52238-9781-4451-813C-D9F0AC2C057A}" destId="{A9B14C0B-F462-4416-A4B7-ED0E5FE57928}" srcOrd="3" destOrd="0" parTransId="{056D7C15-98E5-446E-ACCE-2118856242C0}" sibTransId="{806A3F9C-EA61-4AE9-9F13-D3BB40891EE4}"/>
    <dgm:cxn modelId="{82152596-3F97-4F2B-AA99-18B209D45BF7}" srcId="{9A2BDEF0-E765-4AD2-91EB-509C4FE1C06C}" destId="{0BECE3FA-DBCE-4BAA-AD35-B443CDBBCDE3}" srcOrd="0" destOrd="0" parTransId="{D82F8D4C-16E9-4E30-94C0-C3601BF56861}" sibTransId="{2B69DAAE-8EA1-4038-BD3B-15ED786415E4}"/>
    <dgm:cxn modelId="{7BBC8BD7-AF1E-F844-9CCF-6E183A99438F}" type="presOf" srcId="{F1664EBA-7178-4E7D-A290-E4C0E59E509E}" destId="{3FD97165-01B8-48A9-BAED-3F269430484F}" srcOrd="0" destOrd="3" presId="urn:microsoft.com/office/officeart/2005/8/layout/hList2#3"/>
    <dgm:cxn modelId="{3D6AF5D1-0D33-5F47-B024-938BDBC4134C}" type="presOf" srcId="{DA24A55D-A68A-4486-9B72-F7F07C13F7B6}" destId="{CDBA7EA5-790B-4C4F-B785-DB0A09BC6DD0}" srcOrd="0" destOrd="0" presId="urn:microsoft.com/office/officeart/2005/8/layout/hList2#3"/>
    <dgm:cxn modelId="{5AACEA09-BEBF-407A-944E-C55B43A9AEE1}" srcId="{30E45627-971C-0144-A79F-F09F8A33F2C5}" destId="{8908AD3D-6F0A-4DDF-B87C-D9FDCAD0BE3F}" srcOrd="0" destOrd="0" parTransId="{23AD5000-15BE-43D0-B684-5D6EE860AF91}" sibTransId="{0000C427-F4D2-487F-95EE-E7EBE87E8CA2}"/>
    <dgm:cxn modelId="{3A5E1FFB-02D3-4216-B14A-CCB0FB9C4DF9}" srcId="{9A2BDEF0-E765-4AD2-91EB-509C4FE1C06C}" destId="{6E6A65CE-CF19-4462-9006-0FA688826549}" srcOrd="1" destOrd="0" parTransId="{D308F4B4-4B3C-4D1D-AB05-9E433ECC7457}" sibTransId="{56D36664-9F19-430D-9E17-B3A544C647AA}"/>
    <dgm:cxn modelId="{20FD76EF-2119-894D-90FA-55519CFB0231}" type="presOf" srcId="{A9B14C0B-F462-4416-A4B7-ED0E5FE57928}" destId="{49B82E86-D424-45A0-BEE5-C75A607448CC}" srcOrd="0" destOrd="4" presId="urn:microsoft.com/office/officeart/2005/8/layout/hList2#3"/>
    <dgm:cxn modelId="{E41DA177-780A-4688-9E72-5A9584E13BBB}" srcId="{00CF26F6-4744-4B1D-BC42-7E588B69D2E0}" destId="{B55F7673-2617-460B-A781-127E19CCA2CE}" srcOrd="2" destOrd="0" parTransId="{C972642B-7608-41C8-ADE0-6F37553240DB}" sibTransId="{181EF904-B7E3-4FF6-B045-5B3CA0B19394}"/>
    <dgm:cxn modelId="{3ADCBD6C-F74C-4E8A-9FF4-7DE686969B6F}" srcId="{9A2BDEF0-E765-4AD2-91EB-509C4FE1C06C}" destId="{7199C406-BCB0-442B-AF54-885597080A24}" srcOrd="3" destOrd="0" parTransId="{EC05269B-53A1-4DC2-BA93-4DADA3ECA44E}" sibTransId="{55140C17-4A84-4428-A330-D44C2CF3244F}"/>
    <dgm:cxn modelId="{C1A6C196-84D0-40D8-A922-19A8ED104F88}" srcId="{30E45627-971C-0144-A79F-F09F8A33F2C5}" destId="{007CC7E4-624E-460D-ACAB-F2499E452522}" srcOrd="2" destOrd="0" parTransId="{AC29E2DC-A97E-4101-B2A1-53A2D35B56DA}" sibTransId="{AFA6A817-CFD9-4EE2-99EB-373A974820E2}"/>
    <dgm:cxn modelId="{FFF206F9-ABF5-CD41-8198-084923C3225C}" type="presOf" srcId="{00CF26F6-4744-4B1D-BC42-7E588B69D2E0}" destId="{A1E5E9A6-5AB9-448F-B59D-EC7924999A72}" srcOrd="0" destOrd="0" presId="urn:microsoft.com/office/officeart/2005/8/layout/hList2#3"/>
    <dgm:cxn modelId="{25FDC875-AA2D-E741-AD7F-272E42E62324}" type="presOf" srcId="{30E45627-971C-0144-A79F-F09F8A33F2C5}" destId="{384BB121-7667-4C43-9E52-31BD5FCFDCB3}" srcOrd="0" destOrd="1" presId="urn:microsoft.com/office/officeart/2005/8/layout/hList2#3"/>
    <dgm:cxn modelId="{61912163-377F-AA4C-AB5A-08C609A39E8C}" type="presOf" srcId="{5D9967D8-48AF-4D3E-99BD-0DF0A4FF4722}" destId="{384BB121-7667-4C43-9E52-31BD5FCFDCB3}" srcOrd="0" destOrd="0" presId="urn:microsoft.com/office/officeart/2005/8/layout/hList2#3"/>
    <dgm:cxn modelId="{2A2B6AF3-657D-3941-90E3-3DCB7EC0E1F2}" srcId="{7FECC4DF-6354-410E-8A5D-BE5C434F4459}" destId="{30E45627-971C-0144-A79F-F09F8A33F2C5}" srcOrd="1" destOrd="0" parTransId="{96BB70FD-AD72-9246-8B98-356CC4D645D9}" sibTransId="{A023115A-127C-3C48-A8F6-DC9604E62013}"/>
    <dgm:cxn modelId="{BC5BCDE2-05BC-4CE6-9A39-20060AE3C6CD}" srcId="{7FECC4DF-6354-410E-8A5D-BE5C434F4459}" destId="{9A8D9E55-EE00-4E89-AFDE-FDCAB886F584}" srcOrd="2" destOrd="0" parTransId="{A3F34762-EA86-4C99-9381-F179BFEB8629}" sibTransId="{5780AC20-44BC-499B-8021-74106A991243}"/>
    <dgm:cxn modelId="{E21881DB-95A0-CF41-AA2B-E5FD16E5BBE4}" type="presOf" srcId="{7199C406-BCB0-442B-AF54-885597080A24}" destId="{3FD97165-01B8-48A9-BAED-3F269430484F}" srcOrd="0" destOrd="4" presId="urn:microsoft.com/office/officeart/2005/8/layout/hList2#3"/>
    <dgm:cxn modelId="{1FDD2966-CC38-3F4B-A079-031670BC2EE3}" type="presOf" srcId="{9A2BDEF0-E765-4AD2-91EB-509C4FE1C06C}" destId="{3FD97165-01B8-48A9-BAED-3F269430484F}" srcOrd="0" destOrd="0" presId="urn:microsoft.com/office/officeart/2005/8/layout/hList2#3"/>
    <dgm:cxn modelId="{EB561A72-E978-4836-BEA4-197800D21253}" srcId="{9A2BDEF0-E765-4AD2-91EB-509C4FE1C06C}" destId="{F1664EBA-7178-4E7D-A290-E4C0E59E509E}" srcOrd="2" destOrd="0" parTransId="{89563438-442A-4A2F-A5B5-5BDF88AD3BE3}" sibTransId="{09069310-18D8-4D85-9266-FE6E24A9050E}"/>
    <dgm:cxn modelId="{2E11B816-33B2-414D-9253-38957237B6B3}" type="presParOf" srcId="{A1E5E9A6-5AB9-448F-B59D-EC7924999A72}" destId="{A491540C-5E1E-4000-B9B9-5348BF479F4E}" srcOrd="0" destOrd="0" presId="urn:microsoft.com/office/officeart/2005/8/layout/hList2#3"/>
    <dgm:cxn modelId="{497E07E3-4133-3140-AB9D-F7286E432B45}" type="presParOf" srcId="{A491540C-5E1E-4000-B9B9-5348BF479F4E}" destId="{1B80A01E-0D31-4F6B-B872-7BC3D7E42BE3}" srcOrd="0" destOrd="0" presId="urn:microsoft.com/office/officeart/2005/8/layout/hList2#3"/>
    <dgm:cxn modelId="{18F7D5DC-34A4-C948-A272-E48DC1C9A18C}" type="presParOf" srcId="{A491540C-5E1E-4000-B9B9-5348BF479F4E}" destId="{384BB121-7667-4C43-9E52-31BD5FCFDCB3}" srcOrd="1" destOrd="0" presId="urn:microsoft.com/office/officeart/2005/8/layout/hList2#3"/>
    <dgm:cxn modelId="{225C1F5A-0A22-AA44-8F7C-7AC05D5A4225}" type="presParOf" srcId="{A491540C-5E1E-4000-B9B9-5348BF479F4E}" destId="{50BFF558-7CE2-45D8-850D-71CE5B7A99FF}" srcOrd="2" destOrd="0" presId="urn:microsoft.com/office/officeart/2005/8/layout/hList2#3"/>
    <dgm:cxn modelId="{3DB17557-8D12-6D4C-9A99-964AD4E75F27}" type="presParOf" srcId="{A1E5E9A6-5AB9-448F-B59D-EC7924999A72}" destId="{9D6EF9E6-9199-47CB-AD6C-D1E8D492DC90}" srcOrd="1" destOrd="0" presId="urn:microsoft.com/office/officeart/2005/8/layout/hList2#3"/>
    <dgm:cxn modelId="{EE7EF594-D295-A546-987B-99D2FB2EF6EF}" type="presParOf" srcId="{A1E5E9A6-5AB9-448F-B59D-EC7924999A72}" destId="{4E43357E-09D2-4DE9-9346-C2F24BEDFA5F}" srcOrd="2" destOrd="0" presId="urn:microsoft.com/office/officeart/2005/8/layout/hList2#3"/>
    <dgm:cxn modelId="{3416B6FE-E383-4944-B99F-D03D342BDA0D}" type="presParOf" srcId="{4E43357E-09D2-4DE9-9346-C2F24BEDFA5F}" destId="{1C502125-13B6-4552-81F2-FFDE1B05AF43}" srcOrd="0" destOrd="0" presId="urn:microsoft.com/office/officeart/2005/8/layout/hList2#3"/>
    <dgm:cxn modelId="{81B54EFB-0359-B546-8F28-3F240A3EF057}" type="presParOf" srcId="{4E43357E-09D2-4DE9-9346-C2F24BEDFA5F}" destId="{49B82E86-D424-45A0-BEE5-C75A607448CC}" srcOrd="1" destOrd="0" presId="urn:microsoft.com/office/officeart/2005/8/layout/hList2#3"/>
    <dgm:cxn modelId="{92909235-8DD1-494E-BD64-C4F6BEDC01C3}" type="presParOf" srcId="{4E43357E-09D2-4DE9-9346-C2F24BEDFA5F}" destId="{CDBA7EA5-790B-4C4F-B785-DB0A09BC6DD0}" srcOrd="2" destOrd="0" presId="urn:microsoft.com/office/officeart/2005/8/layout/hList2#3"/>
    <dgm:cxn modelId="{008576C9-A957-414F-9BF8-885CA28B82A2}" type="presParOf" srcId="{A1E5E9A6-5AB9-448F-B59D-EC7924999A72}" destId="{370A0FB2-75FE-4E12-B64B-16B6D285FF08}" srcOrd="3" destOrd="0" presId="urn:microsoft.com/office/officeart/2005/8/layout/hList2#3"/>
    <dgm:cxn modelId="{B2F3E091-93E7-5E40-9075-97DF64FBF21A}" type="presParOf" srcId="{A1E5E9A6-5AB9-448F-B59D-EC7924999A72}" destId="{88EFFB76-3309-47E9-8B71-676C53FE6331}" srcOrd="4" destOrd="0" presId="urn:microsoft.com/office/officeart/2005/8/layout/hList2#3"/>
    <dgm:cxn modelId="{ED3704EB-3632-7340-9734-1CC138D039AA}" type="presParOf" srcId="{88EFFB76-3309-47E9-8B71-676C53FE6331}" destId="{1715920A-7DB2-4427-8C0D-23E6F58F237E}" srcOrd="0" destOrd="0" presId="urn:microsoft.com/office/officeart/2005/8/layout/hList2#3"/>
    <dgm:cxn modelId="{CE2A38ED-BAC7-2549-A6B3-776080ED0F79}" type="presParOf" srcId="{88EFFB76-3309-47E9-8B71-676C53FE6331}" destId="{3FD97165-01B8-48A9-BAED-3F269430484F}" srcOrd="1" destOrd="0" presId="urn:microsoft.com/office/officeart/2005/8/layout/hList2#3"/>
    <dgm:cxn modelId="{C4B02765-5689-9345-9FA3-9D38A0CBDDA3}" type="presParOf" srcId="{88EFFB76-3309-47E9-8B71-676C53FE6331}" destId="{21036E7A-7332-474B-8B08-29ECD22E8078}" srcOrd="2" destOrd="0" presId="urn:microsoft.com/office/officeart/2005/8/layout/h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FF558-7CE2-45D8-850D-71CE5B7A99FF}">
      <dsp:nvSpPr>
        <dsp:cNvPr id="0" name=""/>
        <dsp:cNvSpPr/>
      </dsp:nvSpPr>
      <dsp:spPr>
        <a:xfrm rot="16200000">
          <a:off x="-1339748" y="2094529"/>
          <a:ext cx="3169919" cy="390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4673" bIns="0" numCol="1" spcCol="1270" anchor="t" anchorCtr="0">
          <a:noAutofit/>
        </a:bodyPr>
        <a:lstStyle/>
        <a:p>
          <a:pPr lvl="0" algn="r" defTabSz="1244600">
            <a:lnSpc>
              <a:spcPct val="90000"/>
            </a:lnSpc>
            <a:spcBef>
              <a:spcPct val="0"/>
            </a:spcBef>
            <a:spcAft>
              <a:spcPct val="35000"/>
            </a:spcAft>
          </a:pPr>
          <a:r>
            <a:rPr lang="de-AT" sz="2800" kern="1200" smtClean="0"/>
            <a:t>Niederlande</a:t>
          </a:r>
          <a:endParaRPr lang="de-AT" sz="2800" kern="1200" dirty="0"/>
        </a:p>
      </dsp:txBody>
      <dsp:txXfrm>
        <a:off x="-1339748" y="2094529"/>
        <a:ext cx="3169919" cy="390810"/>
      </dsp:txXfrm>
    </dsp:sp>
    <dsp:sp modelId="{384BB121-7667-4C43-9E52-31BD5FCFDCB3}">
      <dsp:nvSpPr>
        <dsp:cNvPr id="0" name=""/>
        <dsp:cNvSpPr/>
      </dsp:nvSpPr>
      <dsp:spPr>
        <a:xfrm>
          <a:off x="440616" y="704975"/>
          <a:ext cx="1946652" cy="3169919"/>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44673" rIns="99568" bIns="99568" numCol="1" spcCol="1270" anchor="t" anchorCtr="0">
          <a:noAutofit/>
        </a:bodyPr>
        <a:lstStyle/>
        <a:p>
          <a:pPr marL="114300" lvl="1" indent="-114300" algn="l" defTabSz="622300">
            <a:lnSpc>
              <a:spcPct val="90000"/>
            </a:lnSpc>
            <a:spcBef>
              <a:spcPct val="0"/>
            </a:spcBef>
            <a:spcAft>
              <a:spcPct val="15000"/>
            </a:spcAft>
            <a:buChar char="••"/>
          </a:pPr>
          <a:r>
            <a:rPr lang="de-AT" sz="1400" kern="1200" dirty="0" smtClean="0"/>
            <a:t>4 Hauptkategorien</a:t>
          </a:r>
          <a:endParaRPr lang="de-AT" sz="1400" kern="1200" dirty="0"/>
        </a:p>
        <a:p>
          <a:pPr marL="114300" lvl="1" indent="-114300" algn="l" defTabSz="622300">
            <a:lnSpc>
              <a:spcPct val="90000"/>
            </a:lnSpc>
            <a:spcBef>
              <a:spcPct val="0"/>
            </a:spcBef>
            <a:spcAft>
              <a:spcPct val="15000"/>
            </a:spcAft>
            <a:buChar char="••"/>
          </a:pPr>
          <a:r>
            <a:rPr lang="de-AT" sz="1400" kern="1200" dirty="0" err="1" smtClean="0"/>
            <a:t>SchülerInnen</a:t>
          </a:r>
          <a:r>
            <a:rPr lang="de-AT" sz="1400" kern="1200" dirty="0" smtClean="0"/>
            <a:t> mit Sehbehinderungen</a:t>
          </a:r>
          <a:endParaRPr lang="de-AT" sz="1400" kern="1200" dirty="0"/>
        </a:p>
        <a:p>
          <a:pPr marL="228600" lvl="2" indent="-114300" algn="l" defTabSz="622300">
            <a:lnSpc>
              <a:spcPct val="90000"/>
            </a:lnSpc>
            <a:spcBef>
              <a:spcPct val="0"/>
            </a:spcBef>
            <a:spcAft>
              <a:spcPct val="15000"/>
            </a:spcAft>
            <a:buChar char="••"/>
          </a:pPr>
          <a:r>
            <a:rPr lang="de-AT" sz="1400" kern="1200" dirty="0" smtClean="0"/>
            <a:t>Kommunikationsstörungen</a:t>
          </a:r>
          <a:endParaRPr lang="de-AT" sz="1400" kern="1200" dirty="0"/>
        </a:p>
        <a:p>
          <a:pPr marL="228600" lvl="2" indent="-114300" algn="l" defTabSz="622300">
            <a:lnSpc>
              <a:spcPct val="90000"/>
            </a:lnSpc>
            <a:spcBef>
              <a:spcPct val="0"/>
            </a:spcBef>
            <a:spcAft>
              <a:spcPct val="15000"/>
            </a:spcAft>
            <a:buChar char="••"/>
          </a:pPr>
          <a:r>
            <a:rPr lang="de-AT" sz="1400" kern="1200" dirty="0" smtClean="0"/>
            <a:t>Motorische und geistige Behinderung</a:t>
          </a:r>
          <a:endParaRPr lang="de-AT" sz="1400" kern="1200" dirty="0"/>
        </a:p>
        <a:p>
          <a:pPr marL="228600" lvl="2" indent="-114300" algn="l" defTabSz="622300">
            <a:lnSpc>
              <a:spcPct val="90000"/>
            </a:lnSpc>
            <a:spcBef>
              <a:spcPct val="0"/>
            </a:spcBef>
            <a:spcAft>
              <a:spcPct val="15000"/>
            </a:spcAft>
            <a:buChar char="••"/>
          </a:pPr>
          <a:r>
            <a:rPr lang="de-AT" sz="1400" kern="1200" dirty="0" smtClean="0"/>
            <a:t>Verhaltensprobleme</a:t>
          </a:r>
          <a:endParaRPr lang="de-AT" sz="1400" kern="1200" dirty="0"/>
        </a:p>
        <a:p>
          <a:pPr marL="114300" lvl="1" indent="-114300" algn="l" defTabSz="622300">
            <a:lnSpc>
              <a:spcPct val="90000"/>
            </a:lnSpc>
            <a:spcBef>
              <a:spcPct val="0"/>
            </a:spcBef>
            <a:spcAft>
              <a:spcPct val="15000"/>
            </a:spcAft>
            <a:buChar char="••"/>
          </a:pPr>
          <a:r>
            <a:rPr lang="de-AT" sz="1400" kern="1200" dirty="0"/>
            <a:t>10 </a:t>
          </a:r>
          <a:r>
            <a:rPr lang="de-AT" sz="1400" kern="1200" dirty="0" smtClean="0"/>
            <a:t>Unterkategorien</a:t>
          </a:r>
          <a:endParaRPr lang="de-AT" sz="1400" kern="1200" dirty="0"/>
        </a:p>
      </dsp:txBody>
      <dsp:txXfrm>
        <a:off x="440616" y="704975"/>
        <a:ext cx="1946652" cy="3169919"/>
      </dsp:txXfrm>
    </dsp:sp>
    <dsp:sp modelId="{1B80A01E-0D31-4F6B-B872-7BC3D7E42BE3}">
      <dsp:nvSpPr>
        <dsp:cNvPr id="0" name=""/>
        <dsp:cNvSpPr/>
      </dsp:nvSpPr>
      <dsp:spPr>
        <a:xfrm>
          <a:off x="2482618" y="2874725"/>
          <a:ext cx="781621" cy="781621"/>
        </a:xfrm>
        <a:prstGeom prst="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BA7EA5-790B-4C4F-B785-DB0A09BC6DD0}">
      <dsp:nvSpPr>
        <dsp:cNvPr id="0" name=""/>
        <dsp:cNvSpPr/>
      </dsp:nvSpPr>
      <dsp:spPr>
        <a:xfrm rot="16200000">
          <a:off x="1505713" y="2094529"/>
          <a:ext cx="3169919" cy="390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4673" bIns="0" numCol="1" spcCol="1270" anchor="t" anchorCtr="0">
          <a:noAutofit/>
        </a:bodyPr>
        <a:lstStyle/>
        <a:p>
          <a:pPr lvl="0" algn="r" defTabSz="1244600">
            <a:lnSpc>
              <a:spcPct val="90000"/>
            </a:lnSpc>
            <a:spcBef>
              <a:spcPct val="0"/>
            </a:spcBef>
            <a:spcAft>
              <a:spcPct val="35000"/>
            </a:spcAft>
          </a:pPr>
          <a:r>
            <a:rPr lang="de-AT" sz="2800" kern="1200" dirty="0" smtClean="0"/>
            <a:t>Belgien</a:t>
          </a:r>
          <a:endParaRPr lang="de-AT" sz="2800" kern="1200" dirty="0"/>
        </a:p>
      </dsp:txBody>
      <dsp:txXfrm>
        <a:off x="1505713" y="2094529"/>
        <a:ext cx="3169919" cy="390810"/>
      </dsp:txXfrm>
    </dsp:sp>
    <dsp:sp modelId="{49B82E86-D424-45A0-BEE5-C75A607448CC}">
      <dsp:nvSpPr>
        <dsp:cNvPr id="0" name=""/>
        <dsp:cNvSpPr/>
      </dsp:nvSpPr>
      <dsp:spPr>
        <a:xfrm>
          <a:off x="3286079" y="704975"/>
          <a:ext cx="1946652" cy="3169919"/>
        </a:xfrm>
        <a:prstGeom prst="rect">
          <a:avLst/>
        </a:prstGeom>
        <a:solidFill>
          <a:schemeClr val="accent3">
            <a:hueOff val="763674"/>
            <a:satOff val="8303"/>
            <a:lumOff val="48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44673" rIns="99568" bIns="99568" numCol="1" spcCol="1270" anchor="t" anchorCtr="0">
          <a:noAutofit/>
        </a:bodyPr>
        <a:lstStyle/>
        <a:p>
          <a:pPr marL="114300" lvl="1" indent="-114300" algn="l" defTabSz="622300">
            <a:lnSpc>
              <a:spcPct val="90000"/>
            </a:lnSpc>
            <a:spcBef>
              <a:spcPct val="0"/>
            </a:spcBef>
            <a:spcAft>
              <a:spcPct val="15000"/>
            </a:spcAft>
            <a:buChar char="••"/>
          </a:pPr>
          <a:r>
            <a:rPr lang="de-AT" sz="1400" kern="1200" dirty="0"/>
            <a:t>8 </a:t>
          </a:r>
          <a:r>
            <a:rPr lang="de-AT" sz="1400" kern="1200" dirty="0" smtClean="0"/>
            <a:t>Hauptkategorien</a:t>
          </a:r>
          <a:endParaRPr lang="de-AT" sz="1400" kern="1200" dirty="0"/>
        </a:p>
        <a:p>
          <a:pPr marL="228600" lvl="2" indent="-114300" algn="l" defTabSz="622300">
            <a:lnSpc>
              <a:spcPct val="90000"/>
            </a:lnSpc>
            <a:spcBef>
              <a:spcPct val="0"/>
            </a:spcBef>
            <a:spcAft>
              <a:spcPct val="15000"/>
            </a:spcAft>
            <a:buChar char="••"/>
          </a:pPr>
          <a:r>
            <a:rPr lang="de-AT" sz="1400" kern="1200" dirty="0" smtClean="0"/>
            <a:t>Leichte Lernschwierigkeiten</a:t>
          </a:r>
          <a:endParaRPr lang="de-AT" sz="1400" kern="1200" dirty="0"/>
        </a:p>
        <a:p>
          <a:pPr marL="228600" lvl="2" indent="-114300" algn="l" defTabSz="622300">
            <a:lnSpc>
              <a:spcPct val="90000"/>
            </a:lnSpc>
            <a:spcBef>
              <a:spcPct val="0"/>
            </a:spcBef>
            <a:spcAft>
              <a:spcPct val="15000"/>
            </a:spcAft>
            <a:buChar char="••"/>
          </a:pPr>
          <a:r>
            <a:rPr lang="de-AT" sz="1400" kern="1200" dirty="0" smtClean="0"/>
            <a:t>Mittlere Lernschwierigkeiten</a:t>
          </a:r>
          <a:endParaRPr lang="de-AT" sz="1400" kern="1200" dirty="0"/>
        </a:p>
        <a:p>
          <a:pPr marL="228600" lvl="2" indent="-114300" algn="l" defTabSz="622300">
            <a:lnSpc>
              <a:spcPct val="90000"/>
            </a:lnSpc>
            <a:spcBef>
              <a:spcPct val="0"/>
            </a:spcBef>
            <a:spcAft>
              <a:spcPct val="15000"/>
            </a:spcAft>
            <a:buChar char="••"/>
          </a:pPr>
          <a:r>
            <a:rPr lang="de-AT" sz="1400" kern="1200" dirty="0" smtClean="0"/>
            <a:t>Schwere Lernschwierigkeiten</a:t>
          </a:r>
          <a:endParaRPr lang="de-AT" sz="1400" kern="1200" dirty="0"/>
        </a:p>
        <a:p>
          <a:pPr marL="228600" lvl="2" indent="-114300" algn="l" defTabSz="622300">
            <a:lnSpc>
              <a:spcPct val="90000"/>
            </a:lnSpc>
            <a:spcBef>
              <a:spcPct val="0"/>
            </a:spcBef>
            <a:spcAft>
              <a:spcPct val="15000"/>
            </a:spcAft>
            <a:buChar char="••"/>
          </a:pPr>
          <a:r>
            <a:rPr lang="en-US" sz="1400" kern="1200" dirty="0" err="1" smtClean="0"/>
            <a:t>Schwere</a:t>
          </a:r>
          <a:r>
            <a:rPr lang="en-US" sz="1400" kern="1200" dirty="0" smtClean="0"/>
            <a:t> </a:t>
          </a:r>
          <a:r>
            <a:rPr lang="en-US" sz="1400" kern="1200" dirty="0" err="1" smtClean="0"/>
            <a:t>emotionale</a:t>
          </a:r>
          <a:r>
            <a:rPr lang="en-US" sz="1400" kern="1200" dirty="0" smtClean="0"/>
            <a:t> und / </a:t>
          </a:r>
          <a:r>
            <a:rPr lang="en-US" sz="1400" kern="1200" dirty="0" err="1" smtClean="0"/>
            <a:t>oder</a:t>
          </a:r>
          <a:r>
            <a:rPr lang="en-US" sz="1400" kern="1200" dirty="0" smtClean="0"/>
            <a:t> </a:t>
          </a:r>
          <a:r>
            <a:rPr lang="en-US" sz="1400" kern="1200" dirty="0" err="1" smtClean="0"/>
            <a:t>Verhaltensstörungen</a:t>
          </a:r>
          <a:endParaRPr lang="de-AT" sz="1400" kern="1200" dirty="0"/>
        </a:p>
      </dsp:txBody>
      <dsp:txXfrm>
        <a:off x="3286079" y="704975"/>
        <a:ext cx="1946652" cy="3169919"/>
      </dsp:txXfrm>
    </dsp:sp>
    <dsp:sp modelId="{1C502125-13B6-4552-81F2-FFDE1B05AF43}">
      <dsp:nvSpPr>
        <dsp:cNvPr id="0" name=""/>
        <dsp:cNvSpPr/>
      </dsp:nvSpPr>
      <dsp:spPr>
        <a:xfrm>
          <a:off x="2482619" y="2178550"/>
          <a:ext cx="781621" cy="781621"/>
        </a:xfrm>
        <a:prstGeom prst="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36E7A-7332-474B-8B08-29ECD22E8078}">
      <dsp:nvSpPr>
        <dsp:cNvPr id="0" name=""/>
        <dsp:cNvSpPr/>
      </dsp:nvSpPr>
      <dsp:spPr>
        <a:xfrm rot="16200000">
          <a:off x="4351176" y="2094529"/>
          <a:ext cx="3169919" cy="390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4673" bIns="0" numCol="1" spcCol="1270" anchor="t" anchorCtr="0">
          <a:noAutofit/>
        </a:bodyPr>
        <a:lstStyle/>
        <a:p>
          <a:pPr lvl="0" algn="r" defTabSz="1244600">
            <a:lnSpc>
              <a:spcPct val="90000"/>
            </a:lnSpc>
            <a:spcBef>
              <a:spcPct val="0"/>
            </a:spcBef>
            <a:spcAft>
              <a:spcPct val="35000"/>
            </a:spcAft>
          </a:pPr>
          <a:r>
            <a:rPr lang="de-AT" sz="2800" kern="1200" dirty="0" smtClean="0"/>
            <a:t>Österreich</a:t>
          </a:r>
          <a:endParaRPr lang="de-AT" sz="2800" kern="1200" dirty="0"/>
        </a:p>
      </dsp:txBody>
      <dsp:txXfrm>
        <a:off x="4351176" y="2094529"/>
        <a:ext cx="3169919" cy="390810"/>
      </dsp:txXfrm>
    </dsp:sp>
    <dsp:sp modelId="{3FD97165-01B8-48A9-BAED-3F269430484F}">
      <dsp:nvSpPr>
        <dsp:cNvPr id="0" name=""/>
        <dsp:cNvSpPr/>
      </dsp:nvSpPr>
      <dsp:spPr>
        <a:xfrm>
          <a:off x="6131542" y="704975"/>
          <a:ext cx="1946652" cy="3169919"/>
        </a:xfrm>
        <a:prstGeom prst="rect">
          <a:avLst/>
        </a:prstGeom>
        <a:solidFill>
          <a:schemeClr val="accent3">
            <a:hueOff val="1527347"/>
            <a:satOff val="16605"/>
            <a:lumOff val="97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44673" rIns="99568" bIns="99568" numCol="1" spcCol="1270" anchor="t" anchorCtr="0">
          <a:noAutofit/>
        </a:bodyPr>
        <a:lstStyle/>
        <a:p>
          <a:pPr marL="114300" lvl="1" indent="-114300" algn="l" defTabSz="622300">
            <a:lnSpc>
              <a:spcPct val="90000"/>
            </a:lnSpc>
            <a:spcBef>
              <a:spcPct val="0"/>
            </a:spcBef>
            <a:spcAft>
              <a:spcPct val="15000"/>
            </a:spcAft>
            <a:buChar char="••"/>
          </a:pPr>
          <a:r>
            <a:rPr lang="de-AT" sz="1400" kern="1200" dirty="0"/>
            <a:t>6 </a:t>
          </a:r>
          <a:r>
            <a:rPr lang="de-AT" sz="1400" kern="1200" dirty="0" smtClean="0"/>
            <a:t>Hauptkategorien</a:t>
          </a:r>
          <a:endParaRPr lang="de-AT" sz="1400" kern="1200" dirty="0"/>
        </a:p>
        <a:p>
          <a:pPr marL="228600" lvl="2" indent="-114300" algn="l" defTabSz="622300">
            <a:lnSpc>
              <a:spcPct val="90000"/>
            </a:lnSpc>
            <a:spcBef>
              <a:spcPct val="0"/>
            </a:spcBef>
            <a:spcAft>
              <a:spcPct val="15000"/>
            </a:spcAft>
            <a:buChar char="••"/>
          </a:pPr>
          <a:r>
            <a:rPr lang="de-AT" sz="1400" kern="1200" dirty="0" smtClean="0"/>
            <a:t>Lernschwächen</a:t>
          </a:r>
          <a:endParaRPr lang="de-AT" sz="1400" kern="1200" dirty="0"/>
        </a:p>
        <a:p>
          <a:pPr marL="228600" lvl="2" indent="-114300" algn="l" defTabSz="622300">
            <a:lnSpc>
              <a:spcPct val="90000"/>
            </a:lnSpc>
            <a:spcBef>
              <a:spcPct val="0"/>
            </a:spcBef>
            <a:spcAft>
              <a:spcPct val="15000"/>
            </a:spcAft>
            <a:buChar char="••"/>
          </a:pPr>
          <a:r>
            <a:rPr lang="de-AT" sz="1400" kern="1200" dirty="0" smtClean="0"/>
            <a:t>Beschränkter Intellekt</a:t>
          </a:r>
          <a:endParaRPr lang="de-AT" sz="1400" kern="1200" dirty="0"/>
        </a:p>
        <a:p>
          <a:pPr marL="228600" lvl="2" indent="-114300" algn="l" defTabSz="622300">
            <a:lnSpc>
              <a:spcPct val="90000"/>
            </a:lnSpc>
            <a:spcBef>
              <a:spcPct val="0"/>
            </a:spcBef>
            <a:spcAft>
              <a:spcPct val="15000"/>
            </a:spcAft>
            <a:buChar char="••"/>
          </a:pPr>
          <a:r>
            <a:rPr lang="de-AT" sz="1400" kern="1200" dirty="0" smtClean="0"/>
            <a:t>Sehbehinderung</a:t>
          </a:r>
          <a:endParaRPr lang="de-AT" sz="1400" kern="1200" dirty="0"/>
        </a:p>
        <a:p>
          <a:pPr marL="228600" lvl="2" indent="-114300" algn="l" defTabSz="622300">
            <a:lnSpc>
              <a:spcPct val="90000"/>
            </a:lnSpc>
            <a:spcBef>
              <a:spcPct val="0"/>
            </a:spcBef>
            <a:spcAft>
              <a:spcPct val="15000"/>
            </a:spcAft>
            <a:buChar char="••"/>
          </a:pPr>
          <a:r>
            <a:rPr lang="de-AT" sz="1400" kern="1200" dirty="0" smtClean="0"/>
            <a:t>Schwerhörigkeit</a:t>
          </a:r>
          <a:endParaRPr lang="de-AT" sz="1400" kern="1200" dirty="0"/>
        </a:p>
        <a:p>
          <a:pPr marL="228600" lvl="2" indent="-114300" algn="l" defTabSz="622300">
            <a:lnSpc>
              <a:spcPct val="90000"/>
            </a:lnSpc>
            <a:spcBef>
              <a:spcPct val="0"/>
            </a:spcBef>
            <a:spcAft>
              <a:spcPct val="15000"/>
            </a:spcAft>
            <a:buChar char="••"/>
          </a:pPr>
          <a:r>
            <a:rPr lang="de-AT" sz="1400" kern="1200" dirty="0" smtClean="0"/>
            <a:t>Körperliche Behinderungen</a:t>
          </a:r>
          <a:endParaRPr lang="de-AT" sz="1400" kern="1200" dirty="0"/>
        </a:p>
        <a:p>
          <a:pPr marL="228600" lvl="2" indent="-114300" algn="l" defTabSz="622300">
            <a:lnSpc>
              <a:spcPct val="90000"/>
            </a:lnSpc>
            <a:spcBef>
              <a:spcPct val="0"/>
            </a:spcBef>
            <a:spcAft>
              <a:spcPct val="15000"/>
            </a:spcAft>
            <a:buChar char="••"/>
          </a:pPr>
          <a:r>
            <a:rPr lang="de-AT" sz="1400" kern="1200" dirty="0" smtClean="0"/>
            <a:t>Soziale und emotionale Störungen</a:t>
          </a:r>
          <a:endParaRPr lang="de-AT" sz="1400" kern="1200" dirty="0"/>
        </a:p>
      </dsp:txBody>
      <dsp:txXfrm>
        <a:off x="6131542" y="704975"/>
        <a:ext cx="1946652" cy="3169919"/>
      </dsp:txXfrm>
    </dsp:sp>
    <dsp:sp modelId="{1715920A-7DB2-4427-8C0D-23E6F58F237E}">
      <dsp:nvSpPr>
        <dsp:cNvPr id="0" name=""/>
        <dsp:cNvSpPr/>
      </dsp:nvSpPr>
      <dsp:spPr>
        <a:xfrm>
          <a:off x="5283529" y="2869730"/>
          <a:ext cx="781621" cy="781621"/>
        </a:xfrm>
        <a:prstGeom prst="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3">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latin typeface="Calibri" panose="020F0502020204030204" pitchFamily="34" charset="0"/>
            </a:endParaRPr>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64D662-6B32-41D5-8E1A-96A9B6FAE509}" type="datetimeFigureOut">
              <a:rPr lang="de-AT" smtClean="0">
                <a:latin typeface="Calibri" panose="020F0502020204030204" pitchFamily="34" charset="0"/>
              </a:rPr>
              <a:t>20.11.2018</a:t>
            </a:fld>
            <a:endParaRPr lang="de-AT" dirty="0">
              <a:latin typeface="Calibri" panose="020F0502020204030204" pitchFamily="34" charset="0"/>
            </a:endParaRPr>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latin typeface="Calibri" panose="020F0502020204030204" pitchFamily="34" charset="0"/>
            </a:endParaRP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55DAD7-9648-4334-9973-3F53D86295A5}" type="slidenum">
              <a:rPr lang="de-AT" smtClean="0">
                <a:latin typeface="Calibri" panose="020F0502020204030204" pitchFamily="34" charset="0"/>
              </a:rPr>
              <a:t>‹Nr.›</a:t>
            </a:fld>
            <a:endParaRPr lang="de-AT" dirty="0">
              <a:latin typeface="Calibri" panose="020F0502020204030204" pitchFamily="34" charset="0"/>
            </a:endParaRPr>
          </a:p>
        </p:txBody>
      </p:sp>
    </p:spTree>
    <p:extLst>
      <p:ext uri="{BB962C8B-B14F-4D97-AF65-F5344CB8AC3E}">
        <p14:creationId xmlns:p14="http://schemas.microsoft.com/office/powerpoint/2010/main" val="1503843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C4BCA5CE-CF9B-49B4-9F54-EA4676D5EF6F}" type="datetimeFigureOut">
              <a:rPr lang="de-AT" smtClean="0"/>
              <a:pPr/>
              <a:t>20.11.2018</a:t>
            </a:fld>
            <a:endParaRPr lang="de-AT"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9C53593F-2752-4925-959E-BC626CD185A1}" type="slidenum">
              <a:rPr lang="de-AT" smtClean="0"/>
              <a:pPr/>
              <a:t>‹Nr.›</a:t>
            </a:fld>
            <a:endParaRPr lang="de-AT" dirty="0"/>
          </a:p>
        </p:txBody>
      </p:sp>
    </p:spTree>
    <p:extLst>
      <p:ext uri="{BB962C8B-B14F-4D97-AF65-F5344CB8AC3E}">
        <p14:creationId xmlns:p14="http://schemas.microsoft.com/office/powerpoint/2010/main" val="291282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1279525"/>
            <a:ext cx="6143625" cy="3455988"/>
          </a:xfrm>
        </p:spPr>
      </p:sp>
      <p:sp>
        <p:nvSpPr>
          <p:cNvPr id="3" name="Notes Placeholder 2"/>
          <p:cNvSpPr>
            <a:spLocks noGrp="1"/>
          </p:cNvSpPr>
          <p:nvPr>
            <p:ph type="body" idx="1"/>
          </p:nvPr>
        </p:nvSpPr>
        <p:spPr/>
        <p:txBody>
          <a:bodyPr/>
          <a:lstStyle/>
          <a:p>
            <a:pPr defTabSz="990511"/>
            <a:r>
              <a:rPr lang="de-DE" sz="1300" dirty="0">
                <a:latin typeface="Calibri"/>
              </a:rPr>
              <a:t>Im Bildschirmpräsentationsmodus klicken Sie auf den Pfeil, um zum Center für erste Schritte mit PowerPoint zu gelangen.</a:t>
            </a:r>
            <a:endParaRPr lang="en-US" dirty="0"/>
          </a:p>
        </p:txBody>
      </p:sp>
      <p:sp>
        <p:nvSpPr>
          <p:cNvPr id="4" name="Slide Number Placeholder 3"/>
          <p:cNvSpPr>
            <a:spLocks noGrp="1"/>
          </p:cNvSpPr>
          <p:nvPr>
            <p:ph type="sldNum" sz="quarter" idx="10"/>
          </p:nvPr>
        </p:nvSpPr>
        <p:spPr/>
        <p:txBody>
          <a:bodyPr/>
          <a:lstStyle/>
          <a:p>
            <a:pPr defTabSz="990511"/>
            <a:fld id="{DF61EA0F-A667-4B49-8422-0062BC55E249}" type="slidenum">
              <a:rPr lang="de-DE">
                <a:latin typeface="Calibri"/>
              </a:rPr>
              <a:pPr defTabSz="990511"/>
              <a:t>1</a:t>
            </a:fld>
            <a:endParaRPr lang="en-US" dirty="0"/>
          </a:p>
        </p:txBody>
      </p:sp>
    </p:spTree>
    <p:extLst>
      <p:ext uri="{BB962C8B-B14F-4D97-AF65-F5344CB8AC3E}">
        <p14:creationId xmlns:p14="http://schemas.microsoft.com/office/powerpoint/2010/main" val="229496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3821">
              <a:spcBef>
                <a:spcPct val="30000"/>
              </a:spcBef>
              <a:defRPr sz="1300">
                <a:solidFill>
                  <a:schemeClr val="tx1"/>
                </a:solidFill>
                <a:latin typeface="Arial" panose="020B0604020202020204" pitchFamily="34" charset="0"/>
              </a:defRPr>
            </a:lvl1pPr>
            <a:lvl2pPr marL="804789" indent="-309534" defTabSz="1043821">
              <a:spcBef>
                <a:spcPct val="30000"/>
              </a:spcBef>
              <a:defRPr sz="1300">
                <a:solidFill>
                  <a:schemeClr val="tx1"/>
                </a:solidFill>
                <a:latin typeface="Arial" panose="020B0604020202020204" pitchFamily="34" charset="0"/>
              </a:defRPr>
            </a:lvl2pPr>
            <a:lvl3pPr marL="1238139" indent="-247628" defTabSz="1043821">
              <a:spcBef>
                <a:spcPct val="30000"/>
              </a:spcBef>
              <a:defRPr sz="1300">
                <a:solidFill>
                  <a:schemeClr val="tx1"/>
                </a:solidFill>
                <a:latin typeface="Arial" panose="020B0604020202020204" pitchFamily="34" charset="0"/>
              </a:defRPr>
            </a:lvl3pPr>
            <a:lvl4pPr marL="1733394" indent="-247628" defTabSz="1043821">
              <a:spcBef>
                <a:spcPct val="30000"/>
              </a:spcBef>
              <a:defRPr sz="1300">
                <a:solidFill>
                  <a:schemeClr val="tx1"/>
                </a:solidFill>
                <a:latin typeface="Arial" panose="020B0604020202020204" pitchFamily="34" charset="0"/>
              </a:defRPr>
            </a:lvl4pPr>
            <a:lvl5pPr marL="2228649" indent="-247628" defTabSz="1043821">
              <a:spcBef>
                <a:spcPct val="30000"/>
              </a:spcBef>
              <a:defRPr sz="1300">
                <a:solidFill>
                  <a:schemeClr val="tx1"/>
                </a:solidFill>
                <a:latin typeface="Arial" panose="020B0604020202020204" pitchFamily="34" charset="0"/>
              </a:defRPr>
            </a:lvl5pPr>
            <a:lvl6pPr marL="2723905" indent="-247628" defTabSz="1043821" eaLnBrk="0" fontAlgn="base" hangingPunct="0">
              <a:spcBef>
                <a:spcPct val="30000"/>
              </a:spcBef>
              <a:spcAft>
                <a:spcPct val="0"/>
              </a:spcAft>
              <a:defRPr sz="1300">
                <a:solidFill>
                  <a:schemeClr val="tx1"/>
                </a:solidFill>
                <a:latin typeface="Arial" panose="020B0604020202020204" pitchFamily="34" charset="0"/>
              </a:defRPr>
            </a:lvl6pPr>
            <a:lvl7pPr marL="3219160" indent="-247628" defTabSz="1043821" eaLnBrk="0" fontAlgn="base" hangingPunct="0">
              <a:spcBef>
                <a:spcPct val="30000"/>
              </a:spcBef>
              <a:spcAft>
                <a:spcPct val="0"/>
              </a:spcAft>
              <a:defRPr sz="1300">
                <a:solidFill>
                  <a:schemeClr val="tx1"/>
                </a:solidFill>
                <a:latin typeface="Arial" panose="020B0604020202020204" pitchFamily="34" charset="0"/>
              </a:defRPr>
            </a:lvl7pPr>
            <a:lvl8pPr marL="3714415" indent="-247628" defTabSz="1043821" eaLnBrk="0" fontAlgn="base" hangingPunct="0">
              <a:spcBef>
                <a:spcPct val="30000"/>
              </a:spcBef>
              <a:spcAft>
                <a:spcPct val="0"/>
              </a:spcAft>
              <a:defRPr sz="1300">
                <a:solidFill>
                  <a:schemeClr val="tx1"/>
                </a:solidFill>
                <a:latin typeface="Arial" panose="020B0604020202020204" pitchFamily="34" charset="0"/>
              </a:defRPr>
            </a:lvl8pPr>
            <a:lvl9pPr marL="4209671" indent="-247628" defTabSz="104382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BE708740-1418-4A53-BD2B-A44AE176FA0A}" type="slidenum">
              <a:rPr lang="de-AT" altLang="de-DE" sz="1400"/>
              <a:pPr>
                <a:spcBef>
                  <a:spcPct val="0"/>
                </a:spcBef>
              </a:pPr>
              <a:t>2</a:t>
            </a:fld>
            <a:endParaRPr lang="de-AT" altLang="de-DE" sz="14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734583" y="5440693"/>
            <a:ext cx="5879929" cy="51546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48901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3821">
              <a:spcBef>
                <a:spcPct val="30000"/>
              </a:spcBef>
              <a:defRPr sz="1300">
                <a:solidFill>
                  <a:schemeClr val="tx1"/>
                </a:solidFill>
                <a:latin typeface="Arial" panose="020B0604020202020204" pitchFamily="34" charset="0"/>
              </a:defRPr>
            </a:lvl1pPr>
            <a:lvl2pPr marL="804789" indent="-309534" defTabSz="1043821">
              <a:spcBef>
                <a:spcPct val="30000"/>
              </a:spcBef>
              <a:defRPr sz="1300">
                <a:solidFill>
                  <a:schemeClr val="tx1"/>
                </a:solidFill>
                <a:latin typeface="Arial" panose="020B0604020202020204" pitchFamily="34" charset="0"/>
              </a:defRPr>
            </a:lvl2pPr>
            <a:lvl3pPr marL="1238139" indent="-247628" defTabSz="1043821">
              <a:spcBef>
                <a:spcPct val="30000"/>
              </a:spcBef>
              <a:defRPr sz="1300">
                <a:solidFill>
                  <a:schemeClr val="tx1"/>
                </a:solidFill>
                <a:latin typeface="Arial" panose="020B0604020202020204" pitchFamily="34" charset="0"/>
              </a:defRPr>
            </a:lvl3pPr>
            <a:lvl4pPr marL="1733394" indent="-247628" defTabSz="1043821">
              <a:spcBef>
                <a:spcPct val="30000"/>
              </a:spcBef>
              <a:defRPr sz="1300">
                <a:solidFill>
                  <a:schemeClr val="tx1"/>
                </a:solidFill>
                <a:latin typeface="Arial" panose="020B0604020202020204" pitchFamily="34" charset="0"/>
              </a:defRPr>
            </a:lvl4pPr>
            <a:lvl5pPr marL="2228649" indent="-247628" defTabSz="1043821">
              <a:spcBef>
                <a:spcPct val="30000"/>
              </a:spcBef>
              <a:defRPr sz="1300">
                <a:solidFill>
                  <a:schemeClr val="tx1"/>
                </a:solidFill>
                <a:latin typeface="Arial" panose="020B0604020202020204" pitchFamily="34" charset="0"/>
              </a:defRPr>
            </a:lvl5pPr>
            <a:lvl6pPr marL="2723905" indent="-247628" defTabSz="1043821" eaLnBrk="0" fontAlgn="base" hangingPunct="0">
              <a:spcBef>
                <a:spcPct val="30000"/>
              </a:spcBef>
              <a:spcAft>
                <a:spcPct val="0"/>
              </a:spcAft>
              <a:defRPr sz="1300">
                <a:solidFill>
                  <a:schemeClr val="tx1"/>
                </a:solidFill>
                <a:latin typeface="Arial" panose="020B0604020202020204" pitchFamily="34" charset="0"/>
              </a:defRPr>
            </a:lvl6pPr>
            <a:lvl7pPr marL="3219160" indent="-247628" defTabSz="1043821" eaLnBrk="0" fontAlgn="base" hangingPunct="0">
              <a:spcBef>
                <a:spcPct val="30000"/>
              </a:spcBef>
              <a:spcAft>
                <a:spcPct val="0"/>
              </a:spcAft>
              <a:defRPr sz="1300">
                <a:solidFill>
                  <a:schemeClr val="tx1"/>
                </a:solidFill>
                <a:latin typeface="Arial" panose="020B0604020202020204" pitchFamily="34" charset="0"/>
              </a:defRPr>
            </a:lvl7pPr>
            <a:lvl8pPr marL="3714415" indent="-247628" defTabSz="1043821" eaLnBrk="0" fontAlgn="base" hangingPunct="0">
              <a:spcBef>
                <a:spcPct val="30000"/>
              </a:spcBef>
              <a:spcAft>
                <a:spcPct val="0"/>
              </a:spcAft>
              <a:defRPr sz="1300">
                <a:solidFill>
                  <a:schemeClr val="tx1"/>
                </a:solidFill>
                <a:latin typeface="Arial" panose="020B0604020202020204" pitchFamily="34" charset="0"/>
              </a:defRPr>
            </a:lvl8pPr>
            <a:lvl9pPr marL="4209671" indent="-247628" defTabSz="1043821"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BE708740-1418-4A53-BD2B-A44AE176FA0A}" type="slidenum">
              <a:rPr lang="de-AT" altLang="de-DE" sz="1400"/>
              <a:pPr>
                <a:spcBef>
                  <a:spcPct val="0"/>
                </a:spcBef>
              </a:pPr>
              <a:t>3</a:t>
            </a:fld>
            <a:endParaRPr lang="de-AT" altLang="de-DE" sz="14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734583" y="5440693"/>
            <a:ext cx="5879929" cy="51546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55465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Calibri" panose="020F0502020204030204" pitchFamily="34" charset="0"/>
                <a:ea typeface="+mn-ea"/>
                <a:cs typeface="+mn-cs"/>
              </a:rPr>
              <a:t>Daraus ziehen die Lehrenden den Schluss, dass durch den Anspruch, Inklusion umzusetzen, größere und zusätzliche</a:t>
            </a:r>
          </a:p>
          <a:p>
            <a:r>
              <a:rPr lang="de-DE" sz="1200" b="0" i="0" u="none" strike="noStrike" kern="1200" baseline="0" dirty="0" smtClean="0">
                <a:solidFill>
                  <a:schemeClr val="tx1"/>
                </a:solidFill>
                <a:latin typeface="Calibri" panose="020F0502020204030204" pitchFamily="34" charset="0"/>
                <a:ea typeface="+mn-ea"/>
                <a:cs typeface="+mn-cs"/>
              </a:rPr>
              <a:t>Belastungen auf sie zukommen (siehe auch 3.2.3 Praxis). Daher beurteilen sie die Öffnung der Hochschulen</a:t>
            </a:r>
          </a:p>
          <a:p>
            <a:r>
              <a:rPr lang="de-DE" sz="1200" b="0" i="0" u="none" strike="noStrike" kern="1200" baseline="0" dirty="0" smtClean="0">
                <a:solidFill>
                  <a:schemeClr val="tx1"/>
                </a:solidFill>
                <a:latin typeface="Calibri" panose="020F0502020204030204" pitchFamily="34" charset="0"/>
                <a:ea typeface="+mn-ea"/>
                <a:cs typeface="+mn-cs"/>
              </a:rPr>
              <a:t>bei weitem nicht so positiv; bei Ihnen überwiegt die Meinung, dass die Öffnung der Hochschulen für sie zu</a:t>
            </a:r>
          </a:p>
          <a:p>
            <a:r>
              <a:rPr lang="de-DE" sz="1200" b="0" i="0" u="none" strike="noStrike" kern="1200" baseline="0" dirty="0" smtClean="0">
                <a:solidFill>
                  <a:schemeClr val="tx1"/>
                </a:solidFill>
                <a:latin typeface="Calibri" panose="020F0502020204030204" pitchFamily="34" charset="0"/>
                <a:ea typeface="+mn-ea"/>
                <a:cs typeface="+mn-cs"/>
              </a:rPr>
              <a:t>einer größeren Belastung führt. Ein Student sieht die ausschließliche Fokussierung von Leistungsschwächeren</a:t>
            </a:r>
          </a:p>
          <a:p>
            <a:r>
              <a:rPr lang="de-DE" sz="1200" b="0" i="0" u="none" strike="noStrike" kern="1200" baseline="0" dirty="0" smtClean="0">
                <a:solidFill>
                  <a:schemeClr val="tx1"/>
                </a:solidFill>
                <a:latin typeface="Calibri" panose="020F0502020204030204" pitchFamily="34" charset="0"/>
                <a:ea typeface="+mn-ea"/>
                <a:cs typeface="+mn-cs"/>
              </a:rPr>
              <a:t>unter dem Oberbegriff Inklusion als problematisch an; er sieht die Verbindung von Inklusion und Förderung</a:t>
            </a:r>
          </a:p>
          <a:p>
            <a:r>
              <a:rPr lang="de-DE" sz="1200" b="0" i="0" u="none" strike="noStrike" kern="1200" baseline="0" dirty="0" smtClean="0">
                <a:solidFill>
                  <a:schemeClr val="tx1"/>
                </a:solidFill>
                <a:latin typeface="Calibri" panose="020F0502020204030204" pitchFamily="34" charset="0"/>
                <a:ea typeface="+mn-ea"/>
                <a:cs typeface="+mn-cs"/>
              </a:rPr>
              <a:t>Schwacher aber nicht als Automatismus an.</a:t>
            </a:r>
            <a:endParaRPr lang="de-DE" dirty="0"/>
          </a:p>
        </p:txBody>
      </p:sp>
      <p:sp>
        <p:nvSpPr>
          <p:cNvPr id="4" name="Foliennummernplatzhalter 3"/>
          <p:cNvSpPr>
            <a:spLocks noGrp="1"/>
          </p:cNvSpPr>
          <p:nvPr>
            <p:ph type="sldNum" sz="quarter" idx="10"/>
          </p:nvPr>
        </p:nvSpPr>
        <p:spPr/>
        <p:txBody>
          <a:bodyPr/>
          <a:lstStyle/>
          <a:p>
            <a:fld id="{9C53593F-2752-4925-959E-BC626CD185A1}" type="slidenum">
              <a:rPr lang="de-AT" smtClean="0"/>
              <a:pPr/>
              <a:t>27</a:t>
            </a:fld>
            <a:endParaRPr lang="de-AT" dirty="0"/>
          </a:p>
        </p:txBody>
      </p:sp>
    </p:spTree>
    <p:extLst>
      <p:ext uri="{BB962C8B-B14F-4D97-AF65-F5344CB8AC3E}">
        <p14:creationId xmlns:p14="http://schemas.microsoft.com/office/powerpoint/2010/main" val="3672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Calibri" panose="020F0502020204030204" pitchFamily="34" charset="0"/>
                <a:ea typeface="+mn-ea"/>
                <a:cs typeface="+mn-cs"/>
              </a:rPr>
              <a:t>Dies betrifft insbesondere den Zugang zum Studium; er wird auf</a:t>
            </a:r>
          </a:p>
          <a:p>
            <a:r>
              <a:rPr lang="de-DE" sz="1200" b="0" i="0" u="none" strike="noStrike" kern="1200" baseline="0" dirty="0" smtClean="0">
                <a:solidFill>
                  <a:schemeClr val="tx1"/>
                </a:solidFill>
                <a:latin typeface="Calibri" panose="020F0502020204030204" pitchFamily="34" charset="0"/>
                <a:ea typeface="+mn-ea"/>
                <a:cs typeface="+mn-cs"/>
              </a:rPr>
              <a:t>zwei Ebenen diskutiert. Zum einen wird grundsätzlich überlegt, mit welchen Voraussetzungen ein Studium begonnen</a:t>
            </a:r>
          </a:p>
          <a:p>
            <a:r>
              <a:rPr lang="de-DE" sz="1200" b="0" i="0" u="none" strike="noStrike" kern="1200" baseline="0" dirty="0" smtClean="0">
                <a:solidFill>
                  <a:schemeClr val="tx1"/>
                </a:solidFill>
                <a:latin typeface="Calibri" panose="020F0502020204030204" pitchFamily="34" charset="0"/>
                <a:ea typeface="+mn-ea"/>
                <a:cs typeface="+mn-cs"/>
              </a:rPr>
              <a:t>werden sollte, zum anderen geht es um die Frage, wie hochschulinterne Zulassungsverfahren unter Berücksichtigung</a:t>
            </a:r>
          </a:p>
          <a:p>
            <a:r>
              <a:rPr lang="de-DE" sz="1200" b="0" i="0" u="none" strike="noStrike" kern="1200" baseline="0" dirty="0" smtClean="0">
                <a:solidFill>
                  <a:schemeClr val="tx1"/>
                </a:solidFill>
                <a:latin typeface="Calibri" panose="020F0502020204030204" pitchFamily="34" charset="0"/>
                <a:ea typeface="+mn-ea"/>
                <a:cs typeface="+mn-cs"/>
              </a:rPr>
              <a:t>der Zielsetzung von Inklusion gestaltet sein sollten.</a:t>
            </a:r>
          </a:p>
          <a:p>
            <a:r>
              <a:rPr lang="de-DE" sz="1200" b="0" i="0" u="none" strike="noStrike" kern="1200" baseline="0" dirty="0" smtClean="0">
                <a:solidFill>
                  <a:schemeClr val="tx1"/>
                </a:solidFill>
                <a:latin typeface="Calibri" panose="020F0502020204030204" pitchFamily="34" charset="0"/>
                <a:ea typeface="+mn-ea"/>
                <a:cs typeface="+mn-cs"/>
              </a:rPr>
              <a:t>Was ist mit Menschen, die z.B. das Lerntempo in ‚normalen Schulen’ nicht halten können und aufgrund dessen</a:t>
            </a:r>
          </a:p>
          <a:p>
            <a:r>
              <a:rPr lang="de-DE" sz="1200" b="0" i="0" u="none" strike="noStrike" kern="1200" baseline="0" dirty="0" smtClean="0">
                <a:solidFill>
                  <a:schemeClr val="tx1"/>
                </a:solidFill>
                <a:latin typeface="Calibri" panose="020F0502020204030204" pitchFamily="34" charset="0"/>
                <a:ea typeface="+mn-ea"/>
                <a:cs typeface="+mn-cs"/>
              </a:rPr>
              <a:t>keinen höheren Abschluss erreichen? Was ist mit Menschen, die aus bildungsfernen Gesellschaftsschichten</a:t>
            </a:r>
          </a:p>
          <a:p>
            <a:r>
              <a:rPr lang="de-DE" sz="1200" b="0" i="0" u="none" strike="noStrike" kern="1200" baseline="0" dirty="0" smtClean="0">
                <a:solidFill>
                  <a:schemeClr val="tx1"/>
                </a:solidFill>
                <a:latin typeface="Calibri" panose="020F0502020204030204" pitchFamily="34" charset="0"/>
                <a:ea typeface="+mn-ea"/>
                <a:cs typeface="+mn-cs"/>
              </a:rPr>
              <a:t>stammen? Was ist mit Menschen mit Einschränkungen, die unser aktuelles Bildungssystem nicht so fördern</a:t>
            </a:r>
          </a:p>
          <a:p>
            <a:r>
              <a:rPr lang="de-DE" sz="1200" b="0" i="0" u="none" strike="noStrike" kern="1200" baseline="0" dirty="0" smtClean="0">
                <a:solidFill>
                  <a:schemeClr val="tx1"/>
                </a:solidFill>
                <a:latin typeface="Calibri" panose="020F0502020204030204" pitchFamily="34" charset="0"/>
                <a:ea typeface="+mn-ea"/>
                <a:cs typeface="+mn-cs"/>
              </a:rPr>
              <a:t>kann?“ Diese Diskussionsteilnehmerin kreist um das Problem, dass durch die Selektionskriterien der Schule</a:t>
            </a:r>
          </a:p>
          <a:p>
            <a:r>
              <a:rPr lang="de-DE" sz="1200" b="0" i="0" u="none" strike="noStrike" kern="1200" baseline="0" dirty="0" smtClean="0">
                <a:solidFill>
                  <a:schemeClr val="tx1"/>
                </a:solidFill>
                <a:latin typeface="Calibri" panose="020F0502020204030204" pitchFamily="34" charset="0"/>
                <a:ea typeface="+mn-ea"/>
                <a:cs typeface="+mn-cs"/>
              </a:rPr>
              <a:t>möglicherweise Personen mit fachlichem Potenzial der Hochschulzugang verwehrt bleibt. Noten und Notengebung widersprechen jeglichem inklusiven</a:t>
            </a:r>
          </a:p>
          <a:p>
            <a:r>
              <a:rPr lang="de-DE" sz="1200" b="0" i="0" u="none" strike="noStrike" kern="1200" baseline="0" dirty="0" smtClean="0">
                <a:solidFill>
                  <a:schemeClr val="tx1"/>
                </a:solidFill>
                <a:latin typeface="Calibri" panose="020F0502020204030204" pitchFamily="34" charset="0"/>
                <a:ea typeface="+mn-ea"/>
                <a:cs typeface="+mn-cs"/>
              </a:rPr>
              <a:t>Gedanken, wenn sie Mittel zum Zwecke der Ausgrenzung und Aussonderung darstellen“; „Für mich stellt</a:t>
            </a:r>
          </a:p>
          <a:p>
            <a:r>
              <a:rPr lang="de-DE" sz="1200" b="0" i="0" u="none" strike="noStrike" kern="1200" baseline="0" dirty="0" smtClean="0">
                <a:solidFill>
                  <a:schemeClr val="tx1"/>
                </a:solidFill>
                <a:latin typeface="Calibri" panose="020F0502020204030204" pitchFamily="34" charset="0"/>
                <a:ea typeface="+mn-ea"/>
                <a:cs typeface="+mn-cs"/>
              </a:rPr>
              <a:t>sich die Frage, wozu man eine Note überhaupt braucht? Studieren wir für eine gute Note, oder dafür, um wissenschaftlich</a:t>
            </a:r>
          </a:p>
          <a:p>
            <a:r>
              <a:rPr lang="de-DE" sz="1200" b="0" i="0" u="none" strike="noStrike" kern="1200" baseline="0" dirty="0" smtClean="0">
                <a:solidFill>
                  <a:schemeClr val="tx1"/>
                </a:solidFill>
                <a:latin typeface="Calibri" panose="020F0502020204030204" pitchFamily="34" charset="0"/>
                <a:ea typeface="+mn-ea"/>
                <a:cs typeface="+mn-cs"/>
              </a:rPr>
              <a:t>gut vorbereitet in ein Praxisfeld zu gehen, welches unseren Fähigkeiten und Interessen entspricht?“;</a:t>
            </a:r>
          </a:p>
          <a:p>
            <a:r>
              <a:rPr lang="de-DE" sz="1200" b="0" i="0" u="none" strike="noStrike" kern="1200" baseline="0" dirty="0" smtClean="0">
                <a:solidFill>
                  <a:schemeClr val="tx1"/>
                </a:solidFill>
                <a:latin typeface="Calibri" panose="020F0502020204030204" pitchFamily="34" charset="0"/>
                <a:ea typeface="+mn-ea"/>
                <a:cs typeface="+mn-cs"/>
              </a:rPr>
              <a:t>„Also ich find's auch blöd mit Noten, weil ich selber sehe, dass es einen Mensch bewertet und dann</a:t>
            </a:r>
          </a:p>
          <a:p>
            <a:r>
              <a:rPr lang="de-DE" sz="1200" b="0" i="0" u="none" strike="noStrike" kern="1200" baseline="0" dirty="0" smtClean="0">
                <a:solidFill>
                  <a:schemeClr val="tx1"/>
                </a:solidFill>
                <a:latin typeface="Calibri" panose="020F0502020204030204" pitchFamily="34" charset="0"/>
                <a:ea typeface="+mn-ea"/>
                <a:cs typeface="+mn-cs"/>
              </a:rPr>
              <a:t>fließt vielleicht noch die emotionale Ebene mit ein</a:t>
            </a:r>
            <a:endParaRPr lang="de-DE" dirty="0"/>
          </a:p>
        </p:txBody>
      </p:sp>
      <p:sp>
        <p:nvSpPr>
          <p:cNvPr id="4" name="Foliennummernplatzhalter 3"/>
          <p:cNvSpPr>
            <a:spLocks noGrp="1"/>
          </p:cNvSpPr>
          <p:nvPr>
            <p:ph type="sldNum" sz="quarter" idx="10"/>
          </p:nvPr>
        </p:nvSpPr>
        <p:spPr/>
        <p:txBody>
          <a:bodyPr/>
          <a:lstStyle/>
          <a:p>
            <a:fld id="{9C53593F-2752-4925-959E-BC626CD185A1}" type="slidenum">
              <a:rPr lang="de-AT" smtClean="0"/>
              <a:pPr/>
              <a:t>28</a:t>
            </a:fld>
            <a:endParaRPr lang="de-AT" dirty="0"/>
          </a:p>
        </p:txBody>
      </p:sp>
    </p:spTree>
    <p:extLst>
      <p:ext uri="{BB962C8B-B14F-4D97-AF65-F5344CB8AC3E}">
        <p14:creationId xmlns:p14="http://schemas.microsoft.com/office/powerpoint/2010/main" val="277604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1279525"/>
            <a:ext cx="6143625" cy="3455988"/>
          </a:xfrm>
        </p:spPr>
      </p:sp>
      <p:sp>
        <p:nvSpPr>
          <p:cNvPr id="3" name="Notes Placeholder 2"/>
          <p:cNvSpPr>
            <a:spLocks noGrp="1"/>
          </p:cNvSpPr>
          <p:nvPr>
            <p:ph type="body" idx="1"/>
          </p:nvPr>
        </p:nvSpPr>
        <p:spPr/>
        <p:txBody>
          <a:bodyPr/>
          <a:lstStyle/>
          <a:p>
            <a:pPr defTabSz="990511"/>
            <a:r>
              <a:rPr lang="de-DE" sz="1300" dirty="0">
                <a:latin typeface="Calibri"/>
              </a:rPr>
              <a:t>Im Bildschirmpräsentationsmodus klicken Sie auf den Pfeil, um zum Center für erste Schritte mit PowerPoint zu gelangen.</a:t>
            </a:r>
            <a:endParaRPr lang="en-US" dirty="0"/>
          </a:p>
        </p:txBody>
      </p:sp>
      <p:sp>
        <p:nvSpPr>
          <p:cNvPr id="4" name="Slide Number Placeholder 3"/>
          <p:cNvSpPr>
            <a:spLocks noGrp="1"/>
          </p:cNvSpPr>
          <p:nvPr>
            <p:ph type="sldNum" sz="quarter" idx="10"/>
          </p:nvPr>
        </p:nvSpPr>
        <p:spPr/>
        <p:txBody>
          <a:bodyPr/>
          <a:lstStyle/>
          <a:p>
            <a:pPr defTabSz="990511"/>
            <a:fld id="{DF61EA0F-A667-4B49-8422-0062BC55E249}" type="slidenum">
              <a:rPr lang="de-DE">
                <a:latin typeface="Calibri"/>
              </a:rPr>
              <a:pPr defTabSz="990511"/>
              <a:t>48</a:t>
            </a:fld>
            <a:endParaRPr lang="en-US" dirty="0"/>
          </a:p>
        </p:txBody>
      </p:sp>
    </p:spTree>
    <p:extLst>
      <p:ext uri="{BB962C8B-B14F-4D97-AF65-F5344CB8AC3E}">
        <p14:creationId xmlns:p14="http://schemas.microsoft.com/office/powerpoint/2010/main" val="2504090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C53593F-2752-4925-959E-BC626CD185A1}" type="slidenum">
              <a:rPr lang="de-AT" smtClean="0"/>
              <a:pPr/>
              <a:t>78</a:t>
            </a:fld>
            <a:endParaRPr lang="de-AT" dirty="0"/>
          </a:p>
        </p:txBody>
      </p:sp>
    </p:spTree>
    <p:extLst>
      <p:ext uri="{BB962C8B-B14F-4D97-AF65-F5344CB8AC3E}">
        <p14:creationId xmlns:p14="http://schemas.microsoft.com/office/powerpoint/2010/main" val="199964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C53593F-2752-4925-959E-BC626CD185A1}" type="slidenum">
              <a:rPr lang="de-AT" smtClean="0"/>
              <a:pPr/>
              <a:t>79</a:t>
            </a:fld>
            <a:endParaRPr lang="de-AT" dirty="0"/>
          </a:p>
        </p:txBody>
      </p:sp>
    </p:spTree>
    <p:extLst>
      <p:ext uri="{BB962C8B-B14F-4D97-AF65-F5344CB8AC3E}">
        <p14:creationId xmlns:p14="http://schemas.microsoft.com/office/powerpoint/2010/main" val="140622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C53593F-2752-4925-959E-BC626CD185A1}" type="slidenum">
              <a:rPr lang="de-AT" smtClean="0"/>
              <a:pPr/>
              <a:t>80</a:t>
            </a:fld>
            <a:endParaRPr lang="de-AT" dirty="0"/>
          </a:p>
        </p:txBody>
      </p:sp>
    </p:spTree>
    <p:extLst>
      <p:ext uri="{BB962C8B-B14F-4D97-AF65-F5344CB8AC3E}">
        <p14:creationId xmlns:p14="http://schemas.microsoft.com/office/powerpoint/2010/main" val="149522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bwMode="auto">
          <a:xfrm>
            <a:off x="0" y="2723950"/>
            <a:ext cx="12204000" cy="4140000"/>
          </a:xfrm>
        </p:spPr>
        <p:txBody>
          <a:bodyPr/>
          <a:lstStyle>
            <a:lvl1pPr marL="0" indent="0">
              <a:buNone/>
              <a:defRPr/>
            </a:lvl1pPr>
          </a:lstStyle>
          <a:p>
            <a:r>
              <a:rPr lang="de-DE"/>
              <a:t>Bild durch Klicken auf Symbol hinzufügen</a:t>
            </a:r>
            <a:endParaRPr lang="de-AT" dirty="0"/>
          </a:p>
        </p:txBody>
      </p:sp>
      <p:sp>
        <p:nvSpPr>
          <p:cNvPr id="10" name="Rechteck 9"/>
          <p:cNvSpPr/>
          <p:nvPr/>
        </p:nvSpPr>
        <p:spPr bwMode="ltGray">
          <a:xfrm>
            <a:off x="0" y="1376413"/>
            <a:ext cx="12192000" cy="13475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 name="Titel 1"/>
          <p:cNvSpPr>
            <a:spLocks noGrp="1"/>
          </p:cNvSpPr>
          <p:nvPr>
            <p:ph type="ctrTitle"/>
          </p:nvPr>
        </p:nvSpPr>
        <p:spPr bwMode="white">
          <a:xfrm>
            <a:off x="407988" y="1549666"/>
            <a:ext cx="11376024" cy="612759"/>
          </a:xfrm>
        </p:spPr>
        <p:txBody>
          <a:bodyPr anchor="b">
            <a:noAutofit/>
          </a:bodyPr>
          <a:lstStyle>
            <a:lvl1pPr algn="l">
              <a:defRPr sz="3600">
                <a:solidFill>
                  <a:schemeClr val="bg1"/>
                </a:solidFill>
              </a:defRPr>
            </a:lvl1pPr>
          </a:lstStyle>
          <a:p>
            <a:r>
              <a:rPr lang="de-DE" dirty="0"/>
              <a:t>Titelmasterformat durch Klicken bearbeiten</a:t>
            </a:r>
            <a:endParaRPr lang="de-AT" dirty="0"/>
          </a:p>
        </p:txBody>
      </p:sp>
      <p:sp>
        <p:nvSpPr>
          <p:cNvPr id="3" name="Untertitel 2"/>
          <p:cNvSpPr>
            <a:spLocks noGrp="1"/>
          </p:cNvSpPr>
          <p:nvPr>
            <p:ph type="subTitle" idx="1"/>
          </p:nvPr>
        </p:nvSpPr>
        <p:spPr bwMode="white">
          <a:xfrm>
            <a:off x="407987" y="2257760"/>
            <a:ext cx="11376025" cy="293470"/>
          </a:xfrm>
        </p:spPr>
        <p:txBody>
          <a:bodyPr>
            <a:noAutofit/>
          </a:bodyPr>
          <a:lstStyle>
            <a:lvl1pPr marL="0" indent="0" algn="l">
              <a:buNone/>
              <a:defRPr sz="1800">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spTree>
    <p:extLst>
      <p:ext uri="{BB962C8B-B14F-4D97-AF65-F5344CB8AC3E}">
        <p14:creationId xmlns:p14="http://schemas.microsoft.com/office/powerpoint/2010/main" val="386210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halt mit Bild recht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7988" y="2276475"/>
            <a:ext cx="6680182" cy="3673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Bildplatzhalter 9"/>
          <p:cNvSpPr>
            <a:spLocks noGrp="1"/>
          </p:cNvSpPr>
          <p:nvPr>
            <p:ph type="pic" sz="quarter" idx="13"/>
          </p:nvPr>
        </p:nvSpPr>
        <p:spPr>
          <a:xfrm>
            <a:off x="7388226" y="1557949"/>
            <a:ext cx="4392000" cy="4140000"/>
          </a:xfrm>
        </p:spPr>
        <p:txBody>
          <a:bodyPr/>
          <a:lstStyle>
            <a:lvl1pPr marL="0" indent="0">
              <a:buNone/>
              <a:defRPr/>
            </a:lvl1pPr>
          </a:lstStyle>
          <a:p>
            <a:r>
              <a:rPr lang="de-DE"/>
              <a:t>Bild durch Klicken auf Symbol hinzufügen</a:t>
            </a:r>
            <a:endParaRPr lang="de-AT" dirty="0"/>
          </a:p>
        </p:txBody>
      </p:sp>
      <p:sp>
        <p:nvSpPr>
          <p:cNvPr id="10" name="Datumsplatzhalter 9"/>
          <p:cNvSpPr>
            <a:spLocks noGrp="1"/>
          </p:cNvSpPr>
          <p:nvPr>
            <p:ph type="dt" sz="half" idx="14"/>
          </p:nvPr>
        </p:nvSpPr>
        <p:spPr/>
        <p:txBody>
          <a:bodyPr/>
          <a:lstStyle/>
          <a:p>
            <a:endParaRPr lang="de-AT" dirty="0"/>
          </a:p>
        </p:txBody>
      </p:sp>
      <p:sp>
        <p:nvSpPr>
          <p:cNvPr id="11" name="Fußzeilenplatzhalter 10"/>
          <p:cNvSpPr>
            <a:spLocks noGrp="1"/>
          </p:cNvSpPr>
          <p:nvPr>
            <p:ph type="ftr" sz="quarter" idx="15"/>
          </p:nvPr>
        </p:nvSpPr>
        <p:spPr/>
        <p:txBody>
          <a:bodyPr/>
          <a:lstStyle/>
          <a:p>
            <a:r>
              <a:rPr lang="de-AT"/>
              <a:t>Susanne Schwab - Wintersemester  2018/19</a:t>
            </a:r>
            <a:endParaRPr lang="de-AT" dirty="0"/>
          </a:p>
        </p:txBody>
      </p:sp>
      <p:sp>
        <p:nvSpPr>
          <p:cNvPr id="12" name="Foliennummernplatzhalter 11"/>
          <p:cNvSpPr>
            <a:spLocks noGrp="1"/>
          </p:cNvSpPr>
          <p:nvPr>
            <p:ph type="sldNum" sz="quarter" idx="16"/>
          </p:nvPr>
        </p:nvSpPr>
        <p:spPr/>
        <p:txBody>
          <a:bodyPr/>
          <a:lstStyle/>
          <a:p>
            <a:r>
              <a:rPr lang="de-AT"/>
              <a:t>Seite </a:t>
            </a:r>
            <a:fld id="{05A5AE1F-4813-4D0A-B870-8FB3219A4125}" type="slidenum">
              <a:rPr lang="de-AT" smtClean="0"/>
              <a:pPr/>
              <a:t>‹Nr.›</a:t>
            </a:fld>
            <a:endParaRPr lang="de-AT" dirty="0"/>
          </a:p>
        </p:txBody>
      </p:sp>
      <p:sp>
        <p:nvSpPr>
          <p:cNvPr id="9" name="Textplatzhalter 2"/>
          <p:cNvSpPr>
            <a:spLocks noGrp="1"/>
          </p:cNvSpPr>
          <p:nvPr>
            <p:ph type="body" sz="quarter" idx="19" hasCustomPrompt="1"/>
          </p:nvPr>
        </p:nvSpPr>
        <p:spPr>
          <a:xfrm>
            <a:off x="7388226"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Titel 1"/>
          <p:cNvSpPr>
            <a:spLocks noGrp="1"/>
          </p:cNvSpPr>
          <p:nvPr>
            <p:ph type="title"/>
          </p:nvPr>
        </p:nvSpPr>
        <p:spPr>
          <a:xfrm>
            <a:off x="407987" y="1332186"/>
            <a:ext cx="6680183" cy="820064"/>
          </a:xfrm>
        </p:spPr>
        <p:txBody>
          <a:bodyPr/>
          <a:lstStyle/>
          <a:p>
            <a:r>
              <a:rPr lang="de-DE"/>
              <a:t>Titelmasterformat durch Klicken bearbeiten</a:t>
            </a:r>
            <a:endParaRPr lang="de-AT" dirty="0"/>
          </a:p>
        </p:txBody>
      </p:sp>
    </p:spTree>
    <p:extLst>
      <p:ext uri="{BB962C8B-B14F-4D97-AF65-F5344CB8AC3E}">
        <p14:creationId xmlns:p14="http://schemas.microsoft.com/office/powerpoint/2010/main" val="24055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alt mit Bild links">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5091763" y="2276475"/>
            <a:ext cx="6692250" cy="3672000"/>
          </a:xfrm>
        </p:spPr>
        <p:txBody>
          <a:bodyPr>
            <a:noAutofit/>
          </a:bodyPr>
          <a:lstStyle>
            <a:lvl1pPr>
              <a:defRPr sz="2200">
                <a:latin typeface="+mn-lt"/>
              </a:defRPr>
            </a:lvl1pPr>
            <a:lvl2pPr>
              <a:defRPr sz="2000">
                <a:latin typeface="+mn-lt"/>
              </a:defRPr>
            </a:lvl2pPr>
            <a:lvl3pPr>
              <a:defRPr sz="1400"/>
            </a:lvl3pPr>
            <a:lvl4pPr>
              <a:defRPr sz="1400"/>
            </a:lvl4pPr>
            <a:lvl5pPr>
              <a:defRPr sz="1400"/>
            </a:lvl5pPr>
          </a:lstStyle>
          <a:p>
            <a:pPr lvl="0"/>
            <a:r>
              <a:rPr lang="de-DE"/>
              <a:t>Textmasterformat bearbeiten</a:t>
            </a:r>
          </a:p>
          <a:p>
            <a:pPr lvl="1"/>
            <a:r>
              <a:rPr lang="de-DE"/>
              <a:t>Zweite Ebene</a:t>
            </a:r>
          </a:p>
        </p:txBody>
      </p:sp>
      <p:sp>
        <p:nvSpPr>
          <p:cNvPr id="10" name="Bildplatzhalter 9"/>
          <p:cNvSpPr>
            <a:spLocks noGrp="1"/>
          </p:cNvSpPr>
          <p:nvPr>
            <p:ph type="pic" sz="quarter" idx="13"/>
          </p:nvPr>
        </p:nvSpPr>
        <p:spPr>
          <a:xfrm>
            <a:off x="407988" y="1557950"/>
            <a:ext cx="4392000" cy="4140000"/>
          </a:xfrm>
        </p:spPr>
        <p:txBody>
          <a:bodyPr/>
          <a:lstStyle>
            <a:lvl1pPr marL="0" indent="0">
              <a:buNone/>
              <a:defRPr/>
            </a:lvl1pPr>
          </a:lstStyle>
          <a:p>
            <a:r>
              <a:rPr lang="de-DE"/>
              <a:t>Bild durch Klicken auf Symbol hinzufügen</a:t>
            </a:r>
            <a:endParaRPr lang="de-AT" dirty="0"/>
          </a:p>
        </p:txBody>
      </p:sp>
      <p:sp>
        <p:nvSpPr>
          <p:cNvPr id="14" name="Datumsplatzhalter 13"/>
          <p:cNvSpPr>
            <a:spLocks noGrp="1"/>
          </p:cNvSpPr>
          <p:nvPr>
            <p:ph type="dt" sz="half" idx="14"/>
          </p:nvPr>
        </p:nvSpPr>
        <p:spPr/>
        <p:txBody>
          <a:bodyPr/>
          <a:lstStyle/>
          <a:p>
            <a:endParaRPr lang="de-AT" dirty="0"/>
          </a:p>
        </p:txBody>
      </p:sp>
      <p:sp>
        <p:nvSpPr>
          <p:cNvPr id="15" name="Fußzeilenplatzhalter 14"/>
          <p:cNvSpPr>
            <a:spLocks noGrp="1"/>
          </p:cNvSpPr>
          <p:nvPr>
            <p:ph type="ftr" sz="quarter" idx="15"/>
          </p:nvPr>
        </p:nvSpPr>
        <p:spPr/>
        <p:txBody>
          <a:bodyPr/>
          <a:lstStyle/>
          <a:p>
            <a:r>
              <a:rPr lang="de-AT"/>
              <a:t>Susanne Schwab - Wintersemester  2018/19</a:t>
            </a:r>
            <a:endParaRPr lang="de-AT" dirty="0"/>
          </a:p>
        </p:txBody>
      </p:sp>
      <p:sp>
        <p:nvSpPr>
          <p:cNvPr id="16" name="Foliennummernplatzhalter 15"/>
          <p:cNvSpPr>
            <a:spLocks noGrp="1"/>
          </p:cNvSpPr>
          <p:nvPr>
            <p:ph type="sldNum" sz="quarter" idx="16"/>
          </p:nvPr>
        </p:nvSpPr>
        <p:spPr/>
        <p:txBody>
          <a:bodyPr/>
          <a:lstStyle/>
          <a:p>
            <a:r>
              <a:rPr lang="de-AT"/>
              <a:t>Seite </a:t>
            </a:r>
            <a:fld id="{05A5AE1F-4813-4D0A-B870-8FB3219A4125}" type="slidenum">
              <a:rPr lang="de-AT" smtClean="0"/>
              <a:pPr/>
              <a:t>‹Nr.›</a:t>
            </a:fld>
            <a:endParaRPr lang="de-AT" dirty="0"/>
          </a:p>
        </p:txBody>
      </p:sp>
      <p:sp>
        <p:nvSpPr>
          <p:cNvPr id="11"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Titel 2"/>
          <p:cNvSpPr>
            <a:spLocks noGrp="1"/>
          </p:cNvSpPr>
          <p:nvPr>
            <p:ph type="title"/>
          </p:nvPr>
        </p:nvSpPr>
        <p:spPr>
          <a:xfrm>
            <a:off x="5091763" y="1332186"/>
            <a:ext cx="6692249" cy="820064"/>
          </a:xfrm>
        </p:spPr>
        <p:txBody>
          <a:bodyPr/>
          <a:lstStyle/>
          <a:p>
            <a:r>
              <a:rPr lang="de-DE"/>
              <a:t>Titelmasterformat durch Klicken bearbeiten</a:t>
            </a:r>
            <a:endParaRPr lang="de-AT" dirty="0"/>
          </a:p>
        </p:txBody>
      </p:sp>
    </p:spTree>
    <p:extLst>
      <p:ext uri="{BB962C8B-B14F-4D97-AF65-F5344CB8AC3E}">
        <p14:creationId xmlns:p14="http://schemas.microsoft.com/office/powerpoint/2010/main" val="152448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abfallend mit Titel">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0" y="2284357"/>
            <a:ext cx="12204000" cy="4572000"/>
          </a:xfrm>
        </p:spPr>
        <p:txBody>
          <a:bodyPr/>
          <a:lstStyle>
            <a:lvl1pPr marL="0" indent="0">
              <a:buNone/>
              <a:defRPr/>
            </a:lvl1pPr>
          </a:lstStyle>
          <a:p>
            <a:r>
              <a:rPr lang="de-DE"/>
              <a:t>Bild durch Klicken auf Symbol hinzufügen</a:t>
            </a:r>
            <a:endParaRPr lang="de-AT" dirty="0"/>
          </a:p>
        </p:txBody>
      </p:sp>
      <p:sp>
        <p:nvSpPr>
          <p:cNvPr id="2" name="Titel 1"/>
          <p:cNvSpPr>
            <a:spLocks noGrp="1"/>
          </p:cNvSpPr>
          <p:nvPr>
            <p:ph type="title"/>
          </p:nvPr>
        </p:nvSpPr>
        <p:spPr>
          <a:xfrm>
            <a:off x="407988" y="1041715"/>
            <a:ext cx="8532813" cy="564519"/>
          </a:xfrm>
        </p:spPr>
        <p:txBody>
          <a:bodyPr/>
          <a:lstStyle>
            <a:lvl1pPr>
              <a:defRPr sz="3600"/>
            </a:lvl1pPr>
          </a:lstStyle>
          <a:p>
            <a:r>
              <a:rPr lang="de-DE" dirty="0"/>
              <a:t>Titelmasterformat durch Klicken bearbeiten</a:t>
            </a:r>
            <a:endParaRPr lang="de-AT" dirty="0"/>
          </a:p>
        </p:txBody>
      </p:sp>
    </p:spTree>
    <p:extLst>
      <p:ext uri="{BB962C8B-B14F-4D97-AF65-F5344CB8AC3E}">
        <p14:creationId xmlns:p14="http://schemas.microsoft.com/office/powerpoint/2010/main" val="814186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groß mit Text">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407988" y="1395414"/>
            <a:ext cx="8532812" cy="4320000"/>
          </a:xfrm>
        </p:spPr>
        <p:txBody>
          <a:bodyPr/>
          <a:lstStyle>
            <a:lvl1pPr marL="0" indent="0">
              <a:buNone/>
              <a:defRPr/>
            </a:lvl1pPr>
          </a:lstStyle>
          <a:p>
            <a:r>
              <a:rPr lang="de-DE"/>
              <a:t>Bild durch Klicken auf Symbol hinzufügen</a:t>
            </a:r>
            <a:endParaRPr lang="de-AT" dirty="0"/>
          </a:p>
        </p:txBody>
      </p:sp>
      <p:sp>
        <p:nvSpPr>
          <p:cNvPr id="15" name="Datumsplatzhalter 14"/>
          <p:cNvSpPr>
            <a:spLocks noGrp="1"/>
          </p:cNvSpPr>
          <p:nvPr>
            <p:ph type="dt" sz="half" idx="15"/>
          </p:nvPr>
        </p:nvSpPr>
        <p:spPr/>
        <p:txBody>
          <a:bodyPr/>
          <a:lstStyle/>
          <a:p>
            <a:endParaRPr lang="de-AT" dirty="0"/>
          </a:p>
        </p:txBody>
      </p:sp>
      <p:sp>
        <p:nvSpPr>
          <p:cNvPr id="16" name="Fußzeilenplatzhalter 15"/>
          <p:cNvSpPr>
            <a:spLocks noGrp="1"/>
          </p:cNvSpPr>
          <p:nvPr>
            <p:ph type="ftr" sz="quarter" idx="16"/>
          </p:nvPr>
        </p:nvSpPr>
        <p:spPr/>
        <p:txBody>
          <a:bodyPr/>
          <a:lstStyle/>
          <a:p>
            <a:r>
              <a:rPr lang="de-AT"/>
              <a:t>Susanne Schwab - Wintersemester  2018/19</a:t>
            </a:r>
            <a:endParaRPr lang="de-AT" dirty="0"/>
          </a:p>
        </p:txBody>
      </p:sp>
      <p:sp>
        <p:nvSpPr>
          <p:cNvPr id="17" name="Foliennummernplatzhalter 16"/>
          <p:cNvSpPr>
            <a:spLocks noGrp="1"/>
          </p:cNvSpPr>
          <p:nvPr>
            <p:ph type="sldNum" sz="quarter" idx="17"/>
          </p:nvPr>
        </p:nvSpPr>
        <p:spPr/>
        <p:txBody>
          <a:bodyPr/>
          <a:lstStyle/>
          <a:p>
            <a:r>
              <a:rPr lang="de-AT"/>
              <a:t>Seite </a:t>
            </a:r>
            <a:fld id="{05A5AE1F-4813-4D0A-B870-8FB3219A4125}" type="slidenum">
              <a:rPr lang="de-AT" smtClean="0"/>
              <a:pPr/>
              <a:t>‹Nr.›</a:t>
            </a:fld>
            <a:endParaRPr lang="de-AT" dirty="0"/>
          </a:p>
        </p:txBody>
      </p:sp>
      <p:sp>
        <p:nvSpPr>
          <p:cNvPr id="12"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Textplatzhalter 2"/>
          <p:cNvSpPr>
            <a:spLocks noGrp="1"/>
          </p:cNvSpPr>
          <p:nvPr>
            <p:ph type="body" sz="quarter" idx="20"/>
          </p:nvPr>
        </p:nvSpPr>
        <p:spPr>
          <a:xfrm>
            <a:off x="9226550" y="1395413"/>
            <a:ext cx="2557463" cy="4320000"/>
          </a:xfrm>
        </p:spPr>
        <p:txBody>
          <a:bodyPr/>
          <a:lstStyle>
            <a:lvl1pPr>
              <a:defRPr sz="1600"/>
            </a:lvl1pPr>
            <a:lvl2pPr>
              <a:defRPr sz="1600"/>
            </a:lvl2pPr>
          </a:lstStyle>
          <a:p>
            <a:pPr lvl="0"/>
            <a:r>
              <a:rPr lang="de-DE"/>
              <a:t>Textmasterformat bearbeiten</a:t>
            </a:r>
          </a:p>
          <a:p>
            <a:pPr lvl="1"/>
            <a:r>
              <a:rPr lang="de-DE"/>
              <a:t>Zweite Ebene</a:t>
            </a:r>
          </a:p>
        </p:txBody>
      </p:sp>
    </p:spTree>
    <p:extLst>
      <p:ext uri="{BB962C8B-B14F-4D97-AF65-F5344CB8AC3E}">
        <p14:creationId xmlns:p14="http://schemas.microsoft.com/office/powerpoint/2010/main" val="611241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Bild groß mit Text">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407988" y="2276476"/>
            <a:ext cx="8532812" cy="3420000"/>
          </a:xfrm>
        </p:spPr>
        <p:txBody>
          <a:bodyPr/>
          <a:lstStyle>
            <a:lvl1pPr marL="0" indent="0">
              <a:buNone/>
              <a:defRPr/>
            </a:lvl1pPr>
          </a:lstStyle>
          <a:p>
            <a:r>
              <a:rPr lang="de-DE"/>
              <a:t>Bild durch Klicken auf Symbol hinzufügen</a:t>
            </a:r>
            <a:endParaRPr lang="de-AT" dirty="0"/>
          </a:p>
        </p:txBody>
      </p:sp>
      <p:sp>
        <p:nvSpPr>
          <p:cNvPr id="15" name="Datumsplatzhalter 14"/>
          <p:cNvSpPr>
            <a:spLocks noGrp="1"/>
          </p:cNvSpPr>
          <p:nvPr>
            <p:ph type="dt" sz="half" idx="15"/>
          </p:nvPr>
        </p:nvSpPr>
        <p:spPr/>
        <p:txBody>
          <a:bodyPr/>
          <a:lstStyle/>
          <a:p>
            <a:endParaRPr lang="de-AT" dirty="0"/>
          </a:p>
        </p:txBody>
      </p:sp>
      <p:sp>
        <p:nvSpPr>
          <p:cNvPr id="16" name="Fußzeilenplatzhalter 15"/>
          <p:cNvSpPr>
            <a:spLocks noGrp="1"/>
          </p:cNvSpPr>
          <p:nvPr>
            <p:ph type="ftr" sz="quarter" idx="16"/>
          </p:nvPr>
        </p:nvSpPr>
        <p:spPr/>
        <p:txBody>
          <a:bodyPr/>
          <a:lstStyle/>
          <a:p>
            <a:r>
              <a:rPr lang="de-AT"/>
              <a:t>Susanne Schwab - Wintersemester  2018/19</a:t>
            </a:r>
            <a:endParaRPr lang="de-AT" dirty="0"/>
          </a:p>
        </p:txBody>
      </p:sp>
      <p:sp>
        <p:nvSpPr>
          <p:cNvPr id="17" name="Foliennummernplatzhalter 16"/>
          <p:cNvSpPr>
            <a:spLocks noGrp="1"/>
          </p:cNvSpPr>
          <p:nvPr>
            <p:ph type="sldNum" sz="quarter" idx="17"/>
          </p:nvPr>
        </p:nvSpPr>
        <p:spPr/>
        <p:txBody>
          <a:bodyPr/>
          <a:lstStyle/>
          <a:p>
            <a:r>
              <a:rPr lang="de-AT"/>
              <a:t>Seite </a:t>
            </a:r>
            <a:fld id="{05A5AE1F-4813-4D0A-B870-8FB3219A4125}" type="slidenum">
              <a:rPr lang="de-AT" smtClean="0"/>
              <a:pPr/>
              <a:t>‹Nr.›</a:t>
            </a:fld>
            <a:endParaRPr lang="de-AT" dirty="0"/>
          </a:p>
        </p:txBody>
      </p:sp>
      <p:sp>
        <p:nvSpPr>
          <p:cNvPr id="12"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Textplatzhalter 2"/>
          <p:cNvSpPr>
            <a:spLocks noGrp="1"/>
          </p:cNvSpPr>
          <p:nvPr>
            <p:ph type="body" sz="quarter" idx="20"/>
          </p:nvPr>
        </p:nvSpPr>
        <p:spPr>
          <a:xfrm>
            <a:off x="9226550" y="2276475"/>
            <a:ext cx="2557463" cy="3429844"/>
          </a:xfrm>
        </p:spPr>
        <p:txBody>
          <a:bodyPr/>
          <a:lstStyle>
            <a:lvl1pPr>
              <a:defRPr sz="1600"/>
            </a:lvl1pPr>
            <a:lvl2pPr>
              <a:defRPr sz="1600"/>
            </a:lvl2pPr>
          </a:lstStyle>
          <a:p>
            <a:pPr lvl="0"/>
            <a:r>
              <a:rPr lang="de-DE"/>
              <a:t>Textmasterformat bearbeiten</a:t>
            </a:r>
          </a:p>
          <a:p>
            <a:pPr lvl="1"/>
            <a:r>
              <a:rPr lang="de-DE"/>
              <a:t>Zweite Ebene</a:t>
            </a:r>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3912282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Zwei Bilder mit Text rechts">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5067300" y="1395413"/>
            <a:ext cx="4356000" cy="4320000"/>
          </a:xfrm>
        </p:spPr>
        <p:txBody>
          <a:bodyPr/>
          <a:lstStyle>
            <a:lvl1pPr marL="0" indent="0">
              <a:buNone/>
              <a:defRPr/>
            </a:lvl1pPr>
          </a:lstStyle>
          <a:p>
            <a:r>
              <a:rPr lang="de-DE"/>
              <a:t>Bild durch Klicken auf Symbol hinzufügen</a:t>
            </a:r>
            <a:endParaRPr lang="de-AT" dirty="0"/>
          </a:p>
        </p:txBody>
      </p:sp>
      <p:sp>
        <p:nvSpPr>
          <p:cNvPr id="9" name="Textplatzhalter 8"/>
          <p:cNvSpPr>
            <a:spLocks noGrp="1"/>
          </p:cNvSpPr>
          <p:nvPr>
            <p:ph type="body" sz="quarter" idx="14"/>
          </p:nvPr>
        </p:nvSpPr>
        <p:spPr>
          <a:xfrm>
            <a:off x="9712325" y="1395413"/>
            <a:ext cx="2071688" cy="4554537"/>
          </a:xfrm>
        </p:spPr>
        <p:txBody>
          <a:bodyPr>
            <a:noAutofit/>
          </a:bodyPr>
          <a:lstStyle>
            <a:lvl1pPr marL="0" indent="0">
              <a:buNone/>
              <a:defRPr sz="1600">
                <a:latin typeface="+mn-lt"/>
              </a:defRPr>
            </a:lvl1pPr>
          </a:lstStyle>
          <a:p>
            <a:pPr lvl="0"/>
            <a:r>
              <a:rPr lang="de-DE"/>
              <a:t>Textmasterformat bearbeiten</a:t>
            </a:r>
          </a:p>
        </p:txBody>
      </p:sp>
      <p:sp>
        <p:nvSpPr>
          <p:cNvPr id="15" name="Datumsplatzhalter 14"/>
          <p:cNvSpPr>
            <a:spLocks noGrp="1"/>
          </p:cNvSpPr>
          <p:nvPr>
            <p:ph type="dt" sz="half" idx="15"/>
          </p:nvPr>
        </p:nvSpPr>
        <p:spPr/>
        <p:txBody>
          <a:bodyPr/>
          <a:lstStyle/>
          <a:p>
            <a:endParaRPr lang="de-AT" dirty="0"/>
          </a:p>
        </p:txBody>
      </p:sp>
      <p:sp>
        <p:nvSpPr>
          <p:cNvPr id="16" name="Fußzeilenplatzhalter 15"/>
          <p:cNvSpPr>
            <a:spLocks noGrp="1"/>
          </p:cNvSpPr>
          <p:nvPr>
            <p:ph type="ftr" sz="quarter" idx="16"/>
          </p:nvPr>
        </p:nvSpPr>
        <p:spPr/>
        <p:txBody>
          <a:bodyPr/>
          <a:lstStyle/>
          <a:p>
            <a:r>
              <a:rPr lang="de-AT"/>
              <a:t>Susanne Schwab - Wintersemester  2018/19</a:t>
            </a:r>
            <a:endParaRPr lang="de-AT" dirty="0"/>
          </a:p>
        </p:txBody>
      </p:sp>
      <p:sp>
        <p:nvSpPr>
          <p:cNvPr id="17" name="Foliennummernplatzhalter 16"/>
          <p:cNvSpPr>
            <a:spLocks noGrp="1"/>
          </p:cNvSpPr>
          <p:nvPr>
            <p:ph type="sldNum" sz="quarter" idx="17"/>
          </p:nvPr>
        </p:nvSpPr>
        <p:spPr/>
        <p:txBody>
          <a:bodyPr/>
          <a:lstStyle/>
          <a:p>
            <a:r>
              <a:rPr lang="de-AT"/>
              <a:t>Seite </a:t>
            </a:r>
            <a:fld id="{05A5AE1F-4813-4D0A-B870-8FB3219A4125}" type="slidenum">
              <a:rPr lang="de-AT" smtClean="0"/>
              <a:pPr/>
              <a:t>‹Nr.›</a:t>
            </a:fld>
            <a:endParaRPr lang="de-AT" dirty="0"/>
          </a:p>
        </p:txBody>
      </p:sp>
      <p:sp>
        <p:nvSpPr>
          <p:cNvPr id="11" name="Bildplatzhalter 9"/>
          <p:cNvSpPr>
            <a:spLocks noGrp="1"/>
          </p:cNvSpPr>
          <p:nvPr>
            <p:ph type="pic" sz="quarter" idx="18"/>
          </p:nvPr>
        </p:nvSpPr>
        <p:spPr>
          <a:xfrm>
            <a:off x="416234" y="1395413"/>
            <a:ext cx="4356000" cy="4320000"/>
          </a:xfrm>
        </p:spPr>
        <p:txBody>
          <a:bodyPr/>
          <a:lstStyle>
            <a:lvl1pPr marL="0" indent="0">
              <a:buNone/>
              <a:defRPr/>
            </a:lvl1pPr>
          </a:lstStyle>
          <a:p>
            <a:r>
              <a:rPr lang="de-DE"/>
              <a:t>Bild durch Klicken auf Symbol hinzufügen</a:t>
            </a:r>
            <a:endParaRPr lang="de-AT" dirty="0"/>
          </a:p>
        </p:txBody>
      </p:sp>
      <p:sp>
        <p:nvSpPr>
          <p:cNvPr id="8" name="Textplatzhalter 2"/>
          <p:cNvSpPr>
            <a:spLocks noGrp="1"/>
          </p:cNvSpPr>
          <p:nvPr>
            <p:ph type="body" sz="quarter" idx="19" hasCustomPrompt="1"/>
          </p:nvPr>
        </p:nvSpPr>
        <p:spPr>
          <a:xfrm>
            <a:off x="407988"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2" name="Textplatzhalter 2"/>
          <p:cNvSpPr>
            <a:spLocks noGrp="1"/>
          </p:cNvSpPr>
          <p:nvPr>
            <p:ph type="body" sz="quarter" idx="20" hasCustomPrompt="1"/>
          </p:nvPr>
        </p:nvSpPr>
        <p:spPr>
          <a:xfrm>
            <a:off x="5068800"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Tree>
    <p:extLst>
      <p:ext uri="{BB962C8B-B14F-4D97-AF65-F5344CB8AC3E}">
        <p14:creationId xmlns:p14="http://schemas.microsoft.com/office/powerpoint/2010/main" val="1267798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zwei Bilder mit Text rechts">
    <p:spTree>
      <p:nvGrpSpPr>
        <p:cNvPr id="1" name=""/>
        <p:cNvGrpSpPr/>
        <p:nvPr/>
      </p:nvGrpSpPr>
      <p:grpSpPr>
        <a:xfrm>
          <a:off x="0" y="0"/>
          <a:ext cx="0" cy="0"/>
          <a:chOff x="0" y="0"/>
          <a:chExt cx="0" cy="0"/>
        </a:xfrm>
      </p:grpSpPr>
      <p:sp>
        <p:nvSpPr>
          <p:cNvPr id="10" name="Bildplatzhalter 9"/>
          <p:cNvSpPr>
            <a:spLocks noGrp="1"/>
          </p:cNvSpPr>
          <p:nvPr>
            <p:ph type="pic" sz="quarter" idx="13"/>
          </p:nvPr>
        </p:nvSpPr>
        <p:spPr>
          <a:xfrm>
            <a:off x="5067300" y="2276474"/>
            <a:ext cx="4356000" cy="3420000"/>
          </a:xfrm>
        </p:spPr>
        <p:txBody>
          <a:bodyPr/>
          <a:lstStyle>
            <a:lvl1pPr marL="0" indent="0">
              <a:buNone/>
              <a:defRPr/>
            </a:lvl1pPr>
          </a:lstStyle>
          <a:p>
            <a:r>
              <a:rPr lang="de-DE"/>
              <a:t>Bild durch Klicken auf Symbol hinzufügen</a:t>
            </a:r>
            <a:endParaRPr lang="de-AT" dirty="0"/>
          </a:p>
        </p:txBody>
      </p:sp>
      <p:sp>
        <p:nvSpPr>
          <p:cNvPr id="9" name="Textplatzhalter 8"/>
          <p:cNvSpPr>
            <a:spLocks noGrp="1"/>
          </p:cNvSpPr>
          <p:nvPr>
            <p:ph type="body" sz="quarter" idx="14"/>
          </p:nvPr>
        </p:nvSpPr>
        <p:spPr>
          <a:xfrm>
            <a:off x="9712325" y="2276475"/>
            <a:ext cx="2071688" cy="3673475"/>
          </a:xfrm>
        </p:spPr>
        <p:txBody>
          <a:bodyPr>
            <a:noAutofit/>
          </a:bodyPr>
          <a:lstStyle>
            <a:lvl1pPr marL="0" indent="0">
              <a:buNone/>
              <a:defRPr sz="1600">
                <a:latin typeface="+mn-lt"/>
              </a:defRPr>
            </a:lvl1pPr>
          </a:lstStyle>
          <a:p>
            <a:pPr lvl="0"/>
            <a:r>
              <a:rPr lang="de-DE"/>
              <a:t>Textmasterformat bearbeiten</a:t>
            </a:r>
          </a:p>
        </p:txBody>
      </p:sp>
      <p:sp>
        <p:nvSpPr>
          <p:cNvPr id="15" name="Datumsplatzhalter 14"/>
          <p:cNvSpPr>
            <a:spLocks noGrp="1"/>
          </p:cNvSpPr>
          <p:nvPr>
            <p:ph type="dt" sz="half" idx="15"/>
          </p:nvPr>
        </p:nvSpPr>
        <p:spPr/>
        <p:txBody>
          <a:bodyPr/>
          <a:lstStyle/>
          <a:p>
            <a:endParaRPr lang="de-AT" dirty="0"/>
          </a:p>
        </p:txBody>
      </p:sp>
      <p:sp>
        <p:nvSpPr>
          <p:cNvPr id="16" name="Fußzeilenplatzhalter 15"/>
          <p:cNvSpPr>
            <a:spLocks noGrp="1"/>
          </p:cNvSpPr>
          <p:nvPr>
            <p:ph type="ftr" sz="quarter" idx="16"/>
          </p:nvPr>
        </p:nvSpPr>
        <p:spPr/>
        <p:txBody>
          <a:bodyPr/>
          <a:lstStyle/>
          <a:p>
            <a:r>
              <a:rPr lang="de-AT"/>
              <a:t>Susanne Schwab - Wintersemester  2018/19</a:t>
            </a:r>
            <a:endParaRPr lang="de-AT" dirty="0"/>
          </a:p>
        </p:txBody>
      </p:sp>
      <p:sp>
        <p:nvSpPr>
          <p:cNvPr id="17" name="Foliennummernplatzhalter 16"/>
          <p:cNvSpPr>
            <a:spLocks noGrp="1"/>
          </p:cNvSpPr>
          <p:nvPr>
            <p:ph type="sldNum" sz="quarter" idx="17"/>
          </p:nvPr>
        </p:nvSpPr>
        <p:spPr/>
        <p:txBody>
          <a:bodyPr/>
          <a:lstStyle/>
          <a:p>
            <a:r>
              <a:rPr lang="de-AT"/>
              <a:t>Seite </a:t>
            </a:r>
            <a:fld id="{05A5AE1F-4813-4D0A-B870-8FB3219A4125}" type="slidenum">
              <a:rPr lang="de-AT" smtClean="0"/>
              <a:pPr/>
              <a:t>‹Nr.›</a:t>
            </a:fld>
            <a:endParaRPr lang="de-AT" dirty="0"/>
          </a:p>
        </p:txBody>
      </p:sp>
      <p:sp>
        <p:nvSpPr>
          <p:cNvPr id="11" name="Bildplatzhalter 9"/>
          <p:cNvSpPr>
            <a:spLocks noGrp="1"/>
          </p:cNvSpPr>
          <p:nvPr>
            <p:ph type="pic" sz="quarter" idx="18"/>
          </p:nvPr>
        </p:nvSpPr>
        <p:spPr>
          <a:xfrm>
            <a:off x="416234" y="2276474"/>
            <a:ext cx="4356000" cy="3420000"/>
          </a:xfrm>
        </p:spPr>
        <p:txBody>
          <a:bodyPr/>
          <a:lstStyle>
            <a:lvl1pPr marL="0" indent="0">
              <a:buNone/>
              <a:defRPr/>
            </a:lvl1pPr>
          </a:lstStyle>
          <a:p>
            <a:r>
              <a:rPr lang="de-DE"/>
              <a:t>Bild durch Klicken auf Symbol hinzufügen</a:t>
            </a:r>
            <a:endParaRPr lang="de-AT" dirty="0"/>
          </a:p>
        </p:txBody>
      </p:sp>
      <p:sp>
        <p:nvSpPr>
          <p:cNvPr id="8" name="Textplatzhalter 2"/>
          <p:cNvSpPr>
            <a:spLocks noGrp="1"/>
          </p:cNvSpPr>
          <p:nvPr>
            <p:ph type="body" sz="quarter" idx="19" hasCustomPrompt="1"/>
          </p:nvPr>
        </p:nvSpPr>
        <p:spPr>
          <a:xfrm>
            <a:off x="407988"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2" name="Textplatzhalter 2"/>
          <p:cNvSpPr>
            <a:spLocks noGrp="1"/>
          </p:cNvSpPr>
          <p:nvPr>
            <p:ph type="body" sz="quarter" idx="20" hasCustomPrompt="1"/>
          </p:nvPr>
        </p:nvSpPr>
        <p:spPr>
          <a:xfrm>
            <a:off x="5067300" y="5820569"/>
            <a:ext cx="4356000"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2254311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zwei Bilder">
    <p:spTree>
      <p:nvGrpSpPr>
        <p:cNvPr id="1" name=""/>
        <p:cNvGrpSpPr/>
        <p:nvPr/>
      </p:nvGrpSpPr>
      <p:grpSpPr>
        <a:xfrm>
          <a:off x="0" y="0"/>
          <a:ext cx="0" cy="0"/>
          <a:chOff x="0" y="0"/>
          <a:chExt cx="0" cy="0"/>
        </a:xfrm>
      </p:grpSpPr>
      <p:sp>
        <p:nvSpPr>
          <p:cNvPr id="6" name="Bildplatzhalter 5"/>
          <p:cNvSpPr>
            <a:spLocks noGrp="1"/>
          </p:cNvSpPr>
          <p:nvPr>
            <p:ph type="pic" sz="quarter" idx="13"/>
          </p:nvPr>
        </p:nvSpPr>
        <p:spPr>
          <a:xfrm>
            <a:off x="407988" y="2276475"/>
            <a:ext cx="5543550" cy="3420000"/>
          </a:xfrm>
        </p:spPr>
        <p:txBody>
          <a:bodyPr/>
          <a:lstStyle>
            <a:lvl1pPr marL="0" indent="0">
              <a:buNone/>
              <a:defRPr/>
            </a:lvl1pPr>
          </a:lstStyle>
          <a:p>
            <a:r>
              <a:rPr lang="de-DE"/>
              <a:t>Bild durch Klicken auf Symbol hinzufügen</a:t>
            </a:r>
            <a:endParaRPr lang="de-AT" dirty="0"/>
          </a:p>
        </p:txBody>
      </p:sp>
      <p:sp>
        <p:nvSpPr>
          <p:cNvPr id="10" name="Datumsplatzhalter 9"/>
          <p:cNvSpPr>
            <a:spLocks noGrp="1"/>
          </p:cNvSpPr>
          <p:nvPr>
            <p:ph type="dt" sz="half" idx="10"/>
          </p:nvPr>
        </p:nvSpPr>
        <p:spPr/>
        <p:txBody>
          <a:bodyPr/>
          <a:lstStyle/>
          <a:p>
            <a:endParaRPr lang="de-AT" dirty="0"/>
          </a:p>
        </p:txBody>
      </p:sp>
      <p:sp>
        <p:nvSpPr>
          <p:cNvPr id="11" name="Fußzeilenplatzhalter 10"/>
          <p:cNvSpPr>
            <a:spLocks noGrp="1"/>
          </p:cNvSpPr>
          <p:nvPr>
            <p:ph type="ftr" sz="quarter" idx="11"/>
          </p:nvPr>
        </p:nvSpPr>
        <p:spPr/>
        <p:txBody>
          <a:bodyPr/>
          <a:lstStyle/>
          <a:p>
            <a:r>
              <a:rPr lang="de-AT"/>
              <a:t>Susanne Schwab - Wintersemester  2018/19</a:t>
            </a:r>
            <a:endParaRPr lang="de-AT" dirty="0"/>
          </a:p>
        </p:txBody>
      </p:sp>
      <p:sp>
        <p:nvSpPr>
          <p:cNvPr id="12" name="Foliennummernplatzhalter 11"/>
          <p:cNvSpPr>
            <a:spLocks noGrp="1"/>
          </p:cNvSpPr>
          <p:nvPr>
            <p:ph type="sldNum" sz="quarter" idx="12"/>
          </p:nvPr>
        </p:nvSpPr>
        <p:spPr/>
        <p:txBody>
          <a:bodyPr/>
          <a:lstStyle/>
          <a:p>
            <a:r>
              <a:rPr lang="de-AT"/>
              <a:t>Seite </a:t>
            </a:r>
            <a:fld id="{05A5AE1F-4813-4D0A-B870-8FB3219A4125}" type="slidenum">
              <a:rPr lang="de-AT" smtClean="0"/>
              <a:pPr/>
              <a:t>‹Nr.›</a:t>
            </a:fld>
            <a:endParaRPr lang="de-AT" dirty="0"/>
          </a:p>
        </p:txBody>
      </p:sp>
      <p:sp>
        <p:nvSpPr>
          <p:cNvPr id="14" name="Bildplatzhalter 5"/>
          <p:cNvSpPr>
            <a:spLocks noGrp="1"/>
          </p:cNvSpPr>
          <p:nvPr>
            <p:ph type="pic" sz="quarter" idx="14"/>
          </p:nvPr>
        </p:nvSpPr>
        <p:spPr>
          <a:xfrm>
            <a:off x="6240462" y="2276475"/>
            <a:ext cx="5543550" cy="3420000"/>
          </a:xfrm>
        </p:spPr>
        <p:txBody>
          <a:bodyPr/>
          <a:lstStyle>
            <a:lvl1pPr marL="0" indent="0">
              <a:buNone/>
              <a:defRPr/>
            </a:lvl1pPr>
          </a:lstStyle>
          <a:p>
            <a:r>
              <a:rPr lang="de-DE"/>
              <a:t>Bild durch Klicken auf Symbol hinzufügen</a:t>
            </a:r>
            <a:endParaRPr lang="de-AT" dirty="0"/>
          </a:p>
        </p:txBody>
      </p:sp>
      <p:sp>
        <p:nvSpPr>
          <p:cNvPr id="15" name="Textplatzhalter 2"/>
          <p:cNvSpPr>
            <a:spLocks noGrp="1"/>
          </p:cNvSpPr>
          <p:nvPr>
            <p:ph type="body" sz="quarter" idx="19" hasCustomPrompt="1"/>
          </p:nvPr>
        </p:nvSpPr>
        <p:spPr>
          <a:xfrm>
            <a:off x="407988" y="5814182"/>
            <a:ext cx="5543550" cy="231493"/>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6" name="Textplatzhalter 2"/>
          <p:cNvSpPr>
            <a:spLocks noGrp="1"/>
          </p:cNvSpPr>
          <p:nvPr>
            <p:ph type="body" sz="quarter" idx="20" hasCustomPrompt="1"/>
          </p:nvPr>
        </p:nvSpPr>
        <p:spPr>
          <a:xfrm>
            <a:off x="6230054" y="5814182"/>
            <a:ext cx="5543550" cy="231493"/>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3795085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de-DE" dirty="0"/>
              <a:t>Titelmasterformat durch Klicken bearbeiten</a:t>
            </a:r>
          </a:p>
        </p:txBody>
      </p:sp>
      <p:sp>
        <p:nvSpPr>
          <p:cNvPr id="3" name="Untertitel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chemeClr val="accent2">
                    <a:lumMod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a:t>Susanne Schwab - Wintersemester  2018/19</a:t>
            </a:r>
            <a:endParaRPr lang="de-DE" dirty="0"/>
          </a:p>
        </p:txBody>
      </p:sp>
      <p:sp>
        <p:nvSpPr>
          <p:cNvPr id="6" name="Foliennummernplatzhalter 5"/>
          <p:cNvSpPr>
            <a:spLocks noGrp="1"/>
          </p:cNvSpPr>
          <p:nvPr>
            <p:ph type="sldNum" sz="quarter" idx="12"/>
          </p:nvPr>
        </p:nvSpPr>
        <p:spPr/>
        <p:txBody>
          <a:bodyPr/>
          <a:lstStyle/>
          <a:p>
            <a:fld id="{9860EDB8-5305-433F-BE41-D7A86D811DB3}" type="slidenum">
              <a:rPr lang="de-DE" smtClean="0"/>
              <a:t>‹Nr.›</a:t>
            </a:fld>
            <a:endParaRPr lang="de-DE" dirty="0"/>
          </a:p>
        </p:txBody>
      </p:sp>
    </p:spTree>
    <p:extLst>
      <p:ext uri="{BB962C8B-B14F-4D97-AF65-F5344CB8AC3E}">
        <p14:creationId xmlns:p14="http://schemas.microsoft.com/office/powerpoint/2010/main" val="185258639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07985" y="741983"/>
            <a:ext cx="8532813" cy="820064"/>
          </a:xfrm>
        </p:spPr>
        <p:txBody>
          <a:bodyPr/>
          <a:lstStyle>
            <a:lvl1pPr>
              <a:defRPr sz="3600"/>
            </a:lvl1pPr>
          </a:lstStyle>
          <a:p>
            <a:r>
              <a:rPr lang="de-DE" dirty="0"/>
              <a:t>Titelmasterformat durch Klicken bearbeiten</a:t>
            </a:r>
            <a:endParaRPr lang="de-AT" dirty="0"/>
          </a:p>
        </p:txBody>
      </p:sp>
      <p:sp>
        <p:nvSpPr>
          <p:cNvPr id="3" name="Inhaltsplatzhalter 2"/>
          <p:cNvSpPr>
            <a:spLocks noGrp="1"/>
          </p:cNvSpPr>
          <p:nvPr>
            <p:ph idx="1"/>
          </p:nvPr>
        </p:nvSpPr>
        <p:spPr>
          <a:xfrm>
            <a:off x="407986" y="2276475"/>
            <a:ext cx="8532813" cy="3673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Datumsplatzhalter 6"/>
          <p:cNvSpPr>
            <a:spLocks noGrp="1"/>
          </p:cNvSpPr>
          <p:nvPr>
            <p:ph type="dt" sz="half" idx="10"/>
          </p:nvPr>
        </p:nvSpPr>
        <p:spPr/>
        <p:txBody>
          <a:bodyPr/>
          <a:lstStyle/>
          <a:p>
            <a:endParaRPr lang="de-AT" dirty="0"/>
          </a:p>
        </p:txBody>
      </p:sp>
      <p:sp>
        <p:nvSpPr>
          <p:cNvPr id="8" name="Fußzeilenplatzhalter 7"/>
          <p:cNvSpPr>
            <a:spLocks noGrp="1"/>
          </p:cNvSpPr>
          <p:nvPr>
            <p:ph type="ftr" sz="quarter" idx="11"/>
          </p:nvPr>
        </p:nvSpPr>
        <p:spPr/>
        <p:txBody>
          <a:bodyPr/>
          <a:lstStyle/>
          <a:p>
            <a:r>
              <a:rPr lang="de-AT"/>
              <a:t>Susanne Schwab - Wintersemester  2018/19</a:t>
            </a:r>
            <a:endParaRPr lang="de-AT" dirty="0"/>
          </a:p>
        </p:txBody>
      </p:sp>
      <p:sp>
        <p:nvSpPr>
          <p:cNvPr id="9" name="Foliennummernplatzhalter 8"/>
          <p:cNvSpPr>
            <a:spLocks noGrp="1"/>
          </p:cNvSpPr>
          <p:nvPr>
            <p:ph type="sldNum" sz="quarter" idx="12"/>
          </p:nvPr>
        </p:nvSpPr>
        <p:spPr/>
        <p:txBody>
          <a:bodyPr/>
          <a:lstStyle/>
          <a:p>
            <a:r>
              <a:rPr lang="de-AT"/>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274589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ohne Bild">
    <p:spTree>
      <p:nvGrpSpPr>
        <p:cNvPr id="1" name=""/>
        <p:cNvGrpSpPr/>
        <p:nvPr/>
      </p:nvGrpSpPr>
      <p:grpSpPr>
        <a:xfrm>
          <a:off x="0" y="0"/>
          <a:ext cx="0" cy="0"/>
          <a:chOff x="0" y="0"/>
          <a:chExt cx="0" cy="0"/>
        </a:xfrm>
      </p:grpSpPr>
      <p:sp>
        <p:nvSpPr>
          <p:cNvPr id="2" name="Titel 1"/>
          <p:cNvSpPr>
            <a:spLocks noGrp="1"/>
          </p:cNvSpPr>
          <p:nvPr>
            <p:ph type="ctrTitle"/>
          </p:nvPr>
        </p:nvSpPr>
        <p:spPr bwMode="black">
          <a:xfrm>
            <a:off x="407988" y="3429000"/>
            <a:ext cx="11376024" cy="1783649"/>
          </a:xfrm>
        </p:spPr>
        <p:txBody>
          <a:bodyPr anchor="b">
            <a:noAutofit/>
          </a:bodyPr>
          <a:lstStyle>
            <a:lvl1pPr algn="l">
              <a:defRPr sz="3200">
                <a:solidFill>
                  <a:schemeClr val="accent1"/>
                </a:solidFill>
              </a:defRPr>
            </a:lvl1pPr>
          </a:lstStyle>
          <a:p>
            <a:r>
              <a:rPr lang="de-DE"/>
              <a:t>Titelmasterformat durch Klicken bearbeiten</a:t>
            </a:r>
            <a:endParaRPr lang="de-AT" dirty="0"/>
          </a:p>
        </p:txBody>
      </p:sp>
      <p:sp>
        <p:nvSpPr>
          <p:cNvPr id="3" name="Untertitel 2"/>
          <p:cNvSpPr>
            <a:spLocks noGrp="1"/>
          </p:cNvSpPr>
          <p:nvPr>
            <p:ph type="subTitle" idx="1"/>
          </p:nvPr>
        </p:nvSpPr>
        <p:spPr bwMode="black">
          <a:xfrm>
            <a:off x="407987" y="5318144"/>
            <a:ext cx="11376025" cy="631806"/>
          </a:xfrm>
        </p:spPr>
        <p:txBody>
          <a:bodyPr>
            <a:noAutofit/>
          </a:bodyPr>
          <a:lstStyle>
            <a:lvl1pPr marL="0" indent="0" algn="l">
              <a:buNone/>
              <a:defRPr sz="18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cxnSp>
        <p:nvCxnSpPr>
          <p:cNvPr id="8" name="Gerader Verbinder 7"/>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r Verbinder 4"/>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userDrawn="1"/>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97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breit">
    <p:spTree>
      <p:nvGrpSpPr>
        <p:cNvPr id="1" name=""/>
        <p:cNvGrpSpPr/>
        <p:nvPr/>
      </p:nvGrpSpPr>
      <p:grpSpPr>
        <a:xfrm>
          <a:off x="0" y="0"/>
          <a:ext cx="0" cy="0"/>
          <a:chOff x="0" y="0"/>
          <a:chExt cx="0" cy="0"/>
        </a:xfrm>
      </p:grpSpPr>
      <p:sp>
        <p:nvSpPr>
          <p:cNvPr id="3" name="Inhaltsplatzhalter 2"/>
          <p:cNvSpPr>
            <a:spLocks noGrp="1"/>
          </p:cNvSpPr>
          <p:nvPr>
            <p:ph idx="1"/>
          </p:nvPr>
        </p:nvSpPr>
        <p:spPr>
          <a:xfrm>
            <a:off x="407987" y="2276475"/>
            <a:ext cx="11376026" cy="3672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7" name="Datumsplatzhalter 6"/>
          <p:cNvSpPr>
            <a:spLocks noGrp="1"/>
          </p:cNvSpPr>
          <p:nvPr>
            <p:ph type="dt" sz="half" idx="10"/>
          </p:nvPr>
        </p:nvSpPr>
        <p:spPr/>
        <p:txBody>
          <a:bodyPr/>
          <a:lstStyle>
            <a:lvl1pPr>
              <a:defRPr sz="1050"/>
            </a:lvl1pPr>
          </a:lstStyle>
          <a:p>
            <a:endParaRPr lang="de-AT" dirty="0"/>
          </a:p>
        </p:txBody>
      </p:sp>
      <p:sp>
        <p:nvSpPr>
          <p:cNvPr id="8" name="Fußzeilenplatzhalter 7"/>
          <p:cNvSpPr>
            <a:spLocks noGrp="1"/>
          </p:cNvSpPr>
          <p:nvPr>
            <p:ph type="ftr" sz="quarter" idx="11"/>
          </p:nvPr>
        </p:nvSpPr>
        <p:spPr/>
        <p:txBody>
          <a:bodyPr/>
          <a:lstStyle/>
          <a:p>
            <a:r>
              <a:rPr lang="de-AT"/>
              <a:t>Susanne Schwab - Wintersemester  2018/19</a:t>
            </a:r>
            <a:endParaRPr lang="de-AT" dirty="0"/>
          </a:p>
        </p:txBody>
      </p:sp>
      <p:sp>
        <p:nvSpPr>
          <p:cNvPr id="9" name="Foliennummernplatzhalter 8"/>
          <p:cNvSpPr>
            <a:spLocks noGrp="1"/>
          </p:cNvSpPr>
          <p:nvPr>
            <p:ph type="sldNum" sz="quarter" idx="12"/>
          </p:nvPr>
        </p:nvSpPr>
        <p:spPr/>
        <p:txBody>
          <a:bodyPr/>
          <a:lstStyle/>
          <a:p>
            <a:r>
              <a:rPr lang="de-AT"/>
              <a:t>Seite </a:t>
            </a:r>
            <a:fld id="{05A5AE1F-4813-4D0A-B870-8FB3219A4125}" type="slidenum">
              <a:rPr lang="de-AT" smtClean="0"/>
              <a:pPr/>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148103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schnitts-&#10;überschrift">
    <p:spTree>
      <p:nvGrpSpPr>
        <p:cNvPr id="1" name=""/>
        <p:cNvGrpSpPr/>
        <p:nvPr/>
      </p:nvGrpSpPr>
      <p:grpSpPr>
        <a:xfrm>
          <a:off x="0" y="0"/>
          <a:ext cx="0" cy="0"/>
          <a:chOff x="0" y="0"/>
          <a:chExt cx="0" cy="0"/>
        </a:xfrm>
      </p:grpSpPr>
      <p:sp>
        <p:nvSpPr>
          <p:cNvPr id="8" name="Untertitel 2"/>
          <p:cNvSpPr>
            <a:spLocks noGrp="1"/>
          </p:cNvSpPr>
          <p:nvPr>
            <p:ph type="subTitle" idx="1"/>
          </p:nvPr>
        </p:nvSpPr>
        <p:spPr>
          <a:xfrm>
            <a:off x="407987" y="2199450"/>
            <a:ext cx="11376025" cy="293470"/>
          </a:xfr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sp>
        <p:nvSpPr>
          <p:cNvPr id="9" name="Bildplatzhalter 8"/>
          <p:cNvSpPr>
            <a:spLocks noGrp="1"/>
          </p:cNvSpPr>
          <p:nvPr>
            <p:ph type="pic" sz="quarter" idx="13"/>
          </p:nvPr>
        </p:nvSpPr>
        <p:spPr>
          <a:xfrm>
            <a:off x="0" y="2719551"/>
            <a:ext cx="12204000" cy="4140000"/>
          </a:xfrm>
        </p:spPr>
        <p:txBody>
          <a:bodyPr/>
          <a:lstStyle>
            <a:lvl1pPr marL="0" indent="0">
              <a:buNone/>
              <a:defRPr/>
            </a:lvl1pPr>
          </a:lstStyle>
          <a:p>
            <a:r>
              <a:rPr lang="de-DE"/>
              <a:t>Bild durch Klicken auf Symbol hinzufügen</a:t>
            </a:r>
            <a:endParaRPr lang="de-AT" dirty="0"/>
          </a:p>
        </p:txBody>
      </p:sp>
      <p:sp>
        <p:nvSpPr>
          <p:cNvPr id="2" name="Titel 1"/>
          <p:cNvSpPr>
            <a:spLocks noGrp="1"/>
          </p:cNvSpPr>
          <p:nvPr>
            <p:ph type="title"/>
          </p:nvPr>
        </p:nvSpPr>
        <p:spPr>
          <a:xfrm>
            <a:off x="349797" y="1095748"/>
            <a:ext cx="8532813" cy="456454"/>
          </a:xfrm>
        </p:spPr>
        <p:txBody>
          <a:bodyPr/>
          <a:lstStyle>
            <a:lvl1pPr>
              <a:defRPr sz="3600"/>
            </a:lvl1pPr>
          </a:lstStyle>
          <a:p>
            <a:r>
              <a:rPr lang="de-DE" dirty="0"/>
              <a:t>Titelmasterformat durch Klicken bearbeiten</a:t>
            </a:r>
            <a:endParaRPr lang="de-AT" dirty="0"/>
          </a:p>
        </p:txBody>
      </p:sp>
    </p:spTree>
    <p:extLst>
      <p:ext uri="{BB962C8B-B14F-4D97-AF65-F5344CB8AC3E}">
        <p14:creationId xmlns:p14="http://schemas.microsoft.com/office/powerpoint/2010/main" val="165847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bschnittsüber-  schrift ohne Bild">
    <p:spTree>
      <p:nvGrpSpPr>
        <p:cNvPr id="1" name=""/>
        <p:cNvGrpSpPr/>
        <p:nvPr/>
      </p:nvGrpSpPr>
      <p:grpSpPr>
        <a:xfrm>
          <a:off x="0" y="0"/>
          <a:ext cx="0" cy="0"/>
          <a:chOff x="0" y="0"/>
          <a:chExt cx="0" cy="0"/>
        </a:xfrm>
      </p:grpSpPr>
      <p:sp>
        <p:nvSpPr>
          <p:cNvPr id="2" name="Titel 1"/>
          <p:cNvSpPr>
            <a:spLocks noGrp="1"/>
          </p:cNvSpPr>
          <p:nvPr>
            <p:ph type="ctrTitle"/>
          </p:nvPr>
        </p:nvSpPr>
        <p:spPr bwMode="black">
          <a:xfrm>
            <a:off x="407988" y="3840480"/>
            <a:ext cx="11376024" cy="1372169"/>
          </a:xfrm>
        </p:spPr>
        <p:txBody>
          <a:bodyPr anchor="b">
            <a:noAutofit/>
          </a:bodyPr>
          <a:lstStyle>
            <a:lvl1pPr algn="l">
              <a:defRPr sz="2800">
                <a:solidFill>
                  <a:schemeClr val="accent1"/>
                </a:solidFill>
              </a:defRPr>
            </a:lvl1pPr>
          </a:lstStyle>
          <a:p>
            <a:r>
              <a:rPr lang="de-DE"/>
              <a:t>Titelmasterformat durch Klicken bearbeiten</a:t>
            </a:r>
            <a:endParaRPr lang="de-AT" dirty="0"/>
          </a:p>
        </p:txBody>
      </p:sp>
      <p:sp>
        <p:nvSpPr>
          <p:cNvPr id="3" name="Untertitel 2"/>
          <p:cNvSpPr>
            <a:spLocks noGrp="1"/>
          </p:cNvSpPr>
          <p:nvPr>
            <p:ph type="subTitle" idx="1"/>
          </p:nvPr>
        </p:nvSpPr>
        <p:spPr bwMode="black">
          <a:xfrm>
            <a:off x="407987" y="5318144"/>
            <a:ext cx="11376025" cy="293470"/>
          </a:xfrm>
        </p:spPr>
        <p:txBody>
          <a:bodyPr>
            <a:noAutofit/>
          </a:bodyPr>
          <a:lstStyle>
            <a:lvl1pPr marL="0" indent="0" algn="l">
              <a:buNone/>
              <a:defRPr sz="16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dirty="0"/>
          </a:p>
        </p:txBody>
      </p:sp>
      <p:cxnSp>
        <p:nvCxnSpPr>
          <p:cNvPr id="8" name="Gerader Verbinder 7"/>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r Verbinder 4"/>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userDrawn="1"/>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45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7988" y="2276475"/>
            <a:ext cx="5543633" cy="3673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240379" y="2276475"/>
            <a:ext cx="5543633" cy="3673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0" name="Datumsplatzhalter 9"/>
          <p:cNvSpPr>
            <a:spLocks noGrp="1"/>
          </p:cNvSpPr>
          <p:nvPr>
            <p:ph type="dt" sz="half" idx="10"/>
          </p:nvPr>
        </p:nvSpPr>
        <p:spPr/>
        <p:txBody>
          <a:bodyPr/>
          <a:lstStyle/>
          <a:p>
            <a:endParaRPr lang="de-AT" dirty="0"/>
          </a:p>
        </p:txBody>
      </p:sp>
      <p:sp>
        <p:nvSpPr>
          <p:cNvPr id="11" name="Fußzeilenplatzhalter 10"/>
          <p:cNvSpPr>
            <a:spLocks noGrp="1"/>
          </p:cNvSpPr>
          <p:nvPr>
            <p:ph type="ftr" sz="quarter" idx="11"/>
          </p:nvPr>
        </p:nvSpPr>
        <p:spPr/>
        <p:txBody>
          <a:bodyPr/>
          <a:lstStyle/>
          <a:p>
            <a:r>
              <a:rPr lang="de-AT"/>
              <a:t>Susanne Schwab - Wintersemester  2018/19</a:t>
            </a:r>
            <a:endParaRPr lang="de-AT" dirty="0"/>
          </a:p>
        </p:txBody>
      </p:sp>
      <p:sp>
        <p:nvSpPr>
          <p:cNvPr id="12" name="Foliennummernplatzhalter 11"/>
          <p:cNvSpPr>
            <a:spLocks noGrp="1"/>
          </p:cNvSpPr>
          <p:nvPr>
            <p:ph type="sldNum" sz="quarter" idx="12"/>
          </p:nvPr>
        </p:nvSpPr>
        <p:spPr/>
        <p:txBody>
          <a:bodyPr/>
          <a:lstStyle/>
          <a:p>
            <a:r>
              <a:rPr lang="de-AT"/>
              <a:t>Seite </a:t>
            </a:r>
            <a:fld id="{05A5AE1F-4813-4D0A-B870-8FB3219A4125}" type="slidenum">
              <a:rPr lang="de-AT" smtClean="0"/>
              <a:pPr/>
              <a:t>‹Nr.›</a:t>
            </a:fld>
            <a:endParaRPr lang="de-AT" dirty="0"/>
          </a:p>
        </p:txBody>
      </p:sp>
      <p:sp>
        <p:nvSpPr>
          <p:cNvPr id="5" name="Titel 4"/>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194059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00753" y="2276475"/>
            <a:ext cx="5550868" cy="729372"/>
          </a:xfrm>
        </p:spPr>
        <p:txBody>
          <a:bodyPr anchor="b"/>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00754" y="3185234"/>
            <a:ext cx="5550867" cy="2772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Textplatzhalter 4"/>
          <p:cNvSpPr>
            <a:spLocks noGrp="1"/>
          </p:cNvSpPr>
          <p:nvPr>
            <p:ph type="body" sz="quarter" idx="3"/>
          </p:nvPr>
        </p:nvSpPr>
        <p:spPr>
          <a:xfrm>
            <a:off x="6240378" y="2276475"/>
            <a:ext cx="5543633" cy="729372"/>
          </a:xfrm>
        </p:spPr>
        <p:txBody>
          <a:bodyPr anchor="b"/>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240378" y="3185234"/>
            <a:ext cx="5543634" cy="2772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2" name="Datumsplatzhalter 11"/>
          <p:cNvSpPr>
            <a:spLocks noGrp="1"/>
          </p:cNvSpPr>
          <p:nvPr>
            <p:ph type="dt" sz="half" idx="10"/>
          </p:nvPr>
        </p:nvSpPr>
        <p:spPr/>
        <p:txBody>
          <a:bodyPr/>
          <a:lstStyle/>
          <a:p>
            <a:endParaRPr lang="de-AT" dirty="0"/>
          </a:p>
        </p:txBody>
      </p:sp>
      <p:sp>
        <p:nvSpPr>
          <p:cNvPr id="13" name="Fußzeilenplatzhalter 12"/>
          <p:cNvSpPr>
            <a:spLocks noGrp="1"/>
          </p:cNvSpPr>
          <p:nvPr>
            <p:ph type="ftr" sz="quarter" idx="11"/>
          </p:nvPr>
        </p:nvSpPr>
        <p:spPr/>
        <p:txBody>
          <a:bodyPr/>
          <a:lstStyle/>
          <a:p>
            <a:r>
              <a:rPr lang="de-AT"/>
              <a:t>Susanne Schwab - Wintersemester  2018/19</a:t>
            </a:r>
            <a:endParaRPr lang="de-AT" dirty="0"/>
          </a:p>
        </p:txBody>
      </p:sp>
      <p:sp>
        <p:nvSpPr>
          <p:cNvPr id="14" name="Foliennummernplatzhalter 13"/>
          <p:cNvSpPr>
            <a:spLocks noGrp="1"/>
          </p:cNvSpPr>
          <p:nvPr>
            <p:ph type="sldNum" sz="quarter" idx="12"/>
          </p:nvPr>
        </p:nvSpPr>
        <p:spPr/>
        <p:txBody>
          <a:bodyPr/>
          <a:lstStyle/>
          <a:p>
            <a:r>
              <a:rPr lang="de-AT"/>
              <a:t>Seite </a:t>
            </a:r>
            <a:fld id="{05A5AE1F-4813-4D0A-B870-8FB3219A4125}" type="slidenum">
              <a:rPr lang="de-AT" smtClean="0"/>
              <a:pPr/>
              <a:t>‹Nr.›</a:t>
            </a:fld>
            <a:endParaRPr lang="de-AT" dirty="0"/>
          </a:p>
        </p:txBody>
      </p:sp>
      <p:sp>
        <p:nvSpPr>
          <p:cNvPr id="7" name="Titel 6"/>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115966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Zwei Inhalte Text klein">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07988" y="2276475"/>
            <a:ext cx="5688000" cy="3433661"/>
          </a:xfrm>
        </p:spPr>
        <p:txBody>
          <a:bodyPr>
            <a:noAutofit/>
          </a:bodyPr>
          <a:lstStyle>
            <a:lvl1pPr>
              <a:defRPr sz="1800">
                <a:latin typeface="Calibri" panose="020F0502020204030204" pitchFamily="34" charset="0"/>
              </a:defRPr>
            </a:lvl1pPr>
            <a:lvl2pPr>
              <a:defRPr sz="1800">
                <a:latin typeface="Calibri" panose="020F0502020204030204" pitchFamily="34" charset="0"/>
              </a:defRPr>
            </a:lvl2pPr>
            <a:lvl3pPr>
              <a:defRPr sz="18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384759" y="2276475"/>
            <a:ext cx="5399254" cy="3433661"/>
          </a:xfrm>
        </p:spPr>
        <p:txBody>
          <a:bodyPr>
            <a:noAutofit/>
          </a:bodyPr>
          <a:lstStyle>
            <a:lvl1pPr>
              <a:defRPr sz="1800">
                <a:latin typeface="Calibri" panose="020F0502020204030204" pitchFamily="34" charset="0"/>
              </a:defRPr>
            </a:lvl1pPr>
            <a:lvl2pPr>
              <a:defRPr sz="1800">
                <a:latin typeface="Calibri" panose="020F0502020204030204" pitchFamily="34" charset="0"/>
              </a:defRPr>
            </a:lvl2pPr>
            <a:lvl3pPr>
              <a:defRPr sz="18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11" name="Datumsplatzhalter 10"/>
          <p:cNvSpPr>
            <a:spLocks noGrp="1"/>
          </p:cNvSpPr>
          <p:nvPr>
            <p:ph type="dt" sz="half" idx="10"/>
          </p:nvPr>
        </p:nvSpPr>
        <p:spPr/>
        <p:txBody>
          <a:bodyPr/>
          <a:lstStyle/>
          <a:p>
            <a:endParaRPr lang="de-AT" dirty="0"/>
          </a:p>
        </p:txBody>
      </p:sp>
      <p:sp>
        <p:nvSpPr>
          <p:cNvPr id="12" name="Fußzeilenplatzhalter 11"/>
          <p:cNvSpPr>
            <a:spLocks noGrp="1"/>
          </p:cNvSpPr>
          <p:nvPr>
            <p:ph type="ftr" sz="quarter" idx="11"/>
          </p:nvPr>
        </p:nvSpPr>
        <p:spPr/>
        <p:txBody>
          <a:bodyPr/>
          <a:lstStyle/>
          <a:p>
            <a:r>
              <a:rPr lang="de-AT"/>
              <a:t>Susanne Schwab - Wintersemester  2018/19</a:t>
            </a:r>
            <a:endParaRPr lang="de-AT" dirty="0"/>
          </a:p>
        </p:txBody>
      </p:sp>
      <p:sp>
        <p:nvSpPr>
          <p:cNvPr id="13" name="Foliennummernplatzhalter 12"/>
          <p:cNvSpPr>
            <a:spLocks noGrp="1"/>
          </p:cNvSpPr>
          <p:nvPr>
            <p:ph type="sldNum" sz="quarter" idx="12"/>
          </p:nvPr>
        </p:nvSpPr>
        <p:spPr/>
        <p:txBody>
          <a:bodyPr/>
          <a:lstStyle/>
          <a:p>
            <a:r>
              <a:rPr lang="de-AT"/>
              <a:t>Seite </a:t>
            </a:r>
            <a:fld id="{05A5AE1F-4813-4D0A-B870-8FB3219A4125}" type="slidenum">
              <a:rPr lang="de-AT" smtClean="0"/>
              <a:pPr/>
              <a:t>‹Nr.›</a:t>
            </a:fld>
            <a:endParaRPr lang="de-AT" dirty="0"/>
          </a:p>
        </p:txBody>
      </p:sp>
      <p:sp>
        <p:nvSpPr>
          <p:cNvPr id="5" name="Titel 4"/>
          <p:cNvSpPr>
            <a:spLocks noGrp="1"/>
          </p:cNvSpPr>
          <p:nvPr>
            <p:ph type="title"/>
          </p:nvPr>
        </p:nvSpPr>
        <p:spPr/>
        <p:txBody>
          <a:bodyPr/>
          <a:lstStyle/>
          <a:p>
            <a:r>
              <a:rPr lang="de-DE"/>
              <a:t>Titelmasterformat durch Klicken bearbeiten</a:t>
            </a:r>
            <a:endParaRPr lang="de-AT" dirty="0"/>
          </a:p>
        </p:txBody>
      </p:sp>
      <p:sp>
        <p:nvSpPr>
          <p:cNvPr id="9" name="Textplatzhalter 2"/>
          <p:cNvSpPr>
            <a:spLocks noGrp="1"/>
          </p:cNvSpPr>
          <p:nvPr>
            <p:ph type="body" sz="quarter" idx="19" hasCustomPrompt="1"/>
          </p:nvPr>
        </p:nvSpPr>
        <p:spPr>
          <a:xfrm>
            <a:off x="407988"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0" name="Textplatzhalter 2"/>
          <p:cNvSpPr>
            <a:spLocks noGrp="1"/>
          </p:cNvSpPr>
          <p:nvPr>
            <p:ph type="body" sz="quarter" idx="20" hasCustomPrompt="1"/>
          </p:nvPr>
        </p:nvSpPr>
        <p:spPr>
          <a:xfrm>
            <a:off x="6384759" y="5820569"/>
            <a:ext cx="4395787" cy="232990"/>
          </a:xfr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Tree>
    <p:extLst>
      <p:ext uri="{BB962C8B-B14F-4D97-AF65-F5344CB8AC3E}">
        <p14:creationId xmlns:p14="http://schemas.microsoft.com/office/powerpoint/2010/main" val="185555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07987" y="1332186"/>
            <a:ext cx="8532813" cy="820064"/>
          </a:xfrm>
          <a:prstGeom prst="rect">
            <a:avLst/>
          </a:prstGeom>
        </p:spPr>
        <p:txBody>
          <a:bodyPr vert="horz" lIns="0" tIns="0" rIns="0" bIns="0" rtlCol="0" anchor="b" anchorCtr="0">
            <a:noAutofit/>
          </a:bodyPr>
          <a:lstStyle/>
          <a:p>
            <a:r>
              <a:rPr lang="de-AT" dirty="0"/>
              <a:t>Titelmasterformat durch Klicken bearbeiten</a:t>
            </a:r>
          </a:p>
        </p:txBody>
      </p:sp>
      <p:sp>
        <p:nvSpPr>
          <p:cNvPr id="3" name="Textplatzhalter 2"/>
          <p:cNvSpPr>
            <a:spLocks noGrp="1"/>
          </p:cNvSpPr>
          <p:nvPr>
            <p:ph type="body" idx="1"/>
          </p:nvPr>
        </p:nvSpPr>
        <p:spPr>
          <a:xfrm>
            <a:off x="407987" y="2276475"/>
            <a:ext cx="8532813" cy="3673475"/>
          </a:xfrm>
          <a:prstGeom prst="rect">
            <a:avLst/>
          </a:prstGeom>
        </p:spPr>
        <p:txBody>
          <a:bodyPr vert="horz" lIns="0" tIns="0" rIns="0" bIns="0" rtlCol="0">
            <a:noAutofit/>
          </a:bodyPr>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2"/>
          </p:nvPr>
        </p:nvSpPr>
        <p:spPr>
          <a:xfrm>
            <a:off x="407989" y="6422400"/>
            <a:ext cx="720000" cy="365125"/>
          </a:xfrm>
          <a:prstGeom prst="rect">
            <a:avLst/>
          </a:prstGeom>
        </p:spPr>
        <p:txBody>
          <a:bodyPr vert="horz" lIns="0" tIns="0" rIns="0" bIns="0" rtlCol="0" anchor="t" anchorCtr="0"/>
          <a:lstStyle>
            <a:lvl1pPr algn="l">
              <a:defRPr sz="1050">
                <a:solidFill>
                  <a:schemeClr val="tx1"/>
                </a:solidFill>
              </a:defRPr>
            </a:lvl1pPr>
          </a:lstStyle>
          <a:p>
            <a:endParaRPr lang="de-AT" dirty="0"/>
          </a:p>
        </p:txBody>
      </p:sp>
      <p:sp>
        <p:nvSpPr>
          <p:cNvPr id="5" name="Fußzeilenplatzhalter 4"/>
          <p:cNvSpPr>
            <a:spLocks noGrp="1"/>
          </p:cNvSpPr>
          <p:nvPr>
            <p:ph type="ftr" sz="quarter" idx="3"/>
          </p:nvPr>
        </p:nvSpPr>
        <p:spPr>
          <a:xfrm>
            <a:off x="1139614" y="6422400"/>
            <a:ext cx="7801186" cy="365125"/>
          </a:xfrm>
          <a:prstGeom prst="rect">
            <a:avLst/>
          </a:prstGeom>
        </p:spPr>
        <p:txBody>
          <a:bodyPr vert="horz" lIns="0" tIns="0" rIns="0" bIns="0" rtlCol="0" anchor="t" anchorCtr="0"/>
          <a:lstStyle>
            <a:lvl1pPr algn="l">
              <a:defRPr sz="1050">
                <a:solidFill>
                  <a:schemeClr val="tx1"/>
                </a:solidFill>
              </a:defRPr>
            </a:lvl1pPr>
          </a:lstStyle>
          <a:p>
            <a:r>
              <a:rPr lang="de-AT"/>
              <a:t>Susanne Schwab - Wintersemester  2018/19</a:t>
            </a:r>
            <a:endParaRPr lang="de-AT" dirty="0"/>
          </a:p>
        </p:txBody>
      </p:sp>
      <p:sp>
        <p:nvSpPr>
          <p:cNvPr id="6" name="Foliennummernplatzhalter 5"/>
          <p:cNvSpPr>
            <a:spLocks noGrp="1"/>
          </p:cNvSpPr>
          <p:nvPr>
            <p:ph type="sldNum" sz="quarter" idx="4"/>
          </p:nvPr>
        </p:nvSpPr>
        <p:spPr>
          <a:xfrm>
            <a:off x="10956013" y="6422400"/>
            <a:ext cx="828000" cy="365125"/>
          </a:xfrm>
          <a:prstGeom prst="rect">
            <a:avLst/>
          </a:prstGeom>
        </p:spPr>
        <p:txBody>
          <a:bodyPr vert="horz" lIns="0" tIns="0" rIns="0" bIns="0" rtlCol="0" anchor="t" anchorCtr="0"/>
          <a:lstStyle>
            <a:lvl1pPr algn="r">
              <a:defRPr sz="1050">
                <a:solidFill>
                  <a:schemeClr val="tx1"/>
                </a:solidFill>
              </a:defRPr>
            </a:lvl1pPr>
          </a:lstStyle>
          <a:p>
            <a:r>
              <a:rPr lang="de-AT"/>
              <a:t>Seite </a:t>
            </a:r>
            <a:fld id="{05A5AE1F-4813-4D0A-B870-8FB3219A4125}" type="slidenum">
              <a:rPr lang="de-AT" smtClean="0"/>
              <a:pPr/>
              <a:t>‹Nr.›</a:t>
            </a:fld>
            <a:endParaRPr lang="de-AT" dirty="0"/>
          </a:p>
        </p:txBody>
      </p:sp>
      <p:cxnSp>
        <p:nvCxnSpPr>
          <p:cNvPr id="11" name="Gerader Verbinder 10"/>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bwMode="black">
          <a:xfrm>
            <a:off x="407987" y="404813"/>
            <a:ext cx="2246381" cy="612649"/>
          </a:xfrm>
          <a:prstGeom prst="rect">
            <a:avLst/>
          </a:prstGeom>
        </p:spPr>
      </p:pic>
      <p:cxnSp>
        <p:nvCxnSpPr>
          <p:cNvPr id="10" name="Gerader Verbinder 9"/>
          <p:cNvCxnSpPr/>
          <p:nvPr/>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userDrawn="1"/>
        </p:nvCxnSpPr>
        <p:spPr>
          <a:xfrm>
            <a:off x="407987" y="6165850"/>
            <a:ext cx="11376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320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4" r:id="rId18"/>
  </p:sldLayoutIdLst>
  <p:hf sldNum="0" hd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182563" indent="-182563" algn="l" defTabSz="914400" rtl="0" eaLnBrk="1" latinLnBrk="0" hangingPunct="1">
        <a:lnSpc>
          <a:spcPct val="95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61950" indent="-179388" algn="l" defTabSz="914400" rtl="0" eaLnBrk="1" latinLnBrk="0" hangingPunct="1">
        <a:lnSpc>
          <a:spcPct val="95000"/>
        </a:lnSpc>
        <a:spcBef>
          <a:spcPts val="500"/>
        </a:spcBef>
        <a:buSzPct val="100000"/>
        <a:buFont typeface="Calibri" panose="020F0502020204030204" pitchFamily="34" charset="0"/>
        <a:buChar char="◦"/>
        <a:defRPr sz="2200" kern="1200">
          <a:solidFill>
            <a:schemeClr val="tx1"/>
          </a:solidFill>
          <a:latin typeface="+mn-lt"/>
          <a:ea typeface="+mn-ea"/>
          <a:cs typeface="+mn-cs"/>
        </a:defRPr>
      </a:lvl2pPr>
      <a:lvl3pPr marL="539750" indent="-184150"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3pPr>
      <a:lvl4pPr marL="722313" indent="-182563" algn="l" defTabSz="914400" rtl="0" eaLnBrk="1" latinLnBrk="0" hangingPunct="1">
        <a:lnSpc>
          <a:spcPct val="95000"/>
        </a:lnSpc>
        <a:spcBef>
          <a:spcPts val="500"/>
        </a:spcBef>
        <a:buFont typeface="Arial" panose="020B0604020202020204" pitchFamily="34" charset="0"/>
        <a:buChar char="•"/>
        <a:defRPr sz="2000" kern="1200">
          <a:solidFill>
            <a:schemeClr val="tx1"/>
          </a:solidFill>
          <a:latin typeface="+mn-lt"/>
          <a:ea typeface="+mn-ea"/>
          <a:cs typeface="+mn-cs"/>
        </a:defRPr>
      </a:lvl4pPr>
      <a:lvl5pPr marL="895350" indent="-173038" algn="l" defTabSz="914400" rtl="0" eaLnBrk="1" latinLnBrk="0" hangingPunct="1">
        <a:lnSpc>
          <a:spcPct val="95000"/>
        </a:lnSpc>
        <a:spcBef>
          <a:spcPts val="500"/>
        </a:spcBef>
        <a:buFont typeface="Source Sans Pro Light" panose="020B0403030403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6" pos="3840" userDrawn="1">
          <p15:clr>
            <a:srgbClr val="F26B43"/>
          </p15:clr>
        </p15:guide>
        <p15:guide id="27" orient="horz" pos="2160" userDrawn="1">
          <p15:clr>
            <a:srgbClr val="F26B43"/>
          </p15:clr>
        </p15:guide>
        <p15:guide id="28" pos="257" userDrawn="1">
          <p15:clr>
            <a:srgbClr val="F26B43"/>
          </p15:clr>
        </p15:guide>
        <p15:guide id="29" pos="7423" userDrawn="1">
          <p15:clr>
            <a:srgbClr val="F26B43"/>
          </p15:clr>
        </p15:guide>
        <p15:guide id="30" orient="horz" pos="255" userDrawn="1">
          <p15:clr>
            <a:srgbClr val="F26B43"/>
          </p15:clr>
        </p15:guide>
        <p15:guide id="31" orient="horz" pos="1434" userDrawn="1">
          <p15:clr>
            <a:srgbClr val="F26B43"/>
          </p15:clr>
        </p15:guide>
        <p15:guide id="32" orient="horz" pos="3884" userDrawn="1">
          <p15:clr>
            <a:srgbClr val="F26B43"/>
          </p15:clr>
        </p15:guide>
        <p15:guide id="33" pos="5632" userDrawn="1">
          <p15:clr>
            <a:srgbClr val="F26B43"/>
          </p15:clr>
        </p15:guide>
        <p15:guide id="34" orient="horz" pos="1366" userDrawn="1">
          <p15:clr>
            <a:srgbClr val="F26B43"/>
          </p15:clr>
        </p15:guide>
        <p15:guide id="35" orient="horz" pos="3748" userDrawn="1">
          <p15:clr>
            <a:srgbClr val="F26B43"/>
          </p15:clr>
        </p15:guide>
        <p15:guide id="36" orient="horz" pos="879" userDrawn="1">
          <p15:clr>
            <a:srgbClr val="F26B43"/>
          </p15:clr>
        </p15:guide>
        <p15:guide id="37" orient="horz" pos="8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103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www.barrierefrei.bayern.de/index.php" TargetMode="External"/><Relationship Id="rId4" Type="http://schemas.openxmlformats.org/officeDocument/2006/relationships/hyperlink" Target="https://www.sozialministerium.at/site/"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CvBUVAMheYQ"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barrierefrei.bayern.de/index.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institut-fuer-menschenrechte.de/monitoring-stelle-un-brk/themen/inklusion/" TargetMode="External"/><Relationship Id="rId5" Type="http://schemas.openxmlformats.org/officeDocument/2006/relationships/hyperlink" Target="https://www.sozialministerium.at/site/" TargetMode="External"/><Relationship Id="rId4" Type="http://schemas.openxmlformats.org/officeDocument/2006/relationships/hyperlink" Target="https://www.behindertenrechtskonvention.info/inklusion-3693/"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hrk.de/uploads/tx_szconvention/Entschliessung_HS_All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studentenwerke.de/sites/default/files/2016_beirat_ibs_empfehlung_hochschulbildung_digitalisierung_barrierefreiheit.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barrierefreielehre.univie.ac.at/home/" TargetMode="External"/><Relationship Id="rId7" Type="http://schemas.openxmlformats.org/officeDocument/2006/relationships/hyperlink" Target="https://www.w3.org/Translations/WCAG20-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univie.ac.at/" TargetMode="External"/><Relationship Id="rId5" Type="http://schemas.openxmlformats.org/officeDocument/2006/relationships/hyperlink" Target="UNESCO%20(2009).%20UN%20Committee%20on%20Economic,%20Social%20and%20Cultural%20Rights%20(CESCR),%20General%20Comment%20No.%2013:%20The%20Right%20to%20Education%20(Art.%2013%20of%20the%20Covenant),%208%20December%201999,&#160;E/C.12/1999/10,&#160;available%20at:%20http:/www.refworld.org/docid/4538838c22.html&#160;%5baccessed%205%20October%202018%5d" TargetMode="External"/><Relationship Id="rId4" Type="http://schemas.openxmlformats.org/officeDocument/2006/relationships/hyperlink" Target="https://www.th-deg.de/de/studierend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4012" y="2861468"/>
            <a:ext cx="11376024" cy="612759"/>
          </a:xfrm>
        </p:spPr>
        <p:txBody>
          <a:bodyPr/>
          <a:lstStyle/>
          <a:p>
            <a:r>
              <a:rPr lang="de-DE" sz="1400" dirty="0">
                <a:solidFill>
                  <a:schemeClr val="tx1"/>
                </a:solidFill>
                <a:latin typeface="Segoe UI Light"/>
              </a:rPr>
              <a:t/>
            </a:r>
            <a:br>
              <a:rPr lang="de-DE" sz="1400" dirty="0">
                <a:solidFill>
                  <a:schemeClr val="tx1"/>
                </a:solidFill>
                <a:latin typeface="Segoe UI Light"/>
              </a:rPr>
            </a:br>
            <a:r>
              <a:rPr lang="de-DE" sz="3600" dirty="0">
                <a:solidFill>
                  <a:schemeClr val="tx1"/>
                </a:solidFill>
              </a:rPr>
              <a:t>Susanne Schwab</a:t>
            </a:r>
            <a:endParaRPr lang="de-DE" sz="1400" dirty="0">
              <a:solidFill>
                <a:schemeClr val="tx1"/>
              </a:solidFill>
              <a:latin typeface="Segoe UI Light"/>
            </a:endParaRPr>
          </a:p>
        </p:txBody>
      </p:sp>
      <p:sp>
        <p:nvSpPr>
          <p:cNvPr id="9" name="Textplatzhalter 2">
            <a:hlinkClick r:id="rId3" tooltip="Weitere Informationen"/>
          </p:cNvPr>
          <p:cNvSpPr txBox="1">
            <a:spLocks/>
          </p:cNvSpPr>
          <p:nvPr/>
        </p:nvSpPr>
        <p:spPr>
          <a:xfrm>
            <a:off x="3124163" y="5234479"/>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lnSpc>
                <a:spcPct val="110000"/>
              </a:lnSpc>
              <a:spcBef>
                <a:spcPts val="0"/>
              </a:spcBef>
            </a:pPr>
            <a:r>
              <a:rPr lang="de-DE" sz="1800" dirty="0">
                <a:solidFill>
                  <a:schemeClr val="tx1"/>
                </a:solidFill>
                <a:latin typeface="Segoe UI"/>
              </a:rPr>
              <a:t>susanne.schwab@univie.ac.at</a:t>
            </a:r>
            <a:endParaRPr lang="de-DE" sz="1800" b="0" i="0" dirty="0">
              <a:solidFill>
                <a:schemeClr val="tx1"/>
              </a:solidFill>
              <a:latin typeface="Segoe UI"/>
            </a:endParaRPr>
          </a:p>
        </p:txBody>
      </p:sp>
      <p:sp>
        <p:nvSpPr>
          <p:cNvPr id="4" name="Textfeld 3"/>
          <p:cNvSpPr txBox="1"/>
          <p:nvPr/>
        </p:nvSpPr>
        <p:spPr>
          <a:xfrm>
            <a:off x="354012" y="1528184"/>
            <a:ext cx="11430000" cy="1077218"/>
          </a:xfrm>
          <a:prstGeom prst="rect">
            <a:avLst/>
          </a:prstGeom>
          <a:noFill/>
        </p:spPr>
        <p:txBody>
          <a:bodyPr wrap="square" rtlCol="0">
            <a:spAutoFit/>
          </a:bodyPr>
          <a:lstStyle/>
          <a:p>
            <a:r>
              <a:rPr lang="de-AT" sz="3200" b="1" dirty="0">
                <a:solidFill>
                  <a:schemeClr val="bg1"/>
                </a:solidFill>
              </a:rPr>
              <a:t>„Tag der Inklusion“ an der Hochschule </a:t>
            </a:r>
            <a:r>
              <a:rPr lang="de-AT" sz="3200" b="1" dirty="0" smtClean="0">
                <a:solidFill>
                  <a:schemeClr val="bg1"/>
                </a:solidFill>
              </a:rPr>
              <a:t>Deggendorf</a:t>
            </a:r>
          </a:p>
          <a:p>
            <a:r>
              <a:rPr lang="de-DE" sz="3200" b="1" dirty="0">
                <a:solidFill>
                  <a:schemeClr val="bg1"/>
                </a:solidFill>
              </a:rPr>
              <a:t>Die Bedeutung der digitalen Barrierefreiheit</a:t>
            </a:r>
            <a:r>
              <a:rPr lang="de-AT" sz="3200" b="1" dirty="0">
                <a:solidFill>
                  <a:schemeClr val="bg1"/>
                </a:solidFill>
              </a:rPr>
              <a:t> </a:t>
            </a:r>
            <a:endParaRPr lang="de-DE" sz="3200" b="1" dirty="0">
              <a:solidFill>
                <a:schemeClr val="bg1"/>
              </a:solidFill>
            </a:endParaRPr>
          </a:p>
        </p:txBody>
      </p:sp>
      <p:sp>
        <p:nvSpPr>
          <p:cNvPr id="7" name="Untertitel 2"/>
          <p:cNvSpPr txBox="1">
            <a:spLocks/>
          </p:cNvSpPr>
          <p:nvPr/>
        </p:nvSpPr>
        <p:spPr bwMode="white">
          <a:xfrm>
            <a:off x="420688" y="3873500"/>
            <a:ext cx="11376025" cy="293470"/>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Clr>
                <a:schemeClr val="accent1"/>
              </a:buClr>
              <a:buFont typeface="Arial" panose="020B0604020202020204" pitchFamily="34" charset="0"/>
              <a:buNone/>
              <a:defRPr sz="1800" kern="1200">
                <a:solidFill>
                  <a:schemeClr val="bg1"/>
                </a:solidFill>
                <a:latin typeface="Calibri" panose="020F0502020204030204" pitchFamily="34" charset="0"/>
                <a:ea typeface="+mn-ea"/>
                <a:cs typeface="+mn-cs"/>
              </a:defRPr>
            </a:lvl1pPr>
            <a:lvl2pPr marL="457200" indent="0" algn="ctr" defTabSz="914400" rtl="0" eaLnBrk="1" latinLnBrk="0" hangingPunct="1">
              <a:lnSpc>
                <a:spcPct val="95000"/>
              </a:lnSpc>
              <a:spcBef>
                <a:spcPts val="500"/>
              </a:spcBef>
              <a:buSzPct val="100000"/>
              <a:buFont typeface="Calibri" panose="020F050202020403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5000"/>
              </a:lnSpc>
              <a:spcBef>
                <a:spcPts val="500"/>
              </a:spcBef>
              <a:buFont typeface="Source Sans Pro Light" panose="020B0403030403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5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5000"/>
              </a:lnSpc>
              <a:spcBef>
                <a:spcPts val="500"/>
              </a:spcBef>
              <a:buFont typeface="Source Sans Pro Light" panose="020B0403030403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
              </a:spcBef>
            </a:pPr>
            <a:endParaRPr lang="de-DE" sz="2400" b="1" dirty="0">
              <a:solidFill>
                <a:schemeClr val="tx1"/>
              </a:solidFill>
            </a:endParaRPr>
          </a:p>
        </p:txBody>
      </p:sp>
    </p:spTree>
    <p:extLst>
      <p:ext uri="{BB962C8B-B14F-4D97-AF65-F5344CB8AC3E}">
        <p14:creationId xmlns:p14="http://schemas.microsoft.com/office/powerpoint/2010/main" val="565953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787" y="2575248"/>
            <a:ext cx="4299226" cy="3567081"/>
          </a:xfrm>
          <a:prstGeom prst="rect">
            <a:avLst/>
          </a:prstGeom>
        </p:spPr>
      </p:pic>
      <p:sp>
        <p:nvSpPr>
          <p:cNvPr id="2" name="Titel 1"/>
          <p:cNvSpPr>
            <a:spLocks noGrp="1"/>
          </p:cNvSpPr>
          <p:nvPr>
            <p:ph type="title"/>
          </p:nvPr>
        </p:nvSpPr>
        <p:spPr>
          <a:xfrm>
            <a:off x="407987" y="972090"/>
            <a:ext cx="8532813" cy="820064"/>
          </a:xfrm>
        </p:spPr>
        <p:txBody>
          <a:bodyPr/>
          <a:lstStyle/>
          <a:p>
            <a:r>
              <a:rPr lang="en-US" dirty="0" err="1" smtClean="0"/>
              <a:t>Konsequenzen</a:t>
            </a:r>
            <a:endParaRPr lang="en-US" dirty="0"/>
          </a:p>
        </p:txBody>
      </p:sp>
      <p:sp>
        <p:nvSpPr>
          <p:cNvPr id="4" name="Fußzeilenplatzhalter 3"/>
          <p:cNvSpPr>
            <a:spLocks noGrp="1"/>
          </p:cNvSpPr>
          <p:nvPr>
            <p:ph type="ftr" sz="quarter" idx="11"/>
          </p:nvPr>
        </p:nvSpPr>
        <p:spPr/>
        <p:txBody>
          <a:bodyPr/>
          <a:lstStyle/>
          <a:p>
            <a:r>
              <a:rPr lang="de-AT" smtClean="0"/>
              <a:t>Susanne Schwab</a:t>
            </a:r>
            <a:endParaRPr lang="de-AT" dirty="0"/>
          </a:p>
        </p:txBody>
      </p:sp>
      <p:sp>
        <p:nvSpPr>
          <p:cNvPr id="5" name="Foliennummernplatzhalter 4"/>
          <p:cNvSpPr>
            <a:spLocks noGrp="1"/>
          </p:cNvSpPr>
          <p:nvPr>
            <p:ph type="sldNum" sz="quarter" idx="12"/>
          </p:nvPr>
        </p:nvSpPr>
        <p:spPr/>
        <p:txBody>
          <a:bodyPr/>
          <a:lstStyle/>
          <a:p>
            <a:r>
              <a:rPr lang="de-AT" smtClean="0"/>
              <a:t>Seite </a:t>
            </a:r>
            <a:fld id="{05A5AE1F-4813-4D0A-B870-8FB3219A4125}" type="slidenum">
              <a:rPr lang="de-AT" smtClean="0"/>
              <a:pPr/>
              <a:t>10</a:t>
            </a:fld>
            <a:endParaRPr lang="de-AT" dirty="0"/>
          </a:p>
        </p:txBody>
      </p:sp>
      <p:pic>
        <p:nvPicPr>
          <p:cNvPr id="6" name="Grafik 1"/>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07987" y="2450587"/>
            <a:ext cx="407033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lke 6"/>
          <p:cNvSpPr/>
          <p:nvPr/>
        </p:nvSpPr>
        <p:spPr>
          <a:xfrm>
            <a:off x="3793172" y="928244"/>
            <a:ext cx="4433908" cy="2261592"/>
          </a:xfrm>
          <a:prstGeom prst="clou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AT" dirty="0" smtClean="0"/>
              <a:t>Ist jemand behindert oder wird jemand behindert gemacht?</a:t>
            </a:r>
            <a:endParaRPr lang="de-AT" dirty="0"/>
          </a:p>
        </p:txBody>
      </p:sp>
    </p:spTree>
    <p:extLst>
      <p:ext uri="{BB962C8B-B14F-4D97-AF65-F5344CB8AC3E}">
        <p14:creationId xmlns:p14="http://schemas.microsoft.com/office/powerpoint/2010/main" val="544008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4" name="Fußzeilenplatzhalter 3"/>
          <p:cNvSpPr>
            <a:spLocks noGrp="1"/>
          </p:cNvSpPr>
          <p:nvPr>
            <p:ph type="ftr" sz="quarter" idx="11"/>
          </p:nvPr>
        </p:nvSpPr>
        <p:spPr/>
        <p:txBody>
          <a:bodyPr/>
          <a:lstStyle/>
          <a:p>
            <a:r>
              <a:rPr lang="de-AT" smtClean="0"/>
              <a:t>Susanne Schwab</a:t>
            </a:r>
            <a:endParaRPr lang="de-AT" dirty="0"/>
          </a:p>
        </p:txBody>
      </p:sp>
      <p:sp>
        <p:nvSpPr>
          <p:cNvPr id="5" name="Foliennummernplatzhalter 4"/>
          <p:cNvSpPr>
            <a:spLocks noGrp="1"/>
          </p:cNvSpPr>
          <p:nvPr>
            <p:ph type="sldNum" sz="quarter" idx="12"/>
          </p:nvPr>
        </p:nvSpPr>
        <p:spPr/>
        <p:txBody>
          <a:bodyPr/>
          <a:lstStyle/>
          <a:p>
            <a:r>
              <a:rPr lang="de-AT" smtClean="0"/>
              <a:t>Seite </a:t>
            </a:r>
            <a:fld id="{05A5AE1F-4813-4D0A-B870-8FB3219A4125}" type="slidenum">
              <a:rPr lang="de-AT" smtClean="0"/>
              <a:pPr/>
              <a:t>11</a:t>
            </a:fld>
            <a:endParaRPr lang="de-AT" dirty="0"/>
          </a:p>
        </p:txBody>
      </p:sp>
      <p:pic>
        <p:nvPicPr>
          <p:cNvPr id="6" name="Grafik 2"/>
          <p:cNvPicPr>
            <a:picLocks noGrp="1" noChangeAspect="1"/>
          </p:cNvPicPr>
          <p:nvPr>
            <p:ph idx="1"/>
          </p:nvPr>
        </p:nvPicPr>
        <p:blipFill rotWithShape="1">
          <a:blip r:embed="rId2" cstate="print"/>
          <a:srcRect l="31842" t="22001" r="27974" b="28175"/>
          <a:stretch/>
        </p:blipFill>
        <p:spPr>
          <a:xfrm>
            <a:off x="2304288" y="988590"/>
            <a:ext cx="8101584" cy="4812308"/>
          </a:xfrm>
          <a:prstGeom prst="rect">
            <a:avLst/>
          </a:prstGeom>
        </p:spPr>
      </p:pic>
      <p:sp>
        <p:nvSpPr>
          <p:cNvPr id="7" name="Textfeld 6"/>
          <p:cNvSpPr txBox="1"/>
          <p:nvPr/>
        </p:nvSpPr>
        <p:spPr>
          <a:xfrm>
            <a:off x="3346704" y="5800898"/>
            <a:ext cx="7059168" cy="569387"/>
          </a:xfrm>
          <a:prstGeom prst="rect">
            <a:avLst/>
          </a:prstGeom>
          <a:noFill/>
        </p:spPr>
        <p:txBody>
          <a:bodyPr wrap="square" rtlCol="0">
            <a:spAutoFit/>
          </a:bodyPr>
          <a:lstStyle/>
          <a:p>
            <a:r>
              <a:rPr lang="de-AT" sz="1300" dirty="0"/>
              <a:t>http://</a:t>
            </a:r>
            <a:r>
              <a:rPr lang="de-AT" sz="1300" dirty="0" err="1"/>
              <a:t>www.rosadoc.be</a:t>
            </a:r>
            <a:r>
              <a:rPr lang="de-AT" sz="1300" dirty="0"/>
              <a:t>/</a:t>
            </a:r>
            <a:r>
              <a:rPr lang="de-AT" sz="1300" dirty="0" err="1"/>
              <a:t>digidocs</a:t>
            </a:r>
            <a:r>
              <a:rPr lang="de-AT" sz="1300" dirty="0"/>
              <a:t>/dd-000682_2012_NESSE-disability-special-needs-report.pdf</a:t>
            </a:r>
          </a:p>
          <a:p>
            <a:endParaRPr lang="en-US" dirty="0"/>
          </a:p>
        </p:txBody>
      </p:sp>
    </p:spTree>
    <p:extLst>
      <p:ext uri="{BB962C8B-B14F-4D97-AF65-F5344CB8AC3E}">
        <p14:creationId xmlns:p14="http://schemas.microsoft.com/office/powerpoint/2010/main" val="1894097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1169386"/>
            <a:ext cx="8532813" cy="820064"/>
          </a:xfrm>
        </p:spPr>
        <p:txBody>
          <a:bodyPr/>
          <a:lstStyle/>
          <a:p>
            <a:r>
              <a:rPr lang="de-DE" dirty="0"/>
              <a:t>Recht auf Teilhabe</a:t>
            </a:r>
          </a:p>
        </p:txBody>
      </p:sp>
      <p:sp>
        <p:nvSpPr>
          <p:cNvPr id="3" name="Inhaltsplatzhalter 2"/>
          <p:cNvSpPr>
            <a:spLocks noGrp="1"/>
          </p:cNvSpPr>
          <p:nvPr>
            <p:ph idx="1"/>
          </p:nvPr>
        </p:nvSpPr>
        <p:spPr>
          <a:xfrm>
            <a:off x="407985" y="2162175"/>
            <a:ext cx="8799515" cy="4260225"/>
          </a:xfrm>
        </p:spPr>
        <p:txBody>
          <a:bodyPr/>
          <a:lstStyle/>
          <a:p>
            <a:r>
              <a:rPr lang="de-DE" sz="1800" dirty="0"/>
              <a:t>Grundgesetzesänderung 1994, Artikel 3:</a:t>
            </a:r>
          </a:p>
          <a:p>
            <a:pPr lvl="1"/>
            <a:r>
              <a:rPr lang="de-DE" sz="1800" dirty="0"/>
              <a:t>„Niemand darf wegen seiner Behinderung benachteiligt werden“</a:t>
            </a:r>
          </a:p>
          <a:p>
            <a:pPr lvl="1"/>
            <a:endParaRPr lang="de-DE" sz="1050" dirty="0"/>
          </a:p>
          <a:p>
            <a:r>
              <a:rPr lang="de-DE" sz="1800" dirty="0"/>
              <a:t>1994 Salamanca Erklärung der UNESO:</a:t>
            </a:r>
          </a:p>
          <a:p>
            <a:pPr lvl="1"/>
            <a:r>
              <a:rPr lang="de-DE" sz="1800" dirty="0"/>
              <a:t>Menschenrecht auf Bildung für Menschen mit Behinderung von UNESO</a:t>
            </a:r>
          </a:p>
          <a:p>
            <a:pPr marL="182562" lvl="1" indent="0">
              <a:buNone/>
            </a:pPr>
            <a:endParaRPr lang="de-DE" sz="1100" dirty="0"/>
          </a:p>
          <a:p>
            <a:r>
              <a:rPr lang="de-DE" sz="1800" dirty="0"/>
              <a:t>UN-Behindertenrechtskonvention (2006, 2009 von Deutschland ratifiziert):</a:t>
            </a:r>
          </a:p>
          <a:p>
            <a:pPr lvl="1"/>
            <a:r>
              <a:rPr lang="de-DE" sz="1800" dirty="0"/>
              <a:t>„Zweck des Übereinkommens ist es, den vollen und gleichberechtigten Genuss aller Menschenrechte und Grundfreiheiten durch alle Menschen mit Behinderung zu fördern, zu schützen und zu gewährleisten (…). (BRK, Artikel 1)</a:t>
            </a:r>
          </a:p>
          <a:p>
            <a:pPr lvl="1"/>
            <a:r>
              <a:rPr lang="de-DE" sz="1800" dirty="0"/>
              <a:t>Nichtdiskriminierung, Recht auf Teilhabe, Chancengleichheit, Zugänglichkeit, Gleichberechtigung, Recht auf Wahrung der Identität</a:t>
            </a:r>
          </a:p>
          <a:p>
            <a:pPr lvl="1"/>
            <a:r>
              <a:rPr lang="de-DE" sz="1800" dirty="0"/>
              <a:t>Errichtung eines inklusiven Bildungssystems</a:t>
            </a:r>
            <a:endParaRPr lang="de-DE" dirty="0"/>
          </a:p>
        </p:txBody>
      </p:sp>
      <p:sp>
        <p:nvSpPr>
          <p:cNvPr id="5" name="Textfeld 4"/>
          <p:cNvSpPr txBox="1"/>
          <p:nvPr/>
        </p:nvSpPr>
        <p:spPr>
          <a:xfrm>
            <a:off x="10234864" y="6181100"/>
            <a:ext cx="1612658" cy="261610"/>
          </a:xfrm>
          <a:prstGeom prst="rect">
            <a:avLst/>
          </a:prstGeom>
          <a:noFill/>
        </p:spPr>
        <p:txBody>
          <a:bodyPr wrap="square" rtlCol="0">
            <a:spAutoFit/>
          </a:bodyPr>
          <a:lstStyle/>
          <a:p>
            <a:r>
              <a:rPr lang="de-DE" sz="1100" dirty="0" smtClean="0"/>
              <a:t>(</a:t>
            </a:r>
            <a:r>
              <a:rPr lang="de-DE" sz="1100" dirty="0" err="1" smtClean="0"/>
              <a:t>Ellger-Rüttgardt</a:t>
            </a:r>
            <a:r>
              <a:rPr lang="de-DE" sz="1100" dirty="0" smtClean="0"/>
              <a:t> 2016)</a:t>
            </a:r>
            <a:endParaRPr lang="de-DE" sz="1100" dirty="0"/>
          </a:p>
        </p:txBody>
      </p:sp>
      <p:sp>
        <p:nvSpPr>
          <p:cNvPr id="6"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Tree>
    <p:extLst>
      <p:ext uri="{BB962C8B-B14F-4D97-AF65-F5344CB8AC3E}">
        <p14:creationId xmlns:p14="http://schemas.microsoft.com/office/powerpoint/2010/main" val="3687816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6" y="1220186"/>
            <a:ext cx="8532813" cy="820064"/>
          </a:xfrm>
        </p:spPr>
        <p:txBody>
          <a:bodyPr/>
          <a:lstStyle/>
          <a:p>
            <a:r>
              <a:rPr lang="de-DE" dirty="0"/>
              <a:t>Inklusion an den Hochschulen </a:t>
            </a:r>
          </a:p>
        </p:txBody>
      </p:sp>
      <p:sp>
        <p:nvSpPr>
          <p:cNvPr id="3" name="Inhaltsplatzhalter 2"/>
          <p:cNvSpPr>
            <a:spLocks noGrp="1"/>
          </p:cNvSpPr>
          <p:nvPr>
            <p:ph idx="1"/>
          </p:nvPr>
        </p:nvSpPr>
        <p:spPr>
          <a:xfrm>
            <a:off x="473535" y="2228059"/>
            <a:ext cx="9679908" cy="3058960"/>
          </a:xfrm>
        </p:spPr>
        <p:txBody>
          <a:bodyPr vert="horz" lIns="0" tIns="0" rIns="0" bIns="0" rtlCol="0" anchor="t">
            <a:noAutofit/>
          </a:bodyPr>
          <a:lstStyle/>
          <a:p>
            <a:pPr marL="0" indent="0">
              <a:buNone/>
            </a:pPr>
            <a:r>
              <a:rPr lang="de-DE" sz="2000" b="1" i="1" dirty="0"/>
              <a:t>Ergebnisse der Studie des </a:t>
            </a:r>
            <a:r>
              <a:rPr lang="de-DE" sz="2000" b="1" i="1" dirty="0" err="1"/>
              <a:t>deutschen</a:t>
            </a:r>
            <a:r>
              <a:rPr lang="de-DE" sz="2000" b="1" i="1" dirty="0"/>
              <a:t> Studentenwerkes: 21. Sozialerhebung (2016)</a:t>
            </a:r>
          </a:p>
          <a:p>
            <a:pPr marL="182245" indent="-182245">
              <a:spcBef>
                <a:spcPts val="800"/>
              </a:spcBef>
            </a:pPr>
            <a:r>
              <a:rPr lang="de-DE" sz="1850" dirty="0">
                <a:cs typeface="Calibri"/>
              </a:rPr>
              <a:t>64.000 Immatrikulierte  nahmen teil</a:t>
            </a:r>
          </a:p>
          <a:p>
            <a:pPr marL="182245" indent="-182245">
              <a:spcBef>
                <a:spcPts val="800"/>
              </a:spcBef>
            </a:pPr>
            <a:r>
              <a:rPr lang="de-DE" sz="1850" dirty="0" smtClean="0"/>
              <a:t>11 </a:t>
            </a:r>
            <a:r>
              <a:rPr lang="de-DE" sz="1850" dirty="0"/>
              <a:t>% der Studierenden eine oder mehrere studienerschwerende Gesundheitsbeeinträchtigungen </a:t>
            </a:r>
            <a:endParaRPr lang="de-DE" sz="1850" dirty="0">
              <a:cs typeface="Calibri"/>
            </a:endParaRPr>
          </a:p>
          <a:p>
            <a:pPr marL="182245" indent="-182245">
              <a:spcBef>
                <a:spcPts val="800"/>
              </a:spcBef>
            </a:pPr>
            <a:r>
              <a:rPr lang="de-DE" sz="1850" dirty="0" smtClean="0"/>
              <a:t>Es </a:t>
            </a:r>
            <a:r>
              <a:rPr lang="de-DE" sz="1850" dirty="0"/>
              <a:t>gibt nicht „den Studierenden“ oder „die Studierende“ mit Behinderung</a:t>
            </a:r>
            <a:endParaRPr lang="de-DE" sz="1850" dirty="0">
              <a:cs typeface="Calibri"/>
            </a:endParaRPr>
          </a:p>
          <a:p>
            <a:pPr marL="182245" indent="-182245">
              <a:spcBef>
                <a:spcPts val="800"/>
              </a:spcBef>
            </a:pPr>
            <a:r>
              <a:rPr lang="de-DE" sz="1850" dirty="0"/>
              <a:t>Vielfältige Beeinträchtigungen</a:t>
            </a:r>
            <a:endParaRPr lang="de-DE" sz="1850" dirty="0">
              <a:cs typeface="Calibri"/>
            </a:endParaRPr>
          </a:p>
          <a:p>
            <a:pPr marL="182245" indent="-182245">
              <a:spcBef>
                <a:spcPts val="800"/>
              </a:spcBef>
            </a:pPr>
            <a:r>
              <a:rPr lang="de-DE" sz="1850" dirty="0">
                <a:cs typeface="Calibri"/>
              </a:rPr>
              <a:t>Mehr als ein Drittel  der  beeinträchtigten  Studierenden  hat zur Zeit der Befragung bereits  mehr  als  zehn  Hochschulsemester  absolviert (36 % vs. 22 %)</a:t>
            </a:r>
          </a:p>
          <a:p>
            <a:pPr marL="182245" indent="-182245">
              <a:spcBef>
                <a:spcPts val="800"/>
              </a:spcBef>
            </a:pPr>
            <a:r>
              <a:rPr lang="de-DE" sz="1850" dirty="0">
                <a:cs typeface="Calibri"/>
              </a:rPr>
              <a:t>Wechseln häufiger ihren Studiengang  (1 %  vs. 21 %)  und/oder  ihre  Hochschule  (22 %  vs. 16 %).</a:t>
            </a:r>
          </a:p>
          <a:p>
            <a:pPr marL="182245" indent="-182245">
              <a:spcBef>
                <a:spcPts val="800"/>
              </a:spcBef>
            </a:pPr>
            <a:r>
              <a:rPr lang="de-DE" sz="1850" dirty="0">
                <a:cs typeface="Calibri"/>
              </a:rPr>
              <a:t>Unterbrechen  ihr  Studium  anteilig  mehr  als  doppelt  so  häufig  wie  diejenigen  ohne </a:t>
            </a:r>
            <a:br>
              <a:rPr lang="de-DE" sz="1850" dirty="0">
                <a:cs typeface="Calibri"/>
              </a:rPr>
            </a:br>
            <a:r>
              <a:rPr lang="de-DE" sz="1850" dirty="0">
                <a:cs typeface="Calibri"/>
              </a:rPr>
              <a:t>Beeinträchtigung  (32 % vs. 13 %)</a:t>
            </a:r>
          </a:p>
          <a:p>
            <a:pPr marL="182245" indent="-182245"/>
            <a:endParaRPr lang="de-DE" sz="1800" dirty="0">
              <a:cs typeface="Calibri"/>
            </a:endParaRPr>
          </a:p>
          <a:p>
            <a:pPr marL="182245" indent="-182245"/>
            <a:endParaRPr lang="de-DE" sz="2000" dirty="0">
              <a:cs typeface="Calibri"/>
            </a:endParaRPr>
          </a:p>
          <a:p>
            <a:pPr marL="182245" indent="-182245"/>
            <a:endParaRPr lang="de-DE" sz="2000" dirty="0">
              <a:cs typeface="Calibri"/>
            </a:endParaRPr>
          </a:p>
          <a:p>
            <a:pPr marL="0" indent="0">
              <a:buNone/>
            </a:pPr>
            <a:endParaRPr lang="de-DE" sz="2000" dirty="0">
              <a:cs typeface="Calibri"/>
            </a:endParaRPr>
          </a:p>
        </p:txBody>
      </p:sp>
      <p:sp>
        <p:nvSpPr>
          <p:cNvPr id="4" name="Fußzeilenplatzhalter 3"/>
          <p:cNvSpPr>
            <a:spLocks noGrp="1"/>
          </p:cNvSpPr>
          <p:nvPr>
            <p:ph type="ftr" sz="quarter" idx="11"/>
          </p:nvPr>
        </p:nvSpPr>
        <p:spPr>
          <a:xfrm>
            <a:off x="10972800" y="6219201"/>
            <a:ext cx="822037" cy="365125"/>
          </a:xfrm>
        </p:spPr>
        <p:txBody>
          <a:bodyPr/>
          <a:lstStyle/>
          <a:p>
            <a:r>
              <a:rPr lang="de-AT" dirty="0" smtClean="0"/>
              <a:t>(BMBF 2017)</a:t>
            </a:r>
            <a:endParaRPr lang="de-AT" dirty="0"/>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Tree>
    <p:extLst>
      <p:ext uri="{BB962C8B-B14F-4D97-AF65-F5344CB8AC3E}">
        <p14:creationId xmlns:p14="http://schemas.microsoft.com/office/powerpoint/2010/main" val="2833681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8460A-F956-4C1F-BE89-9395AFA3A1CD}"/>
              </a:ext>
            </a:extLst>
          </p:cNvPr>
          <p:cNvSpPr>
            <a:spLocks noGrp="1"/>
          </p:cNvSpPr>
          <p:nvPr>
            <p:ph type="title"/>
          </p:nvPr>
        </p:nvSpPr>
        <p:spPr>
          <a:xfrm>
            <a:off x="432566" y="864886"/>
            <a:ext cx="8532813" cy="820064"/>
          </a:xfrm>
        </p:spPr>
        <p:txBody>
          <a:bodyPr/>
          <a:lstStyle/>
          <a:p>
            <a:r>
              <a:rPr lang="de-DE" dirty="0">
                <a:cs typeface="Calibri"/>
              </a:rPr>
              <a:t/>
            </a:r>
            <a:br>
              <a:rPr lang="de-DE" dirty="0">
                <a:cs typeface="Calibri"/>
              </a:rPr>
            </a:br>
            <a:r>
              <a:rPr lang="de-DE" dirty="0">
                <a:cs typeface="Calibri"/>
              </a:rPr>
              <a:t>Inklusion an Hochschulen </a:t>
            </a:r>
          </a:p>
        </p:txBody>
      </p:sp>
      <p:graphicFrame>
        <p:nvGraphicFramePr>
          <p:cNvPr id="7" name="Tabelle 7">
            <a:extLst>
              <a:ext uri="{FF2B5EF4-FFF2-40B4-BE49-F238E27FC236}">
                <a16:creationId xmlns:a16="http://schemas.microsoft.com/office/drawing/2014/main" id="{56FBAB4C-CF59-4590-AFE1-2A7BAB937B20}"/>
              </a:ext>
            </a:extLst>
          </p:cNvPr>
          <p:cNvGraphicFramePr>
            <a:graphicFrameLocks noGrp="1"/>
          </p:cNvGraphicFramePr>
          <p:nvPr>
            <p:extLst>
              <p:ext uri="{D42A27DB-BD31-4B8C-83A1-F6EECF244321}">
                <p14:modId xmlns:p14="http://schemas.microsoft.com/office/powerpoint/2010/main" val="2072877772"/>
              </p:ext>
            </p:extLst>
          </p:nvPr>
        </p:nvGraphicFramePr>
        <p:xfrm>
          <a:off x="446712" y="2148053"/>
          <a:ext cx="9483673" cy="3890865"/>
        </p:xfrm>
        <a:graphic>
          <a:graphicData uri="http://schemas.openxmlformats.org/drawingml/2006/table">
            <a:tbl>
              <a:tblPr firstRow="1" bandRow="1">
                <a:tableStyleId>{5C22544A-7EE6-4342-B048-85BDC9FD1C3A}</a:tableStyleId>
              </a:tblPr>
              <a:tblGrid>
                <a:gridCol w="4909751">
                  <a:extLst>
                    <a:ext uri="{9D8B030D-6E8A-4147-A177-3AD203B41FA5}">
                      <a16:colId xmlns:a16="http://schemas.microsoft.com/office/drawing/2014/main" val="4013526234"/>
                    </a:ext>
                  </a:extLst>
                </a:gridCol>
                <a:gridCol w="1511209">
                  <a:extLst>
                    <a:ext uri="{9D8B030D-6E8A-4147-A177-3AD203B41FA5}">
                      <a16:colId xmlns:a16="http://schemas.microsoft.com/office/drawing/2014/main" val="3115780744"/>
                    </a:ext>
                  </a:extLst>
                </a:gridCol>
                <a:gridCol w="1336576">
                  <a:extLst>
                    <a:ext uri="{9D8B030D-6E8A-4147-A177-3AD203B41FA5}">
                      <a16:colId xmlns:a16="http://schemas.microsoft.com/office/drawing/2014/main" val="2402877283"/>
                    </a:ext>
                  </a:extLst>
                </a:gridCol>
                <a:gridCol w="1726137">
                  <a:extLst>
                    <a:ext uri="{9D8B030D-6E8A-4147-A177-3AD203B41FA5}">
                      <a16:colId xmlns:a16="http://schemas.microsoft.com/office/drawing/2014/main" val="3609753395"/>
                    </a:ext>
                  </a:extLst>
                </a:gridCol>
              </a:tblGrid>
              <a:tr h="353715">
                <a:tc>
                  <a:txBody>
                    <a:bodyPr/>
                    <a:lstStyle/>
                    <a:p>
                      <a:pPr>
                        <a:buNone/>
                      </a:pPr>
                      <a:r>
                        <a:rPr lang="de-DE" sz="1600" dirty="0"/>
                        <a:t>Form der Beeinträchtigung</a:t>
                      </a:r>
                    </a:p>
                  </a:txBody>
                  <a:tcPr/>
                </a:tc>
                <a:tc>
                  <a:txBody>
                    <a:bodyPr/>
                    <a:lstStyle/>
                    <a:p>
                      <a:pPr>
                        <a:buNone/>
                      </a:pPr>
                      <a:r>
                        <a:rPr lang="de-DE" sz="1600" dirty="0" smtClean="0"/>
                        <a:t>Insgesamt (%)</a:t>
                      </a:r>
                      <a:endParaRPr lang="de-DE" sz="1600" dirty="0"/>
                    </a:p>
                  </a:txBody>
                  <a:tcPr/>
                </a:tc>
                <a:tc>
                  <a:txBody>
                    <a:bodyPr/>
                    <a:lstStyle/>
                    <a:p>
                      <a:pPr>
                        <a:buNone/>
                      </a:pPr>
                      <a:r>
                        <a:rPr lang="de-DE" sz="1600" dirty="0" smtClean="0"/>
                        <a:t>Männlich (%)</a:t>
                      </a:r>
                      <a:endParaRPr lang="de-DE" sz="1600" dirty="0"/>
                    </a:p>
                  </a:txBody>
                  <a:tcPr/>
                </a:tc>
                <a:tc>
                  <a:txBody>
                    <a:bodyPr/>
                    <a:lstStyle/>
                    <a:p>
                      <a:pPr>
                        <a:buNone/>
                      </a:pPr>
                      <a:r>
                        <a:rPr lang="de-DE" sz="1600" dirty="0"/>
                        <a:t>weiblich </a:t>
                      </a:r>
                      <a:r>
                        <a:rPr lang="de-DE" sz="1600" dirty="0" smtClean="0"/>
                        <a:t>(%)</a:t>
                      </a:r>
                      <a:endParaRPr lang="de-DE" sz="1600" dirty="0"/>
                    </a:p>
                  </a:txBody>
                  <a:tcPr/>
                </a:tc>
                <a:extLst>
                  <a:ext uri="{0D108BD9-81ED-4DB2-BD59-A6C34878D82A}">
                    <a16:rowId xmlns:a16="http://schemas.microsoft.com/office/drawing/2014/main" val="157673975"/>
                  </a:ext>
                </a:extLst>
              </a:tr>
              <a:tr h="353715">
                <a:tc>
                  <a:txBody>
                    <a:bodyPr/>
                    <a:lstStyle/>
                    <a:p>
                      <a:pPr>
                        <a:buNone/>
                      </a:pPr>
                      <a:r>
                        <a:rPr lang="de-DE" sz="1600" dirty="0"/>
                        <a:t>Psychische Beeinträchtigung</a:t>
                      </a:r>
                    </a:p>
                  </a:txBody>
                  <a:tcPr/>
                </a:tc>
                <a:tc>
                  <a:txBody>
                    <a:bodyPr/>
                    <a:lstStyle/>
                    <a:p>
                      <a:pPr>
                        <a:buNone/>
                      </a:pPr>
                      <a:r>
                        <a:rPr lang="de-DE" sz="1600" dirty="0"/>
                        <a:t>47</a:t>
                      </a:r>
                    </a:p>
                  </a:txBody>
                  <a:tcPr/>
                </a:tc>
                <a:tc>
                  <a:txBody>
                    <a:bodyPr/>
                    <a:lstStyle/>
                    <a:p>
                      <a:pPr>
                        <a:buNone/>
                      </a:pPr>
                      <a:r>
                        <a:rPr lang="de-DE" sz="1600" dirty="0"/>
                        <a:t>43</a:t>
                      </a:r>
                    </a:p>
                  </a:txBody>
                  <a:tcPr/>
                </a:tc>
                <a:tc>
                  <a:txBody>
                    <a:bodyPr/>
                    <a:lstStyle/>
                    <a:p>
                      <a:pPr>
                        <a:buNone/>
                      </a:pPr>
                      <a:r>
                        <a:rPr lang="de-DE" sz="1600" dirty="0"/>
                        <a:t>50</a:t>
                      </a:r>
                    </a:p>
                  </a:txBody>
                  <a:tcPr/>
                </a:tc>
                <a:extLst>
                  <a:ext uri="{0D108BD9-81ED-4DB2-BD59-A6C34878D82A}">
                    <a16:rowId xmlns:a16="http://schemas.microsoft.com/office/drawing/2014/main" val="486123010"/>
                  </a:ext>
                </a:extLst>
              </a:tr>
              <a:tr h="353715">
                <a:tc>
                  <a:txBody>
                    <a:bodyPr/>
                    <a:lstStyle/>
                    <a:p>
                      <a:pPr>
                        <a:buNone/>
                      </a:pPr>
                      <a:r>
                        <a:rPr lang="de-DE" sz="1600" dirty="0"/>
                        <a:t>Chronisch-somatische Erkrankung</a:t>
                      </a:r>
                    </a:p>
                  </a:txBody>
                  <a:tcPr/>
                </a:tc>
                <a:tc>
                  <a:txBody>
                    <a:bodyPr/>
                    <a:lstStyle/>
                    <a:p>
                      <a:pPr>
                        <a:buNone/>
                      </a:pPr>
                      <a:r>
                        <a:rPr lang="de-DE" sz="1600" dirty="0"/>
                        <a:t>18</a:t>
                      </a:r>
                    </a:p>
                  </a:txBody>
                  <a:tcPr/>
                </a:tc>
                <a:tc>
                  <a:txBody>
                    <a:bodyPr/>
                    <a:lstStyle/>
                    <a:p>
                      <a:pPr>
                        <a:buNone/>
                      </a:pPr>
                      <a:r>
                        <a:rPr lang="de-DE" sz="1600" dirty="0"/>
                        <a:t>17</a:t>
                      </a:r>
                    </a:p>
                  </a:txBody>
                  <a:tcPr/>
                </a:tc>
                <a:tc>
                  <a:txBody>
                    <a:bodyPr/>
                    <a:lstStyle/>
                    <a:p>
                      <a:pPr>
                        <a:buNone/>
                      </a:pPr>
                      <a:r>
                        <a:rPr lang="de-DE" sz="1600" dirty="0"/>
                        <a:t>20</a:t>
                      </a:r>
                    </a:p>
                  </a:txBody>
                  <a:tcPr/>
                </a:tc>
                <a:extLst>
                  <a:ext uri="{0D108BD9-81ED-4DB2-BD59-A6C34878D82A}">
                    <a16:rowId xmlns:a16="http://schemas.microsoft.com/office/drawing/2014/main" val="3661727377"/>
                  </a:ext>
                </a:extLst>
              </a:tr>
              <a:tr h="353715">
                <a:tc>
                  <a:txBody>
                    <a:bodyPr/>
                    <a:lstStyle/>
                    <a:p>
                      <a:pPr>
                        <a:buNone/>
                      </a:pPr>
                      <a:r>
                        <a:rPr lang="de-DE" sz="1600" dirty="0"/>
                        <a:t>Mehrfachbeeinträchtigung</a:t>
                      </a:r>
                    </a:p>
                  </a:txBody>
                  <a:tcPr/>
                </a:tc>
                <a:tc>
                  <a:txBody>
                    <a:bodyPr/>
                    <a:lstStyle/>
                    <a:p>
                      <a:pPr>
                        <a:buNone/>
                      </a:pPr>
                      <a:r>
                        <a:rPr lang="de-DE" sz="1600" dirty="0"/>
                        <a:t>6</a:t>
                      </a:r>
                    </a:p>
                  </a:txBody>
                  <a:tcPr/>
                </a:tc>
                <a:tc>
                  <a:txBody>
                    <a:bodyPr/>
                    <a:lstStyle/>
                    <a:p>
                      <a:pPr>
                        <a:buNone/>
                      </a:pPr>
                      <a:r>
                        <a:rPr lang="de-DE" sz="1600" dirty="0"/>
                        <a:t>6</a:t>
                      </a:r>
                    </a:p>
                  </a:txBody>
                  <a:tcPr/>
                </a:tc>
                <a:tc>
                  <a:txBody>
                    <a:bodyPr/>
                    <a:lstStyle/>
                    <a:p>
                      <a:pPr>
                        <a:buNone/>
                      </a:pPr>
                      <a:r>
                        <a:rPr lang="de-DE" sz="1600" dirty="0"/>
                        <a:t>6</a:t>
                      </a:r>
                    </a:p>
                  </a:txBody>
                  <a:tcPr/>
                </a:tc>
                <a:extLst>
                  <a:ext uri="{0D108BD9-81ED-4DB2-BD59-A6C34878D82A}">
                    <a16:rowId xmlns:a16="http://schemas.microsoft.com/office/drawing/2014/main" val="401823855"/>
                  </a:ext>
                </a:extLst>
              </a:tr>
              <a:tr h="353715">
                <a:tc>
                  <a:txBody>
                    <a:bodyPr/>
                    <a:lstStyle/>
                    <a:p>
                      <a:pPr>
                        <a:buNone/>
                      </a:pPr>
                      <a:r>
                        <a:rPr lang="de-DE" sz="1600" dirty="0"/>
                        <a:t>Andere Beeinträchtigung</a:t>
                      </a:r>
                    </a:p>
                  </a:txBody>
                  <a:tcPr/>
                </a:tc>
                <a:tc>
                  <a:txBody>
                    <a:bodyPr/>
                    <a:lstStyle/>
                    <a:p>
                      <a:pPr>
                        <a:buNone/>
                      </a:pPr>
                      <a:r>
                        <a:rPr lang="de-DE" sz="1600" dirty="0"/>
                        <a:t>5</a:t>
                      </a:r>
                    </a:p>
                  </a:txBody>
                  <a:tcPr/>
                </a:tc>
                <a:tc>
                  <a:txBody>
                    <a:bodyPr/>
                    <a:lstStyle/>
                    <a:p>
                      <a:pPr>
                        <a:buNone/>
                      </a:pPr>
                      <a:r>
                        <a:rPr lang="de-DE" sz="1600" dirty="0"/>
                        <a:t>7</a:t>
                      </a:r>
                    </a:p>
                  </a:txBody>
                  <a:tcPr/>
                </a:tc>
                <a:tc>
                  <a:txBody>
                    <a:bodyPr/>
                    <a:lstStyle/>
                    <a:p>
                      <a:pPr>
                        <a:buNone/>
                      </a:pPr>
                      <a:r>
                        <a:rPr lang="de-DE" sz="1600" dirty="0"/>
                        <a:t>4</a:t>
                      </a:r>
                    </a:p>
                  </a:txBody>
                  <a:tcPr/>
                </a:tc>
                <a:extLst>
                  <a:ext uri="{0D108BD9-81ED-4DB2-BD59-A6C34878D82A}">
                    <a16:rowId xmlns:a16="http://schemas.microsoft.com/office/drawing/2014/main" val="1046786536"/>
                  </a:ext>
                </a:extLst>
              </a:tr>
              <a:tr h="353715">
                <a:tc>
                  <a:txBody>
                    <a:bodyPr/>
                    <a:lstStyle/>
                    <a:p>
                      <a:pPr>
                        <a:buNone/>
                      </a:pPr>
                      <a:r>
                        <a:rPr lang="de-DE" sz="1600" dirty="0"/>
                        <a:t>Mobilitätsbeeinträchtigung</a:t>
                      </a:r>
                    </a:p>
                  </a:txBody>
                  <a:tcPr/>
                </a:tc>
                <a:tc>
                  <a:txBody>
                    <a:bodyPr/>
                    <a:lstStyle/>
                    <a:p>
                      <a:pPr>
                        <a:buNone/>
                      </a:pPr>
                      <a:r>
                        <a:rPr lang="de-DE" sz="1600" dirty="0"/>
                        <a:t>4</a:t>
                      </a:r>
                    </a:p>
                  </a:txBody>
                  <a:tcPr/>
                </a:tc>
                <a:tc>
                  <a:txBody>
                    <a:bodyPr/>
                    <a:lstStyle/>
                    <a:p>
                      <a:pPr>
                        <a:buNone/>
                      </a:pPr>
                      <a:r>
                        <a:rPr lang="de-DE" sz="1600" dirty="0"/>
                        <a:t>4</a:t>
                      </a:r>
                    </a:p>
                  </a:txBody>
                  <a:tcPr/>
                </a:tc>
                <a:tc>
                  <a:txBody>
                    <a:bodyPr/>
                    <a:lstStyle/>
                    <a:p>
                      <a:pPr>
                        <a:buNone/>
                      </a:pPr>
                      <a:r>
                        <a:rPr lang="de-DE" sz="1600" dirty="0"/>
                        <a:t>4</a:t>
                      </a:r>
                    </a:p>
                  </a:txBody>
                  <a:tcPr/>
                </a:tc>
                <a:extLst>
                  <a:ext uri="{0D108BD9-81ED-4DB2-BD59-A6C34878D82A}">
                    <a16:rowId xmlns:a16="http://schemas.microsoft.com/office/drawing/2014/main" val="1549103409"/>
                  </a:ext>
                </a:extLst>
              </a:tr>
              <a:tr h="353715">
                <a:tc>
                  <a:txBody>
                    <a:bodyPr/>
                    <a:lstStyle/>
                    <a:p>
                      <a:pPr>
                        <a:buNone/>
                      </a:pPr>
                      <a:r>
                        <a:rPr lang="de-DE" sz="1600" dirty="0"/>
                        <a:t>Teilleistungsstörung</a:t>
                      </a:r>
                    </a:p>
                  </a:txBody>
                  <a:tcPr/>
                </a:tc>
                <a:tc>
                  <a:txBody>
                    <a:bodyPr/>
                    <a:lstStyle/>
                    <a:p>
                      <a:pPr>
                        <a:buNone/>
                      </a:pPr>
                      <a:r>
                        <a:rPr lang="de-DE" sz="1600" dirty="0"/>
                        <a:t>4</a:t>
                      </a:r>
                    </a:p>
                  </a:txBody>
                  <a:tcPr/>
                </a:tc>
                <a:tc>
                  <a:txBody>
                    <a:bodyPr/>
                    <a:lstStyle/>
                    <a:p>
                      <a:pPr>
                        <a:buNone/>
                      </a:pPr>
                      <a:r>
                        <a:rPr lang="de-DE" sz="1600" dirty="0"/>
                        <a:t>5</a:t>
                      </a:r>
                    </a:p>
                  </a:txBody>
                  <a:tcPr/>
                </a:tc>
                <a:tc>
                  <a:txBody>
                    <a:bodyPr/>
                    <a:lstStyle/>
                    <a:p>
                      <a:pPr>
                        <a:buNone/>
                      </a:pPr>
                      <a:r>
                        <a:rPr lang="de-DE" sz="1600" dirty="0"/>
                        <a:t>3</a:t>
                      </a:r>
                    </a:p>
                  </a:txBody>
                  <a:tcPr/>
                </a:tc>
                <a:extLst>
                  <a:ext uri="{0D108BD9-81ED-4DB2-BD59-A6C34878D82A}">
                    <a16:rowId xmlns:a16="http://schemas.microsoft.com/office/drawing/2014/main" val="2085242386"/>
                  </a:ext>
                </a:extLst>
              </a:tr>
              <a:tr h="353715">
                <a:tc>
                  <a:txBody>
                    <a:bodyPr/>
                    <a:lstStyle/>
                    <a:p>
                      <a:pPr lvl="0">
                        <a:buNone/>
                      </a:pPr>
                      <a:r>
                        <a:rPr lang="de-DE" sz="1600" dirty="0"/>
                        <a:t>Sehbeeinträchtigung/Blindheit</a:t>
                      </a:r>
                    </a:p>
                  </a:txBody>
                  <a:tcPr/>
                </a:tc>
                <a:tc>
                  <a:txBody>
                    <a:bodyPr/>
                    <a:lstStyle/>
                    <a:p>
                      <a:pPr lvl="0">
                        <a:buNone/>
                      </a:pPr>
                      <a:r>
                        <a:rPr lang="de-DE" sz="1600" dirty="0"/>
                        <a:t>2</a:t>
                      </a:r>
                    </a:p>
                  </a:txBody>
                  <a:tcPr/>
                </a:tc>
                <a:tc>
                  <a:txBody>
                    <a:bodyPr/>
                    <a:lstStyle/>
                    <a:p>
                      <a:pPr lvl="0">
                        <a:buNone/>
                      </a:pPr>
                      <a:r>
                        <a:rPr lang="de-DE" sz="1600" dirty="0"/>
                        <a:t>3</a:t>
                      </a:r>
                    </a:p>
                  </a:txBody>
                  <a:tcPr/>
                </a:tc>
                <a:tc>
                  <a:txBody>
                    <a:bodyPr/>
                    <a:lstStyle/>
                    <a:p>
                      <a:pPr lvl="0">
                        <a:buNone/>
                      </a:pPr>
                      <a:r>
                        <a:rPr lang="de-DE" sz="1600" dirty="0"/>
                        <a:t>2</a:t>
                      </a:r>
                    </a:p>
                  </a:txBody>
                  <a:tcPr/>
                </a:tc>
                <a:extLst>
                  <a:ext uri="{0D108BD9-81ED-4DB2-BD59-A6C34878D82A}">
                    <a16:rowId xmlns:a16="http://schemas.microsoft.com/office/drawing/2014/main" val="4289692356"/>
                  </a:ext>
                </a:extLst>
              </a:tr>
              <a:tr h="353715">
                <a:tc>
                  <a:txBody>
                    <a:bodyPr/>
                    <a:lstStyle/>
                    <a:p>
                      <a:pPr lvl="0">
                        <a:buNone/>
                      </a:pPr>
                      <a:r>
                        <a:rPr lang="de-DE" sz="1600" dirty="0"/>
                        <a:t>Hörbeeinträchtigung/Gehörlosigkeit</a:t>
                      </a:r>
                    </a:p>
                  </a:txBody>
                  <a:tcPr/>
                </a:tc>
                <a:tc>
                  <a:txBody>
                    <a:bodyPr/>
                    <a:lstStyle/>
                    <a:p>
                      <a:pPr lvl="0">
                        <a:buNone/>
                      </a:pPr>
                      <a:r>
                        <a:rPr lang="de-DE" sz="1600" dirty="0"/>
                        <a:t>2</a:t>
                      </a:r>
                    </a:p>
                  </a:txBody>
                  <a:tcPr/>
                </a:tc>
                <a:tc>
                  <a:txBody>
                    <a:bodyPr/>
                    <a:lstStyle/>
                    <a:p>
                      <a:pPr lvl="0">
                        <a:buNone/>
                      </a:pPr>
                      <a:r>
                        <a:rPr lang="de-DE" sz="1600" dirty="0"/>
                        <a:t>2</a:t>
                      </a:r>
                    </a:p>
                  </a:txBody>
                  <a:tcPr/>
                </a:tc>
                <a:tc>
                  <a:txBody>
                    <a:bodyPr/>
                    <a:lstStyle/>
                    <a:p>
                      <a:pPr lvl="0">
                        <a:buNone/>
                      </a:pPr>
                      <a:r>
                        <a:rPr lang="de-DE" sz="1600" dirty="0"/>
                        <a:t>2</a:t>
                      </a:r>
                    </a:p>
                  </a:txBody>
                  <a:tcPr/>
                </a:tc>
                <a:extLst>
                  <a:ext uri="{0D108BD9-81ED-4DB2-BD59-A6C34878D82A}">
                    <a16:rowId xmlns:a16="http://schemas.microsoft.com/office/drawing/2014/main" val="2068752614"/>
                  </a:ext>
                </a:extLst>
              </a:tr>
              <a:tr h="353715">
                <a:tc>
                  <a:txBody>
                    <a:bodyPr/>
                    <a:lstStyle/>
                    <a:p>
                      <a:pPr lvl="0">
                        <a:buNone/>
                      </a:pPr>
                      <a:r>
                        <a:rPr lang="de-DE" sz="1600" dirty="0"/>
                        <a:t>Sprach-/Sprechbeeinträchtigung</a:t>
                      </a:r>
                    </a:p>
                  </a:txBody>
                  <a:tcPr/>
                </a:tc>
                <a:tc>
                  <a:txBody>
                    <a:bodyPr/>
                    <a:lstStyle/>
                    <a:p>
                      <a:pPr lvl="0">
                        <a:buNone/>
                      </a:pPr>
                      <a:r>
                        <a:rPr lang="de-DE" sz="1600" dirty="0"/>
                        <a:t>1</a:t>
                      </a:r>
                    </a:p>
                  </a:txBody>
                  <a:tcPr/>
                </a:tc>
                <a:tc>
                  <a:txBody>
                    <a:bodyPr/>
                    <a:lstStyle/>
                    <a:p>
                      <a:pPr lvl="0">
                        <a:buNone/>
                      </a:pPr>
                      <a:r>
                        <a:rPr lang="de-DE" sz="1600" dirty="0"/>
                        <a:t>1</a:t>
                      </a:r>
                    </a:p>
                  </a:txBody>
                  <a:tcPr/>
                </a:tc>
                <a:tc>
                  <a:txBody>
                    <a:bodyPr/>
                    <a:lstStyle/>
                    <a:p>
                      <a:pPr lvl="0">
                        <a:buNone/>
                      </a:pPr>
                      <a:r>
                        <a:rPr lang="de-DE" sz="1600" dirty="0"/>
                        <a:t>&lt;1</a:t>
                      </a:r>
                    </a:p>
                  </a:txBody>
                  <a:tcPr/>
                </a:tc>
                <a:extLst>
                  <a:ext uri="{0D108BD9-81ED-4DB2-BD59-A6C34878D82A}">
                    <a16:rowId xmlns:a16="http://schemas.microsoft.com/office/drawing/2014/main" val="934369605"/>
                  </a:ext>
                </a:extLst>
              </a:tr>
              <a:tr h="353715">
                <a:tc>
                  <a:txBody>
                    <a:bodyPr/>
                    <a:lstStyle/>
                    <a:p>
                      <a:pPr lvl="0">
                        <a:buNone/>
                      </a:pPr>
                      <a:r>
                        <a:rPr lang="de-DE" sz="1600" dirty="0"/>
                        <a:t>Möchte Beeinträchtigung nicht nennen</a:t>
                      </a:r>
                    </a:p>
                  </a:txBody>
                  <a:tcPr/>
                </a:tc>
                <a:tc>
                  <a:txBody>
                    <a:bodyPr/>
                    <a:lstStyle/>
                    <a:p>
                      <a:pPr lvl="0">
                        <a:buNone/>
                      </a:pPr>
                      <a:r>
                        <a:rPr lang="de-DE" sz="1600" dirty="0"/>
                        <a:t>11</a:t>
                      </a:r>
                    </a:p>
                  </a:txBody>
                  <a:tcPr/>
                </a:tc>
                <a:tc>
                  <a:txBody>
                    <a:bodyPr/>
                    <a:lstStyle/>
                    <a:p>
                      <a:pPr lvl="0">
                        <a:buNone/>
                      </a:pPr>
                      <a:r>
                        <a:rPr lang="de-DE" sz="1600" dirty="0"/>
                        <a:t>12</a:t>
                      </a:r>
                    </a:p>
                  </a:txBody>
                  <a:tcPr/>
                </a:tc>
                <a:tc>
                  <a:txBody>
                    <a:bodyPr/>
                    <a:lstStyle/>
                    <a:p>
                      <a:pPr lvl="0">
                        <a:buNone/>
                      </a:pPr>
                      <a:r>
                        <a:rPr lang="de-DE" sz="1600" dirty="0"/>
                        <a:t>9</a:t>
                      </a:r>
                    </a:p>
                  </a:txBody>
                  <a:tcPr/>
                </a:tc>
                <a:extLst>
                  <a:ext uri="{0D108BD9-81ED-4DB2-BD59-A6C34878D82A}">
                    <a16:rowId xmlns:a16="http://schemas.microsoft.com/office/drawing/2014/main" val="3507697405"/>
                  </a:ext>
                </a:extLst>
              </a:tr>
            </a:tbl>
          </a:graphicData>
        </a:graphic>
      </p:graphicFrame>
      <p:sp>
        <p:nvSpPr>
          <p:cNvPr id="10" name="Inhaltsplatzhalter 9">
            <a:extLst>
              <a:ext uri="{FF2B5EF4-FFF2-40B4-BE49-F238E27FC236}">
                <a16:creationId xmlns:a16="http://schemas.microsoft.com/office/drawing/2014/main" id="{D3A370C4-DFE8-45E4-80BA-58952B52089F}"/>
              </a:ext>
            </a:extLst>
          </p:cNvPr>
          <p:cNvSpPr>
            <a:spLocks noGrp="1"/>
          </p:cNvSpPr>
          <p:nvPr>
            <p:ph idx="1"/>
          </p:nvPr>
        </p:nvSpPr>
        <p:spPr>
          <a:xfrm>
            <a:off x="522696" y="1842217"/>
            <a:ext cx="8532813" cy="314121"/>
          </a:xfrm>
        </p:spPr>
        <p:txBody>
          <a:bodyPr vert="horz" lIns="0" tIns="0" rIns="0" bIns="0" rtlCol="0" anchor="t">
            <a:noAutofit/>
          </a:bodyPr>
          <a:lstStyle/>
          <a:p>
            <a:pPr marL="0" indent="0">
              <a:buNone/>
            </a:pPr>
            <a:r>
              <a:rPr lang="de-DE" sz="1800" b="1" i="1" dirty="0">
                <a:cs typeface="Calibri"/>
              </a:rPr>
              <a:t>Ergebnisse der Studie des deutschen Studentenwerkes: 21. Sozialerhebung (2016)</a:t>
            </a:r>
            <a:endParaRPr lang="en-US" sz="2000" dirty="0">
              <a:cs typeface="Calibri"/>
            </a:endParaRPr>
          </a:p>
          <a:p>
            <a:pPr marL="182245" indent="-182245"/>
            <a:r>
              <a:rPr lang="de-DE" sz="2400" dirty="0" smtClean="0">
                <a:cs typeface="Calibri"/>
              </a:rPr>
              <a:t>   </a:t>
            </a:r>
            <a:endParaRPr lang="de-DE" sz="2400" dirty="0">
              <a:cs typeface="Calibri"/>
            </a:endParaRPr>
          </a:p>
        </p:txBody>
      </p:sp>
      <p:sp>
        <p:nvSpPr>
          <p:cNvPr id="6" name="Fußzeilenplatzhalter 3"/>
          <p:cNvSpPr>
            <a:spLocks noGrp="1"/>
          </p:cNvSpPr>
          <p:nvPr>
            <p:ph type="ftr" sz="quarter" idx="11"/>
          </p:nvPr>
        </p:nvSpPr>
        <p:spPr>
          <a:xfrm>
            <a:off x="11035862" y="6219201"/>
            <a:ext cx="758975" cy="365125"/>
          </a:xfrm>
        </p:spPr>
        <p:txBody>
          <a:bodyPr/>
          <a:lstStyle/>
          <a:p>
            <a:r>
              <a:rPr lang="de-AT" dirty="0" smtClean="0"/>
              <a:t>(BMBF 2017)</a:t>
            </a:r>
            <a:endParaRPr lang="de-AT" dirty="0"/>
          </a:p>
        </p:txBody>
      </p:sp>
      <p:sp>
        <p:nvSpPr>
          <p:cNvPr id="8" name="Fußzeilenplatzhalter 3">
            <a:extLst>
              <a:ext uri="{FF2B5EF4-FFF2-40B4-BE49-F238E27FC236}">
                <a16:creationId xmlns:a16="http://schemas.microsoft.com/office/drawing/2014/main" id="{C71EE9EB-7C02-44F4-92C1-1F2B14B5CC83}"/>
              </a:ext>
            </a:extLst>
          </p:cNvPr>
          <p:cNvSpPr txBox="1">
            <a:spLocks/>
          </p:cNvSpPr>
          <p:nvPr/>
        </p:nvSpPr>
        <p:spPr>
          <a:xfrm>
            <a:off x="407985" y="619673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Tree>
    <p:extLst>
      <p:ext uri="{BB962C8B-B14F-4D97-AF65-F5344CB8AC3E}">
        <p14:creationId xmlns:p14="http://schemas.microsoft.com/office/powerpoint/2010/main" val="2817208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1220186"/>
            <a:ext cx="8532813" cy="820064"/>
          </a:xfrm>
        </p:spPr>
        <p:txBody>
          <a:bodyPr/>
          <a:lstStyle/>
          <a:p>
            <a:r>
              <a:rPr lang="de-DE" dirty="0" smtClean="0"/>
              <a:t>„</a:t>
            </a:r>
            <a:r>
              <a:rPr lang="de-DE" dirty="0" err="1" smtClean="0"/>
              <a:t>Let</a:t>
            </a:r>
            <a:r>
              <a:rPr lang="de-DE" dirty="0" smtClean="0"/>
              <a:t> </a:t>
            </a:r>
            <a:r>
              <a:rPr lang="de-DE" dirty="0" err="1"/>
              <a:t>me</a:t>
            </a:r>
            <a:r>
              <a:rPr lang="de-DE" dirty="0"/>
              <a:t> </a:t>
            </a:r>
            <a:r>
              <a:rPr lang="de-DE" dirty="0" err="1"/>
              <a:t>tell</a:t>
            </a:r>
            <a:r>
              <a:rPr lang="de-DE" dirty="0"/>
              <a:t> </a:t>
            </a:r>
            <a:r>
              <a:rPr lang="de-DE" dirty="0" err="1"/>
              <a:t>you</a:t>
            </a:r>
            <a:r>
              <a:rPr lang="de-DE" dirty="0"/>
              <a:t> a </a:t>
            </a:r>
            <a:r>
              <a:rPr lang="de-DE" dirty="0" err="1"/>
              <a:t>story</a:t>
            </a:r>
            <a:r>
              <a:rPr lang="de-DE" dirty="0"/>
              <a:t>…</a:t>
            </a:r>
          </a:p>
        </p:txBody>
      </p:sp>
      <p:sp>
        <p:nvSpPr>
          <p:cNvPr id="3" name="Inhaltsplatzhalter 2"/>
          <p:cNvSpPr>
            <a:spLocks noGrp="1"/>
          </p:cNvSpPr>
          <p:nvPr>
            <p:ph idx="1"/>
          </p:nvPr>
        </p:nvSpPr>
        <p:spPr>
          <a:xfrm>
            <a:off x="407987" y="2276475"/>
            <a:ext cx="6402948" cy="3673475"/>
          </a:xfrm>
        </p:spPr>
        <p:txBody>
          <a:bodyPr/>
          <a:lstStyle/>
          <a:p>
            <a:pPr marL="0" indent="0">
              <a:buNone/>
            </a:pPr>
            <a:r>
              <a:rPr lang="de-DE" b="1" cap="all" dirty="0"/>
              <a:t>Die Pinguin-Geschichte</a:t>
            </a:r>
            <a:r>
              <a:rPr lang="de-DE" dirty="0"/>
              <a:t/>
            </a:r>
            <a:br>
              <a:rPr lang="de-DE" dirty="0"/>
            </a:br>
            <a:r>
              <a:rPr lang="de-DE" b="1" cap="all" dirty="0"/>
              <a:t>oder: Wie man sich in seinem Element </a:t>
            </a:r>
            <a:r>
              <a:rPr lang="de-DE" b="1" cap="all" dirty="0" smtClean="0"/>
              <a:t>fühlt</a:t>
            </a:r>
          </a:p>
          <a:p>
            <a:r>
              <a:rPr lang="de-DE" dirty="0" smtClean="0"/>
              <a:t>„Wir </a:t>
            </a:r>
            <a:r>
              <a:rPr lang="de-DE" dirty="0"/>
              <a:t>alle haben unsere Stärken, haben unsere Schwächen</a:t>
            </a:r>
            <a:r>
              <a:rPr lang="de-DE" dirty="0" smtClean="0"/>
              <a:t>.“</a:t>
            </a:r>
          </a:p>
          <a:p>
            <a:r>
              <a:rPr lang="de-DE" dirty="0" smtClean="0"/>
              <a:t>„Stärkt </a:t>
            </a:r>
            <a:r>
              <a:rPr lang="de-DE" dirty="0"/>
              <a:t>man seine Stärken, wird man einzigartig</a:t>
            </a:r>
            <a:r>
              <a:rPr lang="de-DE" dirty="0" smtClean="0"/>
              <a:t>.“</a:t>
            </a:r>
          </a:p>
          <a:p>
            <a:r>
              <a:rPr lang="de-DE" dirty="0"/>
              <a:t>Schnelles Fällen von Urteilen </a:t>
            </a:r>
            <a:r>
              <a:rPr lang="de-DE" dirty="0">
                <a:sym typeface="Wingdings" panose="05000000000000000000" pitchFamily="2" charset="2"/>
              </a:rPr>
              <a:t> Urteile können sehr falsch sein </a:t>
            </a:r>
            <a:r>
              <a:rPr lang="de-DE" dirty="0" smtClean="0">
                <a:sym typeface="Wingdings" panose="05000000000000000000" pitchFamily="2" charset="2"/>
              </a:rPr>
              <a:t> Potentiale erkennen </a:t>
            </a:r>
            <a:endParaRPr lang="de-DE" sz="1100" dirty="0" smtClean="0"/>
          </a:p>
          <a:p>
            <a:pPr marL="0" indent="0">
              <a:buNone/>
            </a:pPr>
            <a:endParaRPr lang="de-DE" sz="1100" dirty="0"/>
          </a:p>
          <a:p>
            <a:pPr marL="0" indent="0">
              <a:buNone/>
            </a:pPr>
            <a:r>
              <a:rPr lang="de-DE" sz="1100" dirty="0" smtClean="0"/>
              <a:t>(Eckart </a:t>
            </a:r>
            <a:r>
              <a:rPr lang="de-DE" sz="1100" dirty="0"/>
              <a:t>von </a:t>
            </a:r>
            <a:r>
              <a:rPr lang="de-DE" sz="1100" dirty="0" smtClean="0"/>
              <a:t>Hirschhausen: https</a:t>
            </a:r>
            <a:r>
              <a:rPr lang="de-DE" sz="1100" dirty="0"/>
              <a:t>://www.youtube.com/watch?v=Az7lJfNiSAs</a:t>
            </a:r>
            <a:r>
              <a:rPr lang="de-DE" sz="1100" dirty="0" smtClean="0"/>
              <a:t>)</a:t>
            </a:r>
            <a:r>
              <a:rPr lang="de-DE" i="1" dirty="0" smtClean="0"/>
              <a:t> </a:t>
            </a:r>
            <a:endParaRPr lang="de-DE" i="1" dirty="0"/>
          </a:p>
        </p:txBody>
      </p:sp>
      <p:sp>
        <p:nvSpPr>
          <p:cNvPr id="4"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6175"/>
            <a:ext cx="7801186" cy="365125"/>
          </a:xfrm>
        </p:spPr>
        <p:txBody>
          <a:bodyPr/>
          <a:lstStyle/>
          <a:p>
            <a:r>
              <a:rPr lang="de-AT" dirty="0"/>
              <a:t>Susanne </a:t>
            </a:r>
            <a:r>
              <a:rPr lang="de-AT" dirty="0" smtClean="0"/>
              <a:t>Schwab</a:t>
            </a:r>
            <a:endParaRPr lang="de-AT"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568" y="984222"/>
            <a:ext cx="3387848" cy="4213741"/>
          </a:xfrm>
          <a:prstGeom prst="rect">
            <a:avLst/>
          </a:prstGeom>
        </p:spPr>
      </p:pic>
      <p:sp>
        <p:nvSpPr>
          <p:cNvPr id="5" name="Rechteck 4"/>
          <p:cNvSpPr/>
          <p:nvPr/>
        </p:nvSpPr>
        <p:spPr>
          <a:xfrm>
            <a:off x="7822923" y="5197963"/>
            <a:ext cx="1602042" cy="369332"/>
          </a:xfrm>
          <a:prstGeom prst="rect">
            <a:avLst/>
          </a:prstGeom>
        </p:spPr>
        <p:txBody>
          <a:bodyPr wrap="none">
            <a:spAutoFit/>
          </a:bodyPr>
          <a:lstStyle/>
          <a:p>
            <a:r>
              <a:rPr lang="en-US" b="1" dirty="0" smtClean="0">
                <a:latin typeface="Times New Roman" panose="02020603050405020304" pitchFamily="18" charset="0"/>
                <a:ea typeface="Times New Roman" panose="02020603050405020304" pitchFamily="18" charset="0"/>
              </a:rPr>
              <a:t>(Dillon </a:t>
            </a:r>
            <a:r>
              <a:rPr lang="en-US" b="1" dirty="0" err="1">
                <a:latin typeface="Times New Roman" panose="02020603050405020304" pitchFamily="18" charset="0"/>
                <a:ea typeface="Times New Roman" panose="02020603050405020304" pitchFamily="18" charset="0"/>
              </a:rPr>
              <a:t>Voisin</a:t>
            </a:r>
            <a:r>
              <a:rPr lang="en-US" b="1" dirty="0">
                <a:latin typeface="Times New Roman" panose="02020603050405020304" pitchFamily="18" charset="0"/>
                <a:ea typeface="Times New Roman" panose="02020603050405020304" pitchFamily="18" charset="0"/>
              </a:rPr>
              <a:t>)</a:t>
            </a:r>
            <a:endParaRPr lang="de-DE" dirty="0"/>
          </a:p>
        </p:txBody>
      </p:sp>
    </p:spTree>
    <p:extLst>
      <p:ext uri="{BB962C8B-B14F-4D97-AF65-F5344CB8AC3E}">
        <p14:creationId xmlns:p14="http://schemas.microsoft.com/office/powerpoint/2010/main" val="2168808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a:cs typeface="Arial"/>
              </a:rPr>
              <a:t/>
            </a:r>
            <a:br>
              <a:rPr lang="de-DE" dirty="0" smtClean="0">
                <a:latin typeface="Arial"/>
                <a:cs typeface="Arial"/>
              </a:rPr>
            </a:br>
            <a:r>
              <a:rPr lang="de-DE" dirty="0">
                <a:latin typeface="Arial"/>
                <a:cs typeface="Arial"/>
              </a:rPr>
              <a:t/>
            </a:r>
            <a:br>
              <a:rPr lang="de-DE" dirty="0">
                <a:latin typeface="Arial"/>
                <a:cs typeface="Arial"/>
              </a:rPr>
            </a:br>
            <a:r>
              <a:rPr lang="de-DE" dirty="0" smtClean="0">
                <a:latin typeface="Arial"/>
                <a:cs typeface="Arial"/>
              </a:rPr>
              <a:t/>
            </a:r>
            <a:br>
              <a:rPr lang="de-DE" dirty="0" smtClean="0">
                <a:latin typeface="Arial"/>
                <a:cs typeface="Arial"/>
              </a:rPr>
            </a:br>
            <a:r>
              <a:rPr lang="de-DE" dirty="0">
                <a:latin typeface="Arial"/>
                <a:cs typeface="Arial"/>
              </a:rPr>
              <a:t/>
            </a:r>
            <a:br>
              <a:rPr lang="de-DE" dirty="0">
                <a:latin typeface="Arial"/>
                <a:cs typeface="Arial"/>
              </a:rPr>
            </a:br>
            <a:r>
              <a:rPr lang="de-DE" dirty="0" smtClean="0">
                <a:latin typeface="Arial"/>
                <a:cs typeface="Arial"/>
              </a:rPr>
              <a:t/>
            </a:r>
            <a:br>
              <a:rPr lang="de-DE" dirty="0" smtClean="0">
                <a:latin typeface="Arial"/>
                <a:cs typeface="Arial"/>
              </a:rPr>
            </a:br>
            <a:r>
              <a:rPr lang="de-DE" dirty="0">
                <a:latin typeface="Arial"/>
                <a:cs typeface="Arial"/>
              </a:rPr>
              <a:t/>
            </a:r>
            <a:br>
              <a:rPr lang="de-DE" dirty="0">
                <a:latin typeface="Arial"/>
                <a:cs typeface="Arial"/>
              </a:rPr>
            </a:br>
            <a:r>
              <a:rPr lang="de-DE" dirty="0" smtClean="0">
                <a:latin typeface="Arial"/>
                <a:cs typeface="Arial"/>
              </a:rPr>
              <a:t>Einstieg </a:t>
            </a:r>
            <a:r>
              <a:rPr lang="de-DE" dirty="0">
                <a:latin typeface="Arial"/>
                <a:cs typeface="Arial"/>
              </a:rPr>
              <a:t>- </a:t>
            </a:r>
            <a:r>
              <a:rPr lang="de-DE" dirty="0" smtClean="0">
                <a:latin typeface="Arial"/>
                <a:cs typeface="Arial"/>
              </a:rPr>
              <a:t>Schlüsselfiguren</a:t>
            </a:r>
            <a:endParaRPr lang="de-DE" dirty="0"/>
          </a:p>
        </p:txBody>
      </p:sp>
      <p:sp>
        <p:nvSpPr>
          <p:cNvPr id="3" name="Inhaltsplatzhalter 2"/>
          <p:cNvSpPr>
            <a:spLocks noGrp="1"/>
          </p:cNvSpPr>
          <p:nvPr>
            <p:ph idx="1"/>
          </p:nvPr>
        </p:nvSpPr>
        <p:spPr>
          <a:xfrm>
            <a:off x="407985" y="1752040"/>
            <a:ext cx="8532813" cy="3673475"/>
          </a:xfrm>
        </p:spPr>
        <p:txBody>
          <a:bodyPr/>
          <a:lstStyle/>
          <a:p>
            <a:pPr>
              <a:spcBef>
                <a:spcPts val="600"/>
              </a:spcBef>
            </a:pPr>
            <a:r>
              <a:rPr lang="en-US" sz="2400" b="1" dirty="0" err="1">
                <a:latin typeface="Arial" panose="020B0604020202020204" pitchFamily="34" charset="0"/>
                <a:cs typeface="Arial" panose="020B0604020202020204" pitchFamily="34" charset="0"/>
              </a:rPr>
              <a:t>Ungefähr</a:t>
            </a:r>
            <a:r>
              <a:rPr lang="en-US" sz="2400" b="1" dirty="0">
                <a:latin typeface="Arial" panose="020B0604020202020204" pitchFamily="34" charset="0"/>
                <a:cs typeface="Arial" panose="020B0604020202020204" pitchFamily="34" charset="0"/>
              </a:rPr>
              <a:t> 80 </a:t>
            </a:r>
            <a:r>
              <a:rPr lang="en-US" sz="2400" b="1" dirty="0" err="1">
                <a:latin typeface="Arial" panose="020B0604020202020204" pitchFamily="34" charset="0"/>
                <a:cs typeface="Arial" panose="020B0604020202020204" pitchFamily="34" charset="0"/>
              </a:rPr>
              <a:t>Millionen</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Europäer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haben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eine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leichte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schwere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Behinderung</a:t>
            </a:r>
            <a:endParaRPr lang="en-US" sz="2400" dirty="0">
              <a:latin typeface="Arial" panose="020B0604020202020204" pitchFamily="34" charset="0"/>
              <a:cs typeface="Arial" panose="020B0604020202020204" pitchFamily="34" charset="0"/>
            </a:endParaRPr>
          </a:p>
          <a:p>
            <a:pPr>
              <a:spcBef>
                <a:spcPts val="600"/>
              </a:spcBef>
            </a:pPr>
            <a:r>
              <a:rPr lang="de-DE" sz="2400" b="1" dirty="0">
                <a:latin typeface="Arial" panose="020B0604020202020204" pitchFamily="34" charset="0"/>
                <a:cs typeface="Arial" panose="020B0604020202020204" pitchFamily="34" charset="0"/>
              </a:rPr>
              <a:t>4 von 100 </a:t>
            </a:r>
            <a:r>
              <a:rPr lang="de-DE" sz="2400" dirty="0">
                <a:latin typeface="Arial" panose="020B0604020202020204" pitchFamily="34" charset="0"/>
                <a:cs typeface="Arial" panose="020B0604020202020204" pitchFamily="34" charset="0"/>
              </a:rPr>
              <a:t>Kindern pro Jahr werden als behindert diagnostiziert</a:t>
            </a:r>
            <a:endParaRPr lang="en-US" sz="2400" dirty="0">
              <a:latin typeface="Arial" panose="020B0604020202020204" pitchFamily="34" charset="0"/>
              <a:cs typeface="Arial" panose="020B0604020202020204" pitchFamily="34" charset="0"/>
            </a:endParaRPr>
          </a:p>
          <a:p>
            <a:pPr>
              <a:spcBef>
                <a:spcPts val="600"/>
              </a:spcBef>
              <a:defRPr/>
            </a:pPr>
            <a:r>
              <a:rPr lang="en-GB" altLang="ko-KR" sz="2400" b="1" dirty="0" err="1">
                <a:latin typeface="Arial" panose="020B0604020202020204" pitchFamily="34" charset="0"/>
                <a:ea typeface="굴림" charset="-127"/>
                <a:cs typeface="Arial" panose="020B0604020202020204" pitchFamily="34" charset="0"/>
              </a:rPr>
              <a:t>Personen</a:t>
            </a:r>
            <a:r>
              <a:rPr lang="en-GB" altLang="ko-KR" sz="2400" b="1" dirty="0">
                <a:latin typeface="Arial" panose="020B0604020202020204" pitchFamily="34" charset="0"/>
                <a:ea typeface="굴림" charset="-127"/>
                <a:cs typeface="Arial" panose="020B0604020202020204" pitchFamily="34" charset="0"/>
              </a:rPr>
              <a:t> </a:t>
            </a:r>
            <a:r>
              <a:rPr lang="en-GB" altLang="ko-KR" sz="2400" b="1" dirty="0" err="1">
                <a:latin typeface="Arial" panose="020B0604020202020204" pitchFamily="34" charset="0"/>
                <a:ea typeface="굴림" charset="-127"/>
                <a:cs typeface="Arial" panose="020B0604020202020204" pitchFamily="34" charset="0"/>
              </a:rPr>
              <a:t>mit</a:t>
            </a:r>
            <a:r>
              <a:rPr lang="en-GB" altLang="ko-KR" sz="2400" b="1" dirty="0">
                <a:latin typeface="Arial" panose="020B0604020202020204" pitchFamily="34" charset="0"/>
                <a:ea typeface="굴림" charset="-127"/>
                <a:cs typeface="Arial" panose="020B0604020202020204" pitchFamily="34" charset="0"/>
              </a:rPr>
              <a:t> </a:t>
            </a:r>
            <a:r>
              <a:rPr lang="en-GB" altLang="ko-KR" sz="2400" b="1" dirty="0" err="1">
                <a:latin typeface="Arial" panose="020B0604020202020204" pitchFamily="34" charset="0"/>
                <a:ea typeface="굴림" charset="-127"/>
                <a:cs typeface="Arial" panose="020B0604020202020204" pitchFamily="34" charset="0"/>
              </a:rPr>
              <a:t>Behinderungen</a:t>
            </a:r>
            <a:r>
              <a:rPr lang="en-GB" altLang="ko-KR" sz="2400" b="1" dirty="0">
                <a:latin typeface="Arial" panose="020B0604020202020204" pitchFamily="34" charset="0"/>
                <a:ea typeface="굴림" charset="-127"/>
                <a:cs typeface="Arial" panose="020B0604020202020204" pitchFamily="34" charset="0"/>
              </a:rPr>
              <a:t> </a:t>
            </a:r>
            <a:r>
              <a:rPr lang="en-GB" altLang="ko-KR" sz="2400" b="1" dirty="0" err="1">
                <a:latin typeface="Arial" panose="020B0604020202020204" pitchFamily="34" charset="0"/>
                <a:ea typeface="굴림" charset="-127"/>
                <a:cs typeface="Arial" panose="020B0604020202020204" pitchFamily="34" charset="0"/>
              </a:rPr>
              <a:t>sind</a:t>
            </a:r>
            <a:r>
              <a:rPr lang="en-GB" altLang="ko-KR" sz="2400" b="1" dirty="0">
                <a:latin typeface="Arial" panose="020B0604020202020204" pitchFamily="34" charset="0"/>
                <a:ea typeface="굴림" charset="-127"/>
                <a:cs typeface="Arial" panose="020B0604020202020204" pitchFamily="34" charset="0"/>
              </a:rPr>
              <a:t> am </a:t>
            </a:r>
            <a:r>
              <a:rPr lang="en-GB" altLang="ko-KR" sz="2400" b="1" dirty="0" err="1">
                <a:latin typeface="Arial" panose="020B0604020202020204" pitchFamily="34" charset="0"/>
                <a:ea typeface="굴림" charset="-127"/>
                <a:cs typeface="Arial" panose="020B0604020202020204" pitchFamily="34" charset="0"/>
              </a:rPr>
              <a:t>Arbeitsmarkt</a:t>
            </a:r>
            <a:r>
              <a:rPr lang="en-GB" altLang="ko-KR" sz="2400" b="1" dirty="0">
                <a:latin typeface="Arial" panose="020B0604020202020204" pitchFamily="34" charset="0"/>
                <a:ea typeface="굴림" charset="-127"/>
                <a:cs typeface="Arial" panose="020B0604020202020204" pitchFamily="34" charset="0"/>
              </a:rPr>
              <a:t> </a:t>
            </a:r>
            <a:r>
              <a:rPr lang="en-GB" altLang="ko-KR" sz="2400" b="1" dirty="0" err="1">
                <a:latin typeface="Arial" panose="020B0604020202020204" pitchFamily="34" charset="0"/>
                <a:ea typeface="굴림" charset="-127"/>
                <a:cs typeface="Arial" panose="020B0604020202020204" pitchFamily="34" charset="0"/>
              </a:rPr>
              <a:t>unterrepräsentiert</a:t>
            </a:r>
            <a:endParaRPr lang="en-GB" altLang="ko-KR" sz="2400" b="1" dirty="0">
              <a:latin typeface="Arial" panose="020B0604020202020204" pitchFamily="34" charset="0"/>
              <a:ea typeface="굴림" charset="-127"/>
              <a:cs typeface="Arial" panose="020B0604020202020204" pitchFamily="34" charset="0"/>
            </a:endParaRPr>
          </a:p>
          <a:p>
            <a:pPr>
              <a:spcBef>
                <a:spcPts val="600"/>
              </a:spcBef>
              <a:defRPr/>
            </a:pPr>
            <a:r>
              <a:rPr lang="en-GB" altLang="ko-KR" sz="2400" b="1" dirty="0">
                <a:latin typeface="Arial" panose="020B0604020202020204" pitchFamily="34" charset="0"/>
                <a:ea typeface="굴림" charset="-127"/>
                <a:cs typeface="Arial" panose="020B0604020202020204" pitchFamily="34" charset="0"/>
              </a:rPr>
              <a:t>50% </a:t>
            </a:r>
            <a:r>
              <a:rPr lang="en-GB" altLang="ko-KR" sz="2400" dirty="0">
                <a:latin typeface="Arial" panose="020B0604020202020204" pitchFamily="34" charset="0"/>
                <a:ea typeface="굴림" charset="-127"/>
                <a:cs typeface="Arial" panose="020B0604020202020204" pitchFamily="34" charset="0"/>
              </a:rPr>
              <a:t>der </a:t>
            </a:r>
            <a:r>
              <a:rPr lang="en-GB" altLang="ko-KR" sz="2400" dirty="0" err="1">
                <a:latin typeface="Arial" panose="020B0604020202020204" pitchFamily="34" charset="0"/>
                <a:ea typeface="굴림" charset="-127"/>
                <a:cs typeface="Arial" panose="020B0604020202020204" pitchFamily="34" charset="0"/>
              </a:rPr>
              <a:t>Personen</a:t>
            </a:r>
            <a:r>
              <a:rPr lang="en-GB" altLang="ko-KR" sz="2400" dirty="0">
                <a:latin typeface="Arial" panose="020B0604020202020204" pitchFamily="34" charset="0"/>
                <a:ea typeface="굴림" charset="-127"/>
                <a:cs typeface="Arial" panose="020B0604020202020204" pitchFamily="34" charset="0"/>
              </a:rPr>
              <a:t> </a:t>
            </a:r>
            <a:r>
              <a:rPr lang="en-GB" altLang="ko-KR" sz="2400" dirty="0" err="1">
                <a:latin typeface="Arial" panose="020B0604020202020204" pitchFamily="34" charset="0"/>
                <a:ea typeface="굴림" charset="-127"/>
                <a:cs typeface="Arial" panose="020B0604020202020204" pitchFamily="34" charset="0"/>
              </a:rPr>
              <a:t>mit</a:t>
            </a:r>
            <a:r>
              <a:rPr lang="en-GB" altLang="ko-KR" sz="2400" dirty="0">
                <a:latin typeface="Arial" panose="020B0604020202020204" pitchFamily="34" charset="0"/>
                <a:ea typeface="굴림" charset="-127"/>
                <a:cs typeface="Arial" panose="020B0604020202020204" pitchFamily="34" charset="0"/>
              </a:rPr>
              <a:t> </a:t>
            </a:r>
            <a:r>
              <a:rPr lang="en-GB" altLang="ko-KR" sz="2400" dirty="0" err="1">
                <a:latin typeface="Arial" panose="020B0604020202020204" pitchFamily="34" charset="0"/>
                <a:ea typeface="굴림" charset="-127"/>
                <a:cs typeface="Arial" panose="020B0604020202020204" pitchFamily="34" charset="0"/>
              </a:rPr>
              <a:t>Behinderungen</a:t>
            </a:r>
            <a:r>
              <a:rPr lang="en-GB" altLang="ko-KR" sz="2400" dirty="0">
                <a:latin typeface="Arial" panose="020B0604020202020204" pitchFamily="34" charset="0"/>
                <a:ea typeface="굴림" charset="-127"/>
                <a:cs typeface="Arial" panose="020B0604020202020204" pitchFamily="34" charset="0"/>
              </a:rPr>
              <a:t> </a:t>
            </a:r>
            <a:r>
              <a:rPr lang="en-GB" altLang="ko-KR" sz="2400" dirty="0" err="1">
                <a:latin typeface="Arial" panose="020B0604020202020204" pitchFamily="34" charset="0"/>
                <a:ea typeface="굴림" charset="-127"/>
                <a:cs typeface="Arial" panose="020B0604020202020204" pitchFamily="34" charset="0"/>
              </a:rPr>
              <a:t>haben</a:t>
            </a:r>
            <a:r>
              <a:rPr lang="en-GB" altLang="ko-KR" sz="2400" dirty="0">
                <a:latin typeface="Arial" panose="020B0604020202020204" pitchFamily="34" charset="0"/>
                <a:ea typeface="굴림" charset="-127"/>
                <a:cs typeface="Arial" panose="020B0604020202020204" pitchFamily="34" charset="0"/>
              </a:rPr>
              <a:t> </a:t>
            </a:r>
            <a:r>
              <a:rPr lang="en-GB" altLang="ko-KR" sz="2400" dirty="0" err="1">
                <a:latin typeface="Arial" panose="020B0604020202020204" pitchFamily="34" charset="0"/>
                <a:ea typeface="굴림" charset="-127"/>
                <a:cs typeface="Arial" panose="020B0604020202020204" pitchFamily="34" charset="0"/>
              </a:rPr>
              <a:t>einen</a:t>
            </a:r>
            <a:r>
              <a:rPr lang="en-GB" altLang="ko-KR" sz="2400" dirty="0">
                <a:latin typeface="Arial" panose="020B0604020202020204" pitchFamily="34" charset="0"/>
                <a:ea typeface="굴림" charset="-127"/>
                <a:cs typeface="Arial" panose="020B0604020202020204" pitchFamily="34" charset="0"/>
              </a:rPr>
              <a:t> Job vs. </a:t>
            </a:r>
            <a:r>
              <a:rPr lang="en-GB" altLang="ko-KR" sz="2400" b="1" dirty="0">
                <a:latin typeface="Arial" panose="020B0604020202020204" pitchFamily="34" charset="0"/>
                <a:ea typeface="굴림" charset="-127"/>
                <a:cs typeface="Arial" panose="020B0604020202020204" pitchFamily="34" charset="0"/>
              </a:rPr>
              <a:t>68% </a:t>
            </a:r>
            <a:r>
              <a:rPr lang="en-GB" altLang="ko-KR" sz="2400" dirty="0" err="1">
                <a:latin typeface="Arial" panose="020B0604020202020204" pitchFamily="34" charset="0"/>
                <a:ea typeface="굴림" charset="-127"/>
                <a:cs typeface="Arial" panose="020B0604020202020204" pitchFamily="34" charset="0"/>
              </a:rPr>
              <a:t>ohne</a:t>
            </a:r>
            <a:r>
              <a:rPr lang="en-GB" altLang="ko-KR" sz="2400" dirty="0">
                <a:latin typeface="Arial" panose="020B0604020202020204" pitchFamily="34" charset="0"/>
                <a:ea typeface="굴림" charset="-127"/>
                <a:cs typeface="Arial" panose="020B0604020202020204" pitchFamily="34" charset="0"/>
              </a:rPr>
              <a:t> </a:t>
            </a:r>
            <a:r>
              <a:rPr lang="en-GB" altLang="ko-KR" sz="2400" dirty="0" err="1">
                <a:latin typeface="Arial" panose="020B0604020202020204" pitchFamily="34" charset="0"/>
                <a:ea typeface="굴림" charset="-127"/>
                <a:cs typeface="Arial" panose="020B0604020202020204" pitchFamily="34" charset="0"/>
              </a:rPr>
              <a:t>Behinderung</a:t>
            </a:r>
            <a:endParaRPr lang="en-GB" altLang="ko-KR" sz="2400" dirty="0">
              <a:latin typeface="Arial" panose="020B0604020202020204" pitchFamily="34" charset="0"/>
              <a:ea typeface="굴림" charset="-127"/>
              <a:cs typeface="Arial" panose="020B0604020202020204" pitchFamily="34" charset="0"/>
            </a:endParaRPr>
          </a:p>
          <a:p>
            <a:pPr>
              <a:spcBef>
                <a:spcPts val="600"/>
              </a:spcBef>
              <a:defRPr/>
            </a:pPr>
            <a:r>
              <a:rPr lang="en-GB" altLang="ko-KR" sz="2400" b="1" dirty="0">
                <a:latin typeface="Arial" panose="020B0604020202020204" pitchFamily="34" charset="0"/>
                <a:ea typeface="굴림" charset="-127"/>
                <a:cs typeface="Arial" panose="020B0604020202020204" pitchFamily="34" charset="0"/>
              </a:rPr>
              <a:t>70% der Menschen </a:t>
            </a:r>
            <a:r>
              <a:rPr lang="en-GB" altLang="ko-KR" sz="2400" b="1" dirty="0" err="1">
                <a:latin typeface="Arial" panose="020B0604020202020204" pitchFamily="34" charset="0"/>
                <a:ea typeface="굴림" charset="-127"/>
                <a:cs typeface="Arial" panose="020B0604020202020204" pitchFamily="34" charset="0"/>
              </a:rPr>
              <a:t>mit</a:t>
            </a:r>
            <a:r>
              <a:rPr lang="en-GB" altLang="ko-KR" sz="2400" b="1" dirty="0">
                <a:latin typeface="Arial" panose="020B0604020202020204" pitchFamily="34" charset="0"/>
                <a:ea typeface="굴림" charset="-127"/>
                <a:cs typeface="Arial" panose="020B0604020202020204" pitchFamily="34" charset="0"/>
              </a:rPr>
              <a:t> </a:t>
            </a:r>
            <a:r>
              <a:rPr lang="en-GB" altLang="ko-KR" sz="2400" b="1" dirty="0" err="1">
                <a:latin typeface="Arial" panose="020B0604020202020204" pitchFamily="34" charset="0"/>
                <a:ea typeface="굴림" charset="-127"/>
                <a:cs typeface="Arial" panose="020B0604020202020204" pitchFamily="34" charset="0"/>
              </a:rPr>
              <a:t>Behinderung</a:t>
            </a:r>
            <a:r>
              <a:rPr lang="en-GB" altLang="ko-KR" sz="2400" b="1" dirty="0">
                <a:latin typeface="Arial" panose="020B0604020202020204" pitchFamily="34" charset="0"/>
                <a:ea typeface="굴림" charset="-127"/>
                <a:cs typeface="Arial" panose="020B0604020202020204" pitchFamily="34" charset="0"/>
              </a:rPr>
              <a:t> </a:t>
            </a:r>
            <a:r>
              <a:rPr lang="en-GB" altLang="ko-KR" sz="2400" b="1" dirty="0" err="1">
                <a:latin typeface="Arial" panose="020B0604020202020204" pitchFamily="34" charset="0"/>
                <a:ea typeface="굴림" charset="-127"/>
                <a:cs typeface="Arial" panose="020B0604020202020204" pitchFamily="34" charset="0"/>
              </a:rPr>
              <a:t>sind</a:t>
            </a:r>
            <a:r>
              <a:rPr lang="en-GB" altLang="ko-KR" sz="2400" b="1" dirty="0">
                <a:latin typeface="Arial" panose="020B0604020202020204" pitchFamily="34" charset="0"/>
                <a:ea typeface="굴림" charset="-127"/>
                <a:cs typeface="Arial" panose="020B0604020202020204" pitchFamily="34" charset="0"/>
              </a:rPr>
              <a:t> arm </a:t>
            </a:r>
            <a:r>
              <a:rPr lang="en-GB" altLang="ko-KR" sz="2400" b="1" dirty="0" err="1">
                <a:latin typeface="Arial" panose="020B0604020202020204" pitchFamily="34" charset="0"/>
                <a:ea typeface="굴림" charset="-127"/>
                <a:cs typeface="Arial" panose="020B0604020202020204" pitchFamily="34" charset="0"/>
              </a:rPr>
              <a:t>gegenüber</a:t>
            </a:r>
            <a:r>
              <a:rPr lang="en-GB" altLang="ko-KR" sz="2400" b="1" dirty="0">
                <a:latin typeface="Arial" panose="020B0604020202020204" pitchFamily="34" charset="0"/>
                <a:ea typeface="굴림" charset="-127"/>
                <a:cs typeface="Arial" panose="020B0604020202020204" pitchFamily="34" charset="0"/>
              </a:rPr>
              <a:t> der </a:t>
            </a:r>
            <a:r>
              <a:rPr lang="en-GB" altLang="ko-KR" sz="2400" b="1" dirty="0" err="1">
                <a:latin typeface="Arial" panose="020B0604020202020204" pitchFamily="34" charset="0"/>
                <a:ea typeface="굴림" charset="-127"/>
                <a:cs typeface="Arial" panose="020B0604020202020204" pitchFamily="34" charset="0"/>
              </a:rPr>
              <a:t>europäischen</a:t>
            </a:r>
            <a:r>
              <a:rPr lang="en-GB" altLang="ko-KR" sz="2400" b="1" dirty="0">
                <a:latin typeface="Arial" panose="020B0604020202020204" pitchFamily="34" charset="0"/>
                <a:ea typeface="굴림" charset="-127"/>
                <a:cs typeface="Arial" panose="020B0604020202020204" pitchFamily="34" charset="0"/>
              </a:rPr>
              <a:t> </a:t>
            </a:r>
            <a:r>
              <a:rPr lang="en-GB" altLang="ko-KR" sz="2400" b="1" dirty="0" err="1">
                <a:latin typeface="Arial" panose="020B0604020202020204" pitchFamily="34" charset="0"/>
                <a:ea typeface="굴림" charset="-127"/>
                <a:cs typeface="Arial" panose="020B0604020202020204" pitchFamily="34" charset="0"/>
              </a:rPr>
              <a:t>Bevölkerung</a:t>
            </a:r>
            <a:endParaRPr lang="en-GB" altLang="ko-KR" sz="2400" dirty="0">
              <a:latin typeface="Arial" panose="020B0604020202020204" pitchFamily="34" charset="0"/>
              <a:ea typeface="굴림" charset="-127"/>
              <a:cs typeface="Arial" panose="020B0604020202020204" pitchFamily="34" charset="0"/>
            </a:endParaRPr>
          </a:p>
          <a:p>
            <a:pPr marL="214313" indent="-214313">
              <a:spcBef>
                <a:spcPct val="50000"/>
              </a:spcBef>
              <a:buNone/>
              <a:defRPr/>
            </a:pP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Wolfmayr</a:t>
            </a:r>
            <a:r>
              <a:rPr lang="de-AT" sz="1200" dirty="0">
                <a:latin typeface="Arial" panose="020B0604020202020204" pitchFamily="34" charset="0"/>
                <a:cs typeface="Arial" panose="020B0604020202020204" pitchFamily="34" charset="0"/>
              </a:rPr>
              <a:t>, 2011)</a:t>
            </a:r>
          </a:p>
          <a:p>
            <a:endParaRPr lang="de-DE" dirty="0"/>
          </a:p>
        </p:txBody>
      </p:sp>
      <p:sp>
        <p:nvSpPr>
          <p:cNvPr id="4" name="Fußzeilenplatzhalter 3"/>
          <p:cNvSpPr>
            <a:spLocks noGrp="1"/>
          </p:cNvSpPr>
          <p:nvPr>
            <p:ph type="ftr" sz="quarter" idx="11"/>
          </p:nvPr>
        </p:nvSpPr>
        <p:spPr/>
        <p:txBody>
          <a:bodyPr/>
          <a:lstStyle/>
          <a:p>
            <a:r>
              <a:rPr lang="de-AT" dirty="0" smtClean="0"/>
              <a:t>Susanne Schwab </a:t>
            </a:r>
            <a:endParaRPr lang="de-AT" dirty="0"/>
          </a:p>
        </p:txBody>
      </p:sp>
    </p:spTree>
    <p:extLst>
      <p:ext uri="{BB962C8B-B14F-4D97-AF65-F5344CB8AC3E}">
        <p14:creationId xmlns:p14="http://schemas.microsoft.com/office/powerpoint/2010/main" val="2720721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896624"/>
            <a:ext cx="8532813" cy="820064"/>
          </a:xfrm>
        </p:spPr>
        <p:txBody>
          <a:bodyPr/>
          <a:lstStyle/>
          <a:p>
            <a:r>
              <a:rPr lang="de-DE" dirty="0">
                <a:latin typeface="Arial"/>
                <a:cs typeface="Arial"/>
              </a:rPr>
              <a:t>Daten und Fakten </a:t>
            </a:r>
            <a:endParaRPr lang="de-DE" dirty="0"/>
          </a:p>
        </p:txBody>
      </p:sp>
      <p:sp>
        <p:nvSpPr>
          <p:cNvPr id="3" name="Inhaltsplatzhalter 2"/>
          <p:cNvSpPr>
            <a:spLocks noGrp="1"/>
          </p:cNvSpPr>
          <p:nvPr>
            <p:ph idx="1"/>
          </p:nvPr>
        </p:nvSpPr>
        <p:spPr>
          <a:xfrm>
            <a:off x="407985" y="1940299"/>
            <a:ext cx="8532813" cy="3673475"/>
          </a:xfrm>
        </p:spPr>
        <p:txBody>
          <a:bodyPr/>
          <a:lstStyle/>
          <a:p>
            <a:pPr>
              <a:lnSpc>
                <a:spcPts val="2500"/>
              </a:lnSpc>
            </a:pPr>
            <a:r>
              <a:rPr lang="de-DE" sz="2400" dirty="0">
                <a:latin typeface="Arial" panose="020B0604020202020204" pitchFamily="34" charset="0"/>
                <a:cs typeface="Arial" panose="020B0604020202020204" pitchFamily="34" charset="0"/>
              </a:rPr>
              <a:t>Kontinuierliche Zunahme von </a:t>
            </a:r>
            <a:r>
              <a:rPr lang="de-DE" sz="2400" dirty="0" err="1">
                <a:latin typeface="Arial" panose="020B0604020202020204" pitchFamily="34" charset="0"/>
                <a:cs typeface="Arial" panose="020B0604020202020204" pitchFamily="34" charset="0"/>
              </a:rPr>
              <a:t>SchülerInnen</a:t>
            </a:r>
            <a:r>
              <a:rPr lang="de-DE" sz="2400" dirty="0">
                <a:latin typeface="Arial" panose="020B0604020202020204" pitchFamily="34" charset="0"/>
                <a:cs typeface="Arial" panose="020B0604020202020204" pitchFamily="34" charset="0"/>
              </a:rPr>
              <a:t> mit Förderbedarf, leichter Anstieg im Förderschwerpunkt Lernen </a:t>
            </a:r>
            <a:r>
              <a:rPr lang="de-DE" sz="1100" dirty="0">
                <a:latin typeface="Arial" panose="020B0604020202020204" pitchFamily="34" charset="0"/>
                <a:cs typeface="Arial" panose="020B0604020202020204" pitchFamily="34" charset="0"/>
              </a:rPr>
              <a:t>(KMK‐Daten 1999‐2010, Dietze 2011)</a:t>
            </a:r>
          </a:p>
          <a:p>
            <a:pPr>
              <a:lnSpc>
                <a:spcPts val="2500"/>
              </a:lnSpc>
            </a:pPr>
            <a:r>
              <a:rPr lang="de-DE" sz="2400" dirty="0">
                <a:latin typeface="Arial" panose="020B0604020202020204" pitchFamily="34" charset="0"/>
                <a:cs typeface="Arial" panose="020B0604020202020204" pitchFamily="34" charset="0"/>
              </a:rPr>
              <a:t>Deutliche Überrepräsentation von Jungen: 62,5% </a:t>
            </a:r>
            <a:r>
              <a:rPr lang="de-DE" sz="1100" dirty="0">
                <a:latin typeface="Arial" panose="020B0604020202020204" pitchFamily="34" charset="0"/>
                <a:cs typeface="Arial" panose="020B0604020202020204" pitchFamily="34" charset="0"/>
              </a:rPr>
              <a:t>(Bildungsbericht 2014)</a:t>
            </a:r>
          </a:p>
          <a:p>
            <a:pPr>
              <a:lnSpc>
                <a:spcPts val="2500"/>
              </a:lnSpc>
            </a:pPr>
            <a:r>
              <a:rPr lang="de-DE" sz="2400" dirty="0">
                <a:latin typeface="Arial" panose="020B0604020202020204" pitchFamily="34" charset="0"/>
                <a:cs typeface="Arial" panose="020B0604020202020204" pitchFamily="34" charset="0"/>
              </a:rPr>
              <a:t>Überproportional häufiges Schulversagen mehrsprachiger Kinder </a:t>
            </a:r>
            <a:r>
              <a:rPr lang="de-DE" sz="1100" dirty="0">
                <a:latin typeface="Arial" panose="020B0604020202020204" pitchFamily="34" charset="0"/>
                <a:cs typeface="Arial" panose="020B0604020202020204" pitchFamily="34" charset="0"/>
              </a:rPr>
              <a:t>(Diefenbach 2004, 2011, </a:t>
            </a:r>
            <a:r>
              <a:rPr lang="de-DE" sz="1100" dirty="0" err="1">
                <a:latin typeface="Arial" panose="020B0604020202020204" pitchFamily="34" charset="0"/>
                <a:cs typeface="Arial" panose="020B0604020202020204" pitchFamily="34" charset="0"/>
              </a:rPr>
              <a:t>Kornmann</a:t>
            </a:r>
            <a:r>
              <a:rPr lang="de-DE" sz="1100" dirty="0">
                <a:latin typeface="Arial" panose="020B0604020202020204" pitchFamily="34" charset="0"/>
                <a:cs typeface="Arial" panose="020B0604020202020204" pitchFamily="34" charset="0"/>
              </a:rPr>
              <a:t> u.a. 2003, 2010; </a:t>
            </a:r>
            <a:r>
              <a:rPr lang="de-DE" sz="1100" dirty="0" err="1">
                <a:latin typeface="Arial" panose="020B0604020202020204" pitchFamily="34" charset="0"/>
                <a:cs typeface="Arial" panose="020B0604020202020204" pitchFamily="34" charset="0"/>
              </a:rPr>
              <a:t>Gomolla</a:t>
            </a:r>
            <a:r>
              <a:rPr lang="de-DE" sz="1100" dirty="0">
                <a:latin typeface="Arial" panose="020B0604020202020204" pitchFamily="34" charset="0"/>
                <a:cs typeface="Arial" panose="020B0604020202020204" pitchFamily="34" charset="0"/>
              </a:rPr>
              <a:t> 2010; </a:t>
            </a:r>
            <a:r>
              <a:rPr lang="de-DE" sz="1100" dirty="0" err="1">
                <a:latin typeface="Arial" panose="020B0604020202020204" pitchFamily="34" charset="0"/>
                <a:cs typeface="Arial" panose="020B0604020202020204" pitchFamily="34" charset="0"/>
              </a:rPr>
              <a:t>Stanat</a:t>
            </a:r>
            <a:r>
              <a:rPr lang="de-DE" sz="1100" dirty="0">
                <a:latin typeface="Arial" panose="020B0604020202020204" pitchFamily="34" charset="0"/>
                <a:cs typeface="Arial" panose="020B0604020202020204" pitchFamily="34" charset="0"/>
              </a:rPr>
              <a:t>/Christensen 2006)</a:t>
            </a:r>
          </a:p>
          <a:p>
            <a:pPr>
              <a:lnSpc>
                <a:spcPts val="2500"/>
              </a:lnSpc>
            </a:pPr>
            <a:r>
              <a:rPr lang="de-DE" sz="2400" dirty="0">
                <a:latin typeface="Arial" panose="020B0604020202020204" pitchFamily="34" charset="0"/>
                <a:cs typeface="Arial" panose="020B0604020202020204" pitchFamily="34" charset="0"/>
              </a:rPr>
              <a:t>Kinder in Armutslagen und aus sozial benachteiligten Milieus </a:t>
            </a:r>
            <a:r>
              <a:rPr lang="de-DE" sz="1050" dirty="0">
                <a:latin typeface="Arial" panose="020B0604020202020204" pitchFamily="34" charset="0"/>
                <a:cs typeface="Arial" panose="020B0604020202020204" pitchFamily="34" charset="0"/>
              </a:rPr>
              <a:t>(Funke/Timm 1977; Klein 2001; Koch 2004; Kottmann 2006; Weiß 2007; Heimlich 2008; Müller 2010)</a:t>
            </a:r>
          </a:p>
          <a:p>
            <a:pPr>
              <a:lnSpc>
                <a:spcPts val="2500"/>
              </a:lnSpc>
            </a:pPr>
            <a:r>
              <a:rPr lang="de-DE" sz="2400" dirty="0">
                <a:latin typeface="Arial" panose="020B0604020202020204" pitchFamily="34" charset="0"/>
                <a:cs typeface="Arial" panose="020B0604020202020204" pitchFamily="34" charset="0"/>
              </a:rPr>
              <a:t>Unzureichendes Bildungsangebot der Regelschulen als zentrale Erklärungshypothese </a:t>
            </a:r>
            <a:r>
              <a:rPr lang="de-DE" sz="1050" dirty="0">
                <a:latin typeface="Arial" panose="020B0604020202020204" pitchFamily="34" charset="0"/>
                <a:cs typeface="Arial" panose="020B0604020202020204" pitchFamily="34" charset="0"/>
              </a:rPr>
              <a:t>(Begemann 1996; </a:t>
            </a:r>
            <a:r>
              <a:rPr lang="de-DE" sz="1050" dirty="0" err="1">
                <a:latin typeface="Arial" panose="020B0604020202020204" pitchFamily="34" charset="0"/>
                <a:cs typeface="Arial" panose="020B0604020202020204" pitchFamily="34" charset="0"/>
              </a:rPr>
              <a:t>Belke</a:t>
            </a:r>
            <a:r>
              <a:rPr lang="de-DE" sz="1050" dirty="0">
                <a:latin typeface="Arial" panose="020B0604020202020204" pitchFamily="34" charset="0"/>
                <a:cs typeface="Arial" panose="020B0604020202020204" pitchFamily="34" charset="0"/>
              </a:rPr>
              <a:t> 2001, Helmke u.a. 2002, </a:t>
            </a:r>
            <a:r>
              <a:rPr lang="da-DK" sz="1050" dirty="0">
                <a:latin typeface="Arial" panose="020B0604020202020204" pitchFamily="34" charset="0"/>
                <a:cs typeface="Arial" panose="020B0604020202020204" pitchFamily="34" charset="0"/>
              </a:rPr>
              <a:t>Ramm u.a. 2005; Kocaj et al. 2014)</a:t>
            </a:r>
            <a:endParaRPr lang="de-AT" altLang="de-DE" sz="1050" dirty="0">
              <a:latin typeface="Arial" panose="020B0604020202020204" pitchFamily="34" charset="0"/>
              <a:cs typeface="Arial" panose="020B0604020202020204" pitchFamily="34" charset="0"/>
            </a:endParaRPr>
          </a:p>
          <a:p>
            <a:endParaRPr lang="de-DE" dirty="0"/>
          </a:p>
        </p:txBody>
      </p:sp>
      <p:sp>
        <p:nvSpPr>
          <p:cNvPr id="4" name="Fußzeilenplatzhalter 3"/>
          <p:cNvSpPr>
            <a:spLocks noGrp="1"/>
          </p:cNvSpPr>
          <p:nvPr>
            <p:ph type="ftr" sz="quarter" idx="11"/>
          </p:nvPr>
        </p:nvSpPr>
        <p:spPr/>
        <p:txBody>
          <a:bodyPr/>
          <a:lstStyle/>
          <a:p>
            <a:r>
              <a:rPr lang="de-AT" dirty="0" smtClean="0"/>
              <a:t>Susanne Schwab</a:t>
            </a:r>
            <a:endParaRPr lang="de-AT" dirty="0"/>
          </a:p>
        </p:txBody>
      </p:sp>
    </p:spTree>
    <p:extLst>
      <p:ext uri="{BB962C8B-B14F-4D97-AF65-F5344CB8AC3E}">
        <p14:creationId xmlns:p14="http://schemas.microsoft.com/office/powerpoint/2010/main" val="383055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8460A-F956-4C1F-BE89-9395AFA3A1CD}"/>
              </a:ext>
            </a:extLst>
          </p:cNvPr>
          <p:cNvSpPr>
            <a:spLocks noGrp="1"/>
          </p:cNvSpPr>
          <p:nvPr>
            <p:ph type="title"/>
          </p:nvPr>
        </p:nvSpPr>
        <p:spPr>
          <a:xfrm>
            <a:off x="432566" y="864886"/>
            <a:ext cx="8532813" cy="820064"/>
          </a:xfrm>
        </p:spPr>
        <p:txBody>
          <a:bodyPr/>
          <a:lstStyle/>
          <a:p>
            <a:r>
              <a:rPr lang="de-DE" dirty="0">
                <a:cs typeface="Calibri"/>
              </a:rPr>
              <a:t/>
            </a:r>
            <a:br>
              <a:rPr lang="de-DE" dirty="0">
                <a:cs typeface="Calibri"/>
              </a:rPr>
            </a:br>
            <a:r>
              <a:rPr lang="de-DE" dirty="0">
                <a:cs typeface="Calibri"/>
              </a:rPr>
              <a:t>Inklusion an Hochschulen </a:t>
            </a:r>
          </a:p>
        </p:txBody>
      </p:sp>
      <p:sp>
        <p:nvSpPr>
          <p:cNvPr id="10" name="Inhaltsplatzhalter 9">
            <a:extLst>
              <a:ext uri="{FF2B5EF4-FFF2-40B4-BE49-F238E27FC236}">
                <a16:creationId xmlns:a16="http://schemas.microsoft.com/office/drawing/2014/main" id="{D3A370C4-DFE8-45E4-80BA-58952B52089F}"/>
              </a:ext>
            </a:extLst>
          </p:cNvPr>
          <p:cNvSpPr>
            <a:spLocks noGrp="1"/>
          </p:cNvSpPr>
          <p:nvPr>
            <p:ph idx="1"/>
          </p:nvPr>
        </p:nvSpPr>
        <p:spPr>
          <a:xfrm>
            <a:off x="522696" y="1842217"/>
            <a:ext cx="8532813" cy="314121"/>
          </a:xfrm>
        </p:spPr>
        <p:txBody>
          <a:bodyPr vert="horz" lIns="0" tIns="0" rIns="0" bIns="0" rtlCol="0" anchor="t">
            <a:noAutofit/>
          </a:bodyPr>
          <a:lstStyle/>
          <a:p>
            <a:pPr marL="0" indent="0">
              <a:buNone/>
            </a:pPr>
            <a:r>
              <a:rPr lang="de-DE" sz="1800" b="1" i="1" dirty="0">
                <a:cs typeface="Calibri"/>
              </a:rPr>
              <a:t>Ergebnisse der Studie des </a:t>
            </a:r>
            <a:r>
              <a:rPr lang="de-DE" sz="1800" b="1" i="1" err="1">
                <a:cs typeface="Calibri"/>
              </a:rPr>
              <a:t>deutschen</a:t>
            </a:r>
            <a:r>
              <a:rPr lang="de-DE" sz="1800" b="1" i="1" dirty="0">
                <a:cs typeface="Calibri"/>
              </a:rPr>
              <a:t> Studentenwerkes: 21. Sozialerhebung (2016)</a:t>
            </a:r>
            <a:endParaRPr lang="en-US" sz="2000" dirty="0">
              <a:cs typeface="Calibri"/>
            </a:endParaRPr>
          </a:p>
          <a:p>
            <a:pPr marL="182245" indent="-182245"/>
            <a:endParaRPr lang="de-DE" sz="2400" dirty="0">
              <a:cs typeface="Calibri"/>
            </a:endParaRPr>
          </a:p>
        </p:txBody>
      </p:sp>
      <p:sp>
        <p:nvSpPr>
          <p:cNvPr id="6" name="Fußzeilenplatzhalter 3"/>
          <p:cNvSpPr>
            <a:spLocks noGrp="1"/>
          </p:cNvSpPr>
          <p:nvPr>
            <p:ph type="ftr" sz="quarter" idx="11"/>
          </p:nvPr>
        </p:nvSpPr>
        <p:spPr>
          <a:xfrm>
            <a:off x="11035862" y="6219201"/>
            <a:ext cx="758975" cy="365125"/>
          </a:xfrm>
        </p:spPr>
        <p:txBody>
          <a:bodyPr/>
          <a:lstStyle/>
          <a:p>
            <a:r>
              <a:rPr lang="de-AT" dirty="0" smtClean="0"/>
              <a:t>(BMBF 2017)</a:t>
            </a:r>
            <a:endParaRPr lang="de-AT" dirty="0"/>
          </a:p>
        </p:txBody>
      </p:sp>
      <p:sp>
        <p:nvSpPr>
          <p:cNvPr id="8" name="Fußzeilenplatzhalter 3">
            <a:extLst>
              <a:ext uri="{FF2B5EF4-FFF2-40B4-BE49-F238E27FC236}">
                <a16:creationId xmlns:a16="http://schemas.microsoft.com/office/drawing/2014/main" id="{C71EE9EB-7C02-44F4-92C1-1F2B14B5CC83}"/>
              </a:ext>
            </a:extLst>
          </p:cNvPr>
          <p:cNvSpPr txBox="1">
            <a:spLocks/>
          </p:cNvSpPr>
          <p:nvPr/>
        </p:nvSpPr>
        <p:spPr>
          <a:xfrm>
            <a:off x="407985" y="619673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pic>
        <p:nvPicPr>
          <p:cNvPr id="3" name="Grafik 2"/>
          <p:cNvPicPr>
            <a:picLocks noChangeAspect="1"/>
          </p:cNvPicPr>
          <p:nvPr/>
        </p:nvPicPr>
        <p:blipFill rotWithShape="1">
          <a:blip r:embed="rId2"/>
          <a:srcRect l="54521" t="27901" r="14988" b="15032"/>
          <a:stretch/>
        </p:blipFill>
        <p:spPr>
          <a:xfrm>
            <a:off x="3136392" y="2156338"/>
            <a:ext cx="3813048" cy="4014216"/>
          </a:xfrm>
          <a:prstGeom prst="rect">
            <a:avLst/>
          </a:prstGeom>
        </p:spPr>
      </p:pic>
    </p:spTree>
    <p:extLst>
      <p:ext uri="{BB962C8B-B14F-4D97-AF65-F5344CB8AC3E}">
        <p14:creationId xmlns:p14="http://schemas.microsoft.com/office/powerpoint/2010/main" val="1906401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6" y="1097583"/>
            <a:ext cx="8532813" cy="820064"/>
          </a:xfrm>
        </p:spPr>
        <p:txBody>
          <a:bodyPr/>
          <a:lstStyle/>
          <a:p>
            <a:r>
              <a:rPr lang="de-DE" dirty="0" smtClean="0"/>
              <a:t>Audioinput </a:t>
            </a:r>
            <a:endParaRPr lang="de-DE" dirty="0"/>
          </a:p>
        </p:txBody>
      </p:sp>
      <p:sp>
        <p:nvSpPr>
          <p:cNvPr id="8" name="Inhaltsplatzhalter 7">
            <a:extLst>
              <a:ext uri="{FF2B5EF4-FFF2-40B4-BE49-F238E27FC236}">
                <a16:creationId xmlns:a16="http://schemas.microsoft.com/office/drawing/2014/main" id="{494F7A08-74B0-4D25-8116-ED8D082AADA5}"/>
              </a:ext>
            </a:extLst>
          </p:cNvPr>
          <p:cNvSpPr>
            <a:spLocks noGrp="1"/>
          </p:cNvSpPr>
          <p:nvPr>
            <p:ph idx="1"/>
          </p:nvPr>
        </p:nvSpPr>
        <p:spPr/>
        <p:txBody>
          <a:bodyPr/>
          <a:lstStyle/>
          <a:p>
            <a:r>
              <a:rPr lang="de-DE" dirty="0" smtClean="0"/>
              <a:t>Nenad</a:t>
            </a:r>
            <a:endParaRPr lang="de-DE" dirty="0"/>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Tree>
    <p:extLst>
      <p:ext uri="{BB962C8B-B14F-4D97-AF65-F5344CB8AC3E}">
        <p14:creationId xmlns:p14="http://schemas.microsoft.com/office/powerpoint/2010/main" val="164568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407986" y="1101491"/>
            <a:ext cx="8532813" cy="820064"/>
          </a:xfrm>
        </p:spPr>
        <p:txBody>
          <a:bodyPr/>
          <a:lstStyle/>
          <a:p>
            <a:r>
              <a:rPr lang="de-DE" dirty="0"/>
              <a:t>Inklusion – was ist das?</a:t>
            </a:r>
          </a:p>
        </p:txBody>
      </p:sp>
      <p:sp>
        <p:nvSpPr>
          <p:cNvPr id="15" name="Textfeld 14"/>
          <p:cNvSpPr txBox="1"/>
          <p:nvPr/>
        </p:nvSpPr>
        <p:spPr>
          <a:xfrm rot="1135123">
            <a:off x="8690475" y="934837"/>
            <a:ext cx="3090434" cy="1477328"/>
          </a:xfrm>
          <a:prstGeom prst="rect">
            <a:avLst/>
          </a:prstGeom>
          <a:noFill/>
        </p:spPr>
        <p:txBody>
          <a:bodyPr wrap="square" rtlCol="0">
            <a:spAutoFit/>
          </a:bodyPr>
          <a:lstStyle/>
          <a:p>
            <a:r>
              <a:rPr lang="de-DE" dirty="0">
                <a:latin typeface="Berlin Sans FB" panose="020E0602020502020306" pitchFamily="34" charset="0"/>
              </a:rPr>
              <a:t>„Inklusion versteht sich als Konzept der Überwindung von Benachteiligung und Diskriminierung (…)“ (</a:t>
            </a:r>
            <a:r>
              <a:rPr lang="de-DE" dirty="0" err="1">
                <a:latin typeface="Berlin Sans FB" panose="020E0602020502020306" pitchFamily="34" charset="0"/>
              </a:rPr>
              <a:t>Nuding</a:t>
            </a:r>
            <a:r>
              <a:rPr lang="de-DE" dirty="0">
                <a:latin typeface="Berlin Sans FB" panose="020E0602020502020306" pitchFamily="34" charset="0"/>
              </a:rPr>
              <a:t> &amp; </a:t>
            </a:r>
            <a:r>
              <a:rPr lang="de-DE" dirty="0" err="1">
                <a:latin typeface="Berlin Sans FB" panose="020E0602020502020306" pitchFamily="34" charset="0"/>
              </a:rPr>
              <a:t>Stanislowski</a:t>
            </a:r>
            <a:r>
              <a:rPr lang="de-DE" dirty="0">
                <a:latin typeface="Berlin Sans FB" panose="020E0602020502020306" pitchFamily="34" charset="0"/>
              </a:rPr>
              <a:t>, 2013)</a:t>
            </a:r>
          </a:p>
        </p:txBody>
      </p:sp>
      <p:sp>
        <p:nvSpPr>
          <p:cNvPr id="16" name="Textfeld 15"/>
          <p:cNvSpPr txBox="1"/>
          <p:nvPr/>
        </p:nvSpPr>
        <p:spPr>
          <a:xfrm rot="348967">
            <a:off x="518482" y="2392718"/>
            <a:ext cx="3787368" cy="1200329"/>
          </a:xfrm>
          <a:prstGeom prst="rect">
            <a:avLst/>
          </a:prstGeom>
          <a:noFill/>
        </p:spPr>
        <p:txBody>
          <a:bodyPr wrap="square" rtlCol="0">
            <a:spAutoFit/>
          </a:bodyPr>
          <a:lstStyle/>
          <a:p>
            <a:r>
              <a:rPr lang="de-DE" dirty="0">
                <a:latin typeface="Bahnschrift Light" panose="020B0502040204020203" pitchFamily="34" charset="0"/>
              </a:rPr>
              <a:t>„(…) von vornherein allen Menschen die uneingeschränkte Teilnahme an allen Aktivitäten möglich zu machen“ (BRK)</a:t>
            </a:r>
          </a:p>
        </p:txBody>
      </p:sp>
      <p:sp>
        <p:nvSpPr>
          <p:cNvPr id="18" name="Textfeld 17"/>
          <p:cNvSpPr txBox="1"/>
          <p:nvPr/>
        </p:nvSpPr>
        <p:spPr>
          <a:xfrm rot="21447295">
            <a:off x="8081308" y="3770668"/>
            <a:ext cx="3487788" cy="1754326"/>
          </a:xfrm>
          <a:prstGeom prst="rect">
            <a:avLst/>
          </a:prstGeom>
          <a:noFill/>
        </p:spPr>
        <p:txBody>
          <a:bodyPr wrap="square" rtlCol="0">
            <a:spAutoFit/>
          </a:bodyPr>
          <a:lstStyle/>
          <a:p>
            <a:r>
              <a:rPr lang="de-DE" dirty="0">
                <a:latin typeface="Bodoni MT" panose="02070603080606020203" pitchFamily="18" charset="0"/>
              </a:rPr>
              <a:t>„Inklusion bedeutet Veränderung im Sinne eines kontinuierlichen Prozesses von gesteigertem Lernen und zunehmender Teilhabe aller </a:t>
            </a:r>
            <a:r>
              <a:rPr lang="de-DE" dirty="0" err="1">
                <a:latin typeface="Bodoni MT" panose="02070603080606020203" pitchFamily="18" charset="0"/>
              </a:rPr>
              <a:t>SchülerInnen</a:t>
            </a:r>
            <a:r>
              <a:rPr lang="de-DE" dirty="0">
                <a:latin typeface="Bodoni MT" panose="02070603080606020203" pitchFamily="18" charset="0"/>
              </a:rPr>
              <a:t> einer Schule“ (Boban &amp; Hinz, 2009) </a:t>
            </a:r>
          </a:p>
        </p:txBody>
      </p:sp>
      <p:sp>
        <p:nvSpPr>
          <p:cNvPr id="19" name="Textfeld 18"/>
          <p:cNvSpPr txBox="1"/>
          <p:nvPr/>
        </p:nvSpPr>
        <p:spPr>
          <a:xfrm rot="20934493">
            <a:off x="928033" y="4023488"/>
            <a:ext cx="3787368" cy="1077218"/>
          </a:xfrm>
          <a:prstGeom prst="rect">
            <a:avLst/>
          </a:prstGeom>
          <a:noFill/>
        </p:spPr>
        <p:txBody>
          <a:bodyPr wrap="square" rtlCol="0">
            <a:spAutoFit/>
          </a:bodyPr>
          <a:lstStyle/>
          <a:p>
            <a:r>
              <a:rPr lang="de-DE" sz="1600" dirty="0">
                <a:latin typeface="Cambria" panose="02040503050406030204" pitchFamily="18" charset="0"/>
              </a:rPr>
              <a:t>„(…) Wahrnehmung von Differenzen und Behinderungen in und durch Organisationen und Einrichtungen (…)“ (Leiprecht, 2012)</a:t>
            </a:r>
          </a:p>
        </p:txBody>
      </p:sp>
      <p:sp>
        <p:nvSpPr>
          <p:cNvPr id="20" name="Textfeld 19"/>
          <p:cNvSpPr txBox="1"/>
          <p:nvPr/>
        </p:nvSpPr>
        <p:spPr>
          <a:xfrm rot="21447295">
            <a:off x="5117489" y="1264225"/>
            <a:ext cx="3487788" cy="2862322"/>
          </a:xfrm>
          <a:prstGeom prst="rect">
            <a:avLst/>
          </a:prstGeom>
          <a:noFill/>
        </p:spPr>
        <p:txBody>
          <a:bodyPr wrap="square" rtlCol="0">
            <a:spAutoFit/>
          </a:bodyPr>
          <a:lstStyle/>
          <a:p>
            <a:r>
              <a:rPr lang="de-DE" dirty="0">
                <a:latin typeface="Arial Narrow" panose="020B0606020202030204" pitchFamily="34" charset="0"/>
              </a:rPr>
              <a:t>„Inklusion unterstreicht die menschenrechtliche Anforderung, dass Menschen mit Behinderungen von Anfang an umfassend gesellschaftliche Teilhabe erfahren. Sie steht allen Menschen mit Behinderungen zu – egal wie hoch der Unterstützungsbedarf für die einzelnen Menschen ist“ (Deutsches Institut für Menschenrechte, 2018)</a:t>
            </a:r>
          </a:p>
        </p:txBody>
      </p:sp>
      <p:sp>
        <p:nvSpPr>
          <p:cNvPr id="8"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Tree>
    <p:extLst>
      <p:ext uri="{BB962C8B-B14F-4D97-AF65-F5344CB8AC3E}">
        <p14:creationId xmlns:p14="http://schemas.microsoft.com/office/powerpoint/2010/main" val="1434593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Ressourcen und Barrieren für Inklusion</a:t>
            </a:r>
          </a:p>
        </p:txBody>
      </p:sp>
      <p:sp>
        <p:nvSpPr>
          <p:cNvPr id="4" name="Fußzeilenplatzhalter 3"/>
          <p:cNvSpPr>
            <a:spLocks noGrp="1"/>
          </p:cNvSpPr>
          <p:nvPr>
            <p:ph type="ftr" sz="quarter" idx="11"/>
          </p:nvPr>
        </p:nvSpPr>
        <p:spPr/>
        <p:txBody>
          <a:bodyPr/>
          <a:lstStyle/>
          <a:p>
            <a:r>
              <a:rPr lang="de-AT" dirty="0" smtClean="0"/>
              <a:t>Susanne Schwab </a:t>
            </a:r>
            <a:endParaRPr lang="de-AT" dirty="0"/>
          </a:p>
        </p:txBody>
      </p:sp>
      <p:pic>
        <p:nvPicPr>
          <p:cNvPr id="5" name="Inhaltsplatzhalt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8901" y="1918533"/>
            <a:ext cx="4680774" cy="4003734"/>
          </a:xfrm>
        </p:spPr>
      </p:pic>
      <p:sp>
        <p:nvSpPr>
          <p:cNvPr id="6" name="Textfeld 5"/>
          <p:cNvSpPr txBox="1"/>
          <p:nvPr/>
        </p:nvSpPr>
        <p:spPr>
          <a:xfrm>
            <a:off x="4583833" y="6350576"/>
            <a:ext cx="1274323" cy="369332"/>
          </a:xfrm>
          <a:prstGeom prst="rect">
            <a:avLst/>
          </a:prstGeom>
          <a:noFill/>
        </p:spPr>
        <p:txBody>
          <a:bodyPr wrap="none" rtlCol="0">
            <a:spAutoFit/>
          </a:bodyPr>
          <a:lstStyle/>
          <a:p>
            <a:r>
              <a:rPr lang="de-DE" dirty="0" err="1"/>
              <a:t>Ajzen</a:t>
            </a:r>
            <a:r>
              <a:rPr lang="de-DE" dirty="0"/>
              <a:t>, 1991</a:t>
            </a:r>
          </a:p>
        </p:txBody>
      </p:sp>
    </p:spTree>
    <p:extLst>
      <p:ext uri="{BB962C8B-B14F-4D97-AF65-F5344CB8AC3E}">
        <p14:creationId xmlns:p14="http://schemas.microsoft.com/office/powerpoint/2010/main" val="1952573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7987" y="1828801"/>
            <a:ext cx="10548026" cy="4363452"/>
          </a:xfrm>
        </p:spPr>
        <p:txBody>
          <a:bodyPr/>
          <a:lstStyle/>
          <a:p>
            <a:pPr marL="587375" indent="-396875"/>
            <a:r>
              <a:rPr lang="en-US" sz="1800" dirty="0">
                <a:cs typeface="Times New Roman" panose="02020603050405020304" pitchFamily="18" charset="0"/>
              </a:rPr>
              <a:t>Teachers mentioned that being ‘normal’ and having the chance to make ‘normal contacts’ as well as being socially included was a big advantage of inclusive schooling, especially for students with LD.</a:t>
            </a:r>
          </a:p>
          <a:p>
            <a:pPr marL="936625" lvl="1" indent="-396875"/>
            <a:r>
              <a:rPr lang="en-US" sz="1500" dirty="0">
                <a:cs typeface="Times New Roman" panose="02020603050405020304" pitchFamily="18" charset="0"/>
              </a:rPr>
              <a:t>“</a:t>
            </a:r>
            <a:r>
              <a:rPr lang="en-US" sz="1500" i="1" dirty="0">
                <a:cs typeface="Times New Roman" panose="02020603050405020304" pitchFamily="18" charset="0"/>
              </a:rPr>
              <a:t>The advantage is that the students get to know each other, they have the possibility to know each other, they can learn from each other, they are able to move forward in their age group (….), they make friendships with each other</a:t>
            </a:r>
            <a:r>
              <a:rPr lang="en-US" sz="1500" dirty="0">
                <a:cs typeface="Times New Roman" panose="02020603050405020304" pitchFamily="18" charset="0"/>
              </a:rPr>
              <a:t>” (special needs teacher)</a:t>
            </a:r>
            <a:endParaRPr lang="en-US" sz="1800" dirty="0">
              <a:ea typeface="Noto Sans Symbols"/>
              <a:cs typeface="Times New Roman" panose="02020603050405020304" pitchFamily="18" charset="0"/>
            </a:endParaRPr>
          </a:p>
          <a:p>
            <a:pPr marL="587375" indent="-396875"/>
            <a:r>
              <a:rPr lang="en-US" sz="1800" dirty="0">
                <a:cs typeface="Times New Roman" panose="02020603050405020304" pitchFamily="18" charset="0"/>
              </a:rPr>
              <a:t>In this context, resources - or the lack of resources - were also mentioned as a big disadvantage, especially the number of hours in which a second teacher is allocated to the class, which were considered to be too few. </a:t>
            </a:r>
            <a:endParaRPr lang="de-DE" sz="1800" dirty="0">
              <a:cs typeface="Times New Roman" panose="02020603050405020304" pitchFamily="18" charset="0"/>
            </a:endParaRPr>
          </a:p>
          <a:p>
            <a:pPr marL="904875" lvl="1" indent="-365125"/>
            <a:r>
              <a:rPr lang="en-US" sz="1500" dirty="0">
                <a:cs typeface="Times New Roman" panose="02020603050405020304" pitchFamily="18" charset="0"/>
              </a:rPr>
              <a:t>“</a:t>
            </a:r>
            <a:r>
              <a:rPr lang="en-US" sz="1500" i="1" dirty="0">
                <a:cs typeface="Times New Roman" panose="02020603050405020304" pitchFamily="18" charset="0"/>
              </a:rPr>
              <a:t>A disadvantage – from my perspective –is that schools are not always equipped with enough staff. One teacher has to do an enormous amount of work and the work this teacher has to do is continuously increasing</a:t>
            </a:r>
            <a:r>
              <a:rPr lang="en-US" sz="1500" dirty="0">
                <a:cs typeface="Times New Roman" panose="02020603050405020304" pitchFamily="18" charset="0"/>
              </a:rPr>
              <a:t>” (special needs teacher)</a:t>
            </a:r>
            <a:endParaRPr lang="en-US" sz="1800" dirty="0">
              <a:cs typeface="Times New Roman" panose="02020603050405020304" pitchFamily="18" charset="0"/>
            </a:endParaRPr>
          </a:p>
          <a:p>
            <a:pPr marL="587375" indent="-396875"/>
            <a:r>
              <a:rPr lang="en-US" sz="1800" dirty="0">
                <a:cs typeface="Times New Roman" panose="02020603050405020304" pitchFamily="18" charset="0"/>
              </a:rPr>
              <a:t>It is important to add that some of the teachers clearly stated that inclusive education is not the optimal setting for all of their students. </a:t>
            </a:r>
            <a:endParaRPr lang="de-DE" sz="1800" dirty="0">
              <a:cs typeface="Times New Roman" panose="02020603050405020304" pitchFamily="18" charset="0"/>
            </a:endParaRPr>
          </a:p>
          <a:p>
            <a:pPr marL="904875" lvl="1" indent="-365125"/>
            <a:r>
              <a:rPr lang="en-US" sz="1500" dirty="0">
                <a:cs typeface="Times New Roman" panose="02020603050405020304" pitchFamily="18" charset="0"/>
              </a:rPr>
              <a:t>“</a:t>
            </a:r>
            <a:r>
              <a:rPr lang="en-US" sz="1500" i="1" dirty="0">
                <a:cs typeface="Times New Roman" panose="02020603050405020304" pitchFamily="18" charset="0"/>
              </a:rPr>
              <a:t>I believe that inclusive classes are not really for ALL children – without ifs and buts – the right group (…) there is a border sometimes</a:t>
            </a:r>
            <a:r>
              <a:rPr lang="en-US" sz="1500" dirty="0">
                <a:cs typeface="Times New Roman" panose="02020603050405020304" pitchFamily="18" charset="0"/>
              </a:rPr>
              <a:t>” (special needs teacher)</a:t>
            </a:r>
            <a:endParaRPr lang="de-DE" sz="1500" dirty="0">
              <a:cs typeface="Times New Roman" panose="02020603050405020304" pitchFamily="18" charset="0"/>
            </a:endParaRPr>
          </a:p>
          <a:p>
            <a:pPr marL="904875" lvl="1" indent="-365125"/>
            <a:r>
              <a:rPr lang="en-US" sz="1300" dirty="0">
                <a:cs typeface="Times New Roman" panose="02020603050405020304" pitchFamily="18" charset="0"/>
              </a:rPr>
              <a:t>“</a:t>
            </a:r>
            <a:r>
              <a:rPr lang="en-US" sz="1300" i="1" dirty="0">
                <a:cs typeface="Times New Roman" panose="02020603050405020304" pitchFamily="18" charset="0"/>
              </a:rPr>
              <a:t>… one has also to see the other side; there are children with special needs who are simply not suitable for inclusion</a:t>
            </a:r>
            <a:r>
              <a:rPr lang="en-US" sz="1300" dirty="0">
                <a:cs typeface="Times New Roman" panose="02020603050405020304" pitchFamily="18" charset="0"/>
              </a:rPr>
              <a:t>” (special needs teacher)</a:t>
            </a:r>
            <a:endParaRPr lang="de-DE" sz="1300" dirty="0">
              <a:cs typeface="Times New Roman" panose="02020603050405020304" pitchFamily="18" charset="0"/>
            </a:endParaRPr>
          </a:p>
          <a:p>
            <a:pPr marL="904875" lvl="1" indent="-365125"/>
            <a:r>
              <a:rPr lang="en-US" sz="1500" dirty="0">
                <a:cs typeface="Times New Roman" panose="02020603050405020304" pitchFamily="18" charset="0"/>
              </a:rPr>
              <a:t>“</a:t>
            </a:r>
            <a:r>
              <a:rPr lang="en-US" sz="1500" i="1" dirty="0">
                <a:cs typeface="Times New Roman" panose="02020603050405020304" pitchFamily="18" charset="0"/>
              </a:rPr>
              <a:t>I do not believe that everyone can be included”</a:t>
            </a:r>
            <a:r>
              <a:rPr lang="en-US" sz="1500" dirty="0">
                <a:cs typeface="Times New Roman" panose="02020603050405020304" pitchFamily="18" charset="0"/>
              </a:rPr>
              <a:t> (regular teacher)</a:t>
            </a:r>
            <a:endParaRPr lang="de-DE" sz="1500" dirty="0">
              <a:cs typeface="Times New Roman" panose="02020603050405020304" pitchFamily="18" charset="0"/>
            </a:endParaRPr>
          </a:p>
        </p:txBody>
      </p:sp>
      <p:sp>
        <p:nvSpPr>
          <p:cNvPr id="4" name="Titel 3"/>
          <p:cNvSpPr>
            <a:spLocks noGrp="1"/>
          </p:cNvSpPr>
          <p:nvPr>
            <p:ph type="title"/>
          </p:nvPr>
        </p:nvSpPr>
        <p:spPr>
          <a:xfrm>
            <a:off x="407986" y="883007"/>
            <a:ext cx="8532813" cy="820064"/>
          </a:xfrm>
        </p:spPr>
        <p:txBody>
          <a:bodyPr/>
          <a:lstStyle/>
          <a:p>
            <a:r>
              <a:rPr lang="en-US"/>
              <a:t>Teachers’ results</a:t>
            </a:r>
          </a:p>
        </p:txBody>
      </p:sp>
      <p:sp>
        <p:nvSpPr>
          <p:cNvPr id="5" name="Fußzeilenplatzhalter 4"/>
          <p:cNvSpPr>
            <a:spLocks noGrp="1"/>
          </p:cNvSpPr>
          <p:nvPr>
            <p:ph type="ftr" sz="quarter" idx="11"/>
          </p:nvPr>
        </p:nvSpPr>
        <p:spPr>
          <a:xfrm>
            <a:off x="407986" y="6422399"/>
            <a:ext cx="7801186" cy="365125"/>
          </a:xfrm>
        </p:spPr>
        <p:txBody>
          <a:bodyPr/>
          <a:lstStyle/>
          <a:p>
            <a:r>
              <a:rPr lang="en-GB"/>
              <a:t>Susanne Schwab</a:t>
            </a:r>
            <a:endParaRPr lang="en-GB" dirty="0"/>
          </a:p>
        </p:txBody>
      </p:sp>
      <p:pic>
        <p:nvPicPr>
          <p:cNvPr id="6"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65688" y="124368"/>
            <a:ext cx="1162705" cy="1641568"/>
          </a:xfrm>
          <a:prstGeom prst="rect">
            <a:avLst/>
          </a:prstGeom>
        </p:spPr>
      </p:pic>
    </p:spTree>
    <p:extLst>
      <p:ext uri="{BB962C8B-B14F-4D97-AF65-F5344CB8AC3E}">
        <p14:creationId xmlns:p14="http://schemas.microsoft.com/office/powerpoint/2010/main" val="3331009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en-US"/>
          </a:p>
        </p:txBody>
      </p:sp>
      <p:sp>
        <p:nvSpPr>
          <p:cNvPr id="3" name="Fußzeilenplatzhalter 2"/>
          <p:cNvSpPr>
            <a:spLocks noGrp="1"/>
          </p:cNvSpPr>
          <p:nvPr>
            <p:ph type="ftr" sz="quarter" idx="11"/>
          </p:nvPr>
        </p:nvSpPr>
        <p:spPr>
          <a:xfrm>
            <a:off x="407987" y="6422399"/>
            <a:ext cx="7801186" cy="365125"/>
          </a:xfrm>
        </p:spPr>
        <p:txBody>
          <a:bodyPr/>
          <a:lstStyle/>
          <a:p>
            <a:r>
              <a:rPr lang="en-GB"/>
              <a:t>Susanne Schwab</a:t>
            </a:r>
            <a:endParaRPr lang="en-GB" dirty="0"/>
          </a:p>
        </p:txBody>
      </p:sp>
      <p:sp>
        <p:nvSpPr>
          <p:cNvPr id="5" name="Titel 4"/>
          <p:cNvSpPr>
            <a:spLocks noGrp="1"/>
          </p:cNvSpPr>
          <p:nvPr>
            <p:ph type="title"/>
          </p:nvPr>
        </p:nvSpPr>
        <p:spPr>
          <a:xfrm>
            <a:off x="407987" y="866965"/>
            <a:ext cx="10121468" cy="820064"/>
          </a:xfrm>
        </p:spPr>
        <p:txBody>
          <a:bodyPr/>
          <a:lstStyle/>
          <a:p>
            <a:r>
              <a:rPr lang="en-US" dirty="0"/>
              <a:t>Excurse: Inclusive teaching practice scale (Schwab et al., submitted)</a:t>
            </a:r>
          </a:p>
        </p:txBody>
      </p:sp>
      <p:graphicFrame>
        <p:nvGraphicFramePr>
          <p:cNvPr id="6" name="Tabelle 5"/>
          <p:cNvGraphicFramePr>
            <a:graphicFrameLocks noGrp="1"/>
          </p:cNvGraphicFramePr>
          <p:nvPr>
            <p:extLst/>
          </p:nvPr>
        </p:nvGraphicFramePr>
        <p:xfrm>
          <a:off x="1139614" y="1919263"/>
          <a:ext cx="8623256" cy="4024482"/>
        </p:xfrm>
        <a:graphic>
          <a:graphicData uri="http://schemas.openxmlformats.org/drawingml/2006/table">
            <a:tbl>
              <a:tblPr firstRow="1" firstCol="1" bandRow="1">
                <a:tableStyleId>{5C22544A-7EE6-4342-B048-85BDC9FD1C3A}</a:tableStyleId>
              </a:tblPr>
              <a:tblGrid>
                <a:gridCol w="457952">
                  <a:extLst>
                    <a:ext uri="{9D8B030D-6E8A-4147-A177-3AD203B41FA5}">
                      <a16:colId xmlns:a16="http://schemas.microsoft.com/office/drawing/2014/main" val="2515353244"/>
                    </a:ext>
                  </a:extLst>
                </a:gridCol>
                <a:gridCol w="8165304">
                  <a:extLst>
                    <a:ext uri="{9D8B030D-6E8A-4147-A177-3AD203B41FA5}">
                      <a16:colId xmlns:a16="http://schemas.microsoft.com/office/drawing/2014/main" val="677623713"/>
                    </a:ext>
                  </a:extLst>
                </a:gridCol>
              </a:tblGrid>
              <a:tr h="287463">
                <a:tc>
                  <a:txBody>
                    <a:bodyPr/>
                    <a:lstStyle/>
                    <a:p>
                      <a:pPr>
                        <a:spcAft>
                          <a:spcPts val="0"/>
                        </a:spcAft>
                      </a:pPr>
                      <a:r>
                        <a:rPr lang="en-US" sz="1200">
                          <a:effectLst/>
                        </a:rPr>
                        <a:t>1</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800" b="1" kern="1200" dirty="0">
                          <a:solidFill>
                            <a:schemeClr val="lt1"/>
                          </a:solidFill>
                          <a:effectLst/>
                          <a:latin typeface="+mn-lt"/>
                          <a:ea typeface="+mn-ea"/>
                          <a:cs typeface="+mn-cs"/>
                        </a:rPr>
                        <a:t>During the lesson…</a:t>
                      </a:r>
                      <a:r>
                        <a:rPr lang="en-US" sz="1200" dirty="0">
                          <a:effectLst/>
                        </a:rPr>
                        <a:t>my teacher takes into account my academic achievement </a:t>
                      </a:r>
                      <a:endParaRPr lang="de-DE"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191439250"/>
                  </a:ext>
                </a:extLst>
              </a:tr>
              <a:tr h="287463">
                <a:tc>
                  <a:txBody>
                    <a:bodyPr/>
                    <a:lstStyle/>
                    <a:p>
                      <a:pPr>
                        <a:spcAft>
                          <a:spcPts val="0"/>
                        </a:spcAft>
                      </a:pPr>
                      <a:r>
                        <a:rPr lang="en-US" sz="1200">
                          <a:effectLst/>
                        </a:rPr>
                        <a:t>2</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200">
                          <a:effectLst/>
                        </a:rPr>
                        <a:t>… my teacher takes into account my feelings</a:t>
                      </a:r>
                      <a:endParaRPr lang="de-DE"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882440462"/>
                  </a:ext>
                </a:extLst>
              </a:tr>
              <a:tr h="287463">
                <a:tc>
                  <a:txBody>
                    <a:bodyPr/>
                    <a:lstStyle/>
                    <a:p>
                      <a:pPr>
                        <a:spcAft>
                          <a:spcPts val="0"/>
                        </a:spcAft>
                      </a:pPr>
                      <a:r>
                        <a:rPr lang="en-US" sz="1200">
                          <a:effectLst/>
                        </a:rPr>
                        <a:t>3</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200">
                          <a:effectLst/>
                        </a:rPr>
                        <a:t>… my teacher takes into account my interests. </a:t>
                      </a:r>
                      <a:endParaRPr lang="de-DE"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007245127"/>
                  </a:ext>
                </a:extLst>
              </a:tr>
              <a:tr h="287463">
                <a:tc>
                  <a:txBody>
                    <a:bodyPr/>
                    <a:lstStyle/>
                    <a:p>
                      <a:pPr>
                        <a:spcAft>
                          <a:spcPts val="0"/>
                        </a:spcAft>
                      </a:pPr>
                      <a:r>
                        <a:rPr lang="en-US" sz="1200">
                          <a:effectLst/>
                        </a:rPr>
                        <a:t>4</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200">
                          <a:effectLst/>
                        </a:rPr>
                        <a:t>… my teacher clearly explains the rules. </a:t>
                      </a:r>
                      <a:endParaRPr lang="de-DE"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728395721"/>
                  </a:ext>
                </a:extLst>
              </a:tr>
              <a:tr h="287463">
                <a:tc>
                  <a:txBody>
                    <a:bodyPr/>
                    <a:lstStyle/>
                    <a:p>
                      <a:pPr>
                        <a:spcAft>
                          <a:spcPts val="0"/>
                        </a:spcAft>
                      </a:pPr>
                      <a:r>
                        <a:rPr lang="en-US" sz="1200">
                          <a:effectLst/>
                        </a:rPr>
                        <a:t>5</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200">
                          <a:effectLst/>
                        </a:rPr>
                        <a:t>…there are a variety of ways </a:t>
                      </a:r>
                      <a:r>
                        <a:rPr lang="de-DE" sz="1200">
                          <a:effectLst/>
                        </a:rPr>
                        <a:t>to deal with the learning content</a:t>
                      </a:r>
                      <a:r>
                        <a:rPr lang="en-US" sz="1200">
                          <a:effectLst/>
                        </a:rPr>
                        <a:t> (texts, videos, pictures, etc.)</a:t>
                      </a:r>
                      <a:endParaRPr lang="de-DE"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31626996"/>
                  </a:ext>
                </a:extLst>
              </a:tr>
              <a:tr h="287463">
                <a:tc>
                  <a:txBody>
                    <a:bodyPr/>
                    <a:lstStyle/>
                    <a:p>
                      <a:pPr>
                        <a:spcAft>
                          <a:spcPts val="0"/>
                        </a:spcAft>
                      </a:pPr>
                      <a:r>
                        <a:rPr lang="en-US" sz="1200">
                          <a:effectLst/>
                        </a:rPr>
                        <a:t>6</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200">
                          <a:effectLst/>
                        </a:rPr>
                        <a:t>…my teacher uses a range of assessment methods.</a:t>
                      </a:r>
                      <a:endParaRPr lang="de-DE"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89429163"/>
                  </a:ext>
                </a:extLst>
              </a:tr>
              <a:tr h="287463">
                <a:tc>
                  <a:txBody>
                    <a:bodyPr/>
                    <a:lstStyle/>
                    <a:p>
                      <a:pPr>
                        <a:spcAft>
                          <a:spcPts val="0"/>
                        </a:spcAft>
                      </a:pPr>
                      <a:r>
                        <a:rPr lang="en-US" sz="1200">
                          <a:effectLst/>
                        </a:rPr>
                        <a:t>7</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200">
                          <a:effectLst/>
                        </a:rPr>
                        <a:t>…my teacher uses a variety of grouping strategies.</a:t>
                      </a:r>
                      <a:endParaRPr lang="de-DE"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926859072"/>
                  </a:ext>
                </a:extLst>
              </a:tr>
              <a:tr h="287463">
                <a:tc>
                  <a:txBody>
                    <a:bodyPr/>
                    <a:lstStyle/>
                    <a:p>
                      <a:pPr>
                        <a:spcAft>
                          <a:spcPts val="0"/>
                        </a:spcAft>
                      </a:pPr>
                      <a:r>
                        <a:rPr lang="en-US" sz="1200">
                          <a:effectLst/>
                        </a:rPr>
                        <a:t>8</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200">
                          <a:effectLst/>
                        </a:rPr>
                        <a:t>…my teacher varies learning activities to promote different learning styles.</a:t>
                      </a:r>
                      <a:endParaRPr lang="de-DE"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26125729"/>
                  </a:ext>
                </a:extLst>
              </a:tr>
              <a:tr h="287463">
                <a:tc>
                  <a:txBody>
                    <a:bodyPr/>
                    <a:lstStyle/>
                    <a:p>
                      <a:pPr>
                        <a:spcAft>
                          <a:spcPts val="0"/>
                        </a:spcAft>
                      </a:pPr>
                      <a:r>
                        <a:rPr lang="en-US" sz="1200">
                          <a:effectLst/>
                        </a:rPr>
                        <a:t>9</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200">
                          <a:effectLst/>
                        </a:rPr>
                        <a:t>… my teacher creates a learning environment where I am encouraged to explore the topic.</a:t>
                      </a:r>
                      <a:endParaRPr lang="de-DE"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634423542"/>
                  </a:ext>
                </a:extLst>
              </a:tr>
              <a:tr h="287463">
                <a:tc>
                  <a:txBody>
                    <a:bodyPr/>
                    <a:lstStyle/>
                    <a:p>
                      <a:pPr>
                        <a:spcAft>
                          <a:spcPts val="0"/>
                        </a:spcAft>
                      </a:pPr>
                      <a:r>
                        <a:rPr lang="en-AU" sz="1200">
                          <a:effectLst/>
                        </a:rPr>
                        <a:t>10</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200">
                          <a:effectLst/>
                        </a:rPr>
                        <a:t>… my teacher encourages me to take risks and make mistakes to enhance my leaning by trial and error.</a:t>
                      </a:r>
                      <a:endParaRPr lang="de-DE"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036481704"/>
                  </a:ext>
                </a:extLst>
              </a:tr>
              <a:tr h="287463">
                <a:tc>
                  <a:txBody>
                    <a:bodyPr/>
                    <a:lstStyle/>
                    <a:p>
                      <a:pPr>
                        <a:spcAft>
                          <a:spcPts val="0"/>
                        </a:spcAft>
                      </a:pPr>
                      <a:r>
                        <a:rPr lang="en-US" sz="1200">
                          <a:effectLst/>
                        </a:rPr>
                        <a:t>11</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200">
                          <a:effectLst/>
                        </a:rPr>
                        <a:t>… my teacher varies the format of my lessons (e.g. lecture, free work, station work, etc.). </a:t>
                      </a:r>
                      <a:endParaRPr lang="de-DE"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76460502"/>
                  </a:ext>
                </a:extLst>
              </a:tr>
              <a:tr h="287463">
                <a:tc>
                  <a:txBody>
                    <a:bodyPr/>
                    <a:lstStyle/>
                    <a:p>
                      <a:pPr>
                        <a:spcAft>
                          <a:spcPts val="0"/>
                        </a:spcAft>
                      </a:pPr>
                      <a:r>
                        <a:rPr lang="en-US" sz="1200">
                          <a:effectLst/>
                        </a:rPr>
                        <a:t>12</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200">
                          <a:effectLst/>
                        </a:rPr>
                        <a:t>… my teacher uses different presentation techniques (e.g. white board, flipchart, power point presentation). </a:t>
                      </a:r>
                      <a:endParaRPr lang="de-DE"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32534046"/>
                  </a:ext>
                </a:extLst>
              </a:tr>
              <a:tr h="287463">
                <a:tc>
                  <a:txBody>
                    <a:bodyPr/>
                    <a:lstStyle/>
                    <a:p>
                      <a:pPr>
                        <a:spcAft>
                          <a:spcPts val="0"/>
                        </a:spcAft>
                      </a:pPr>
                      <a:r>
                        <a:rPr lang="en-US" sz="1200">
                          <a:effectLst/>
                        </a:rPr>
                        <a:t>13</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200">
                          <a:effectLst/>
                        </a:rPr>
                        <a:t>... my teacher collaborates with colleagues (e.g. another teacher). </a:t>
                      </a:r>
                      <a:endParaRPr lang="de-DE"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444002462"/>
                  </a:ext>
                </a:extLst>
              </a:tr>
              <a:tr h="287463">
                <a:tc>
                  <a:txBody>
                    <a:bodyPr/>
                    <a:lstStyle/>
                    <a:p>
                      <a:pPr>
                        <a:spcAft>
                          <a:spcPts val="0"/>
                        </a:spcAft>
                      </a:pPr>
                      <a:r>
                        <a:rPr lang="en-AU" sz="1200">
                          <a:effectLst/>
                        </a:rPr>
                        <a:t>14</a:t>
                      </a:r>
                      <a:endParaRPr lang="de-DE"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AU" sz="1200" dirty="0">
                          <a:effectLst/>
                        </a:rPr>
                        <a:t>… I get individual feedback.</a:t>
                      </a:r>
                      <a:endParaRPr lang="de-DE"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868523842"/>
                  </a:ext>
                </a:extLst>
              </a:tr>
            </a:tbl>
          </a:graphicData>
        </a:graphic>
      </p:graphicFrame>
    </p:spTree>
    <p:extLst>
      <p:ext uri="{BB962C8B-B14F-4D97-AF65-F5344CB8AC3E}">
        <p14:creationId xmlns:p14="http://schemas.microsoft.com/office/powerpoint/2010/main" val="3071438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07987" y="1620253"/>
            <a:ext cx="11376026" cy="432822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sz="1800" dirty="0"/>
              <a:t>Estimates of multi-level regression analyses to predict the ‘</a:t>
            </a:r>
            <a:r>
              <a:rPr lang="en-US" sz="1800" dirty="0" err="1"/>
              <a:t>Personalisation</a:t>
            </a:r>
            <a:r>
              <a:rPr lang="en-US" sz="1800" dirty="0"/>
              <a:t>’</a:t>
            </a:r>
          </a:p>
        </p:txBody>
      </p:sp>
      <p:sp>
        <p:nvSpPr>
          <p:cNvPr id="3" name="Fußzeilenplatzhalter 2"/>
          <p:cNvSpPr>
            <a:spLocks noGrp="1"/>
          </p:cNvSpPr>
          <p:nvPr>
            <p:ph type="ftr" sz="quarter" idx="11"/>
          </p:nvPr>
        </p:nvSpPr>
        <p:spPr>
          <a:xfrm>
            <a:off x="407987" y="6422400"/>
            <a:ext cx="7801186" cy="365125"/>
          </a:xfrm>
        </p:spPr>
        <p:txBody>
          <a:bodyPr/>
          <a:lstStyle/>
          <a:p>
            <a:r>
              <a:rPr lang="en-GB"/>
              <a:t>Susanne Schwab</a:t>
            </a:r>
            <a:endParaRPr lang="en-GB" dirty="0"/>
          </a:p>
        </p:txBody>
      </p:sp>
      <p:sp>
        <p:nvSpPr>
          <p:cNvPr id="5" name="Titel 4"/>
          <p:cNvSpPr>
            <a:spLocks noGrp="1"/>
          </p:cNvSpPr>
          <p:nvPr>
            <p:ph type="title"/>
          </p:nvPr>
        </p:nvSpPr>
        <p:spPr>
          <a:xfrm>
            <a:off x="407987" y="663148"/>
            <a:ext cx="8532813" cy="820064"/>
          </a:xfrm>
        </p:spPr>
        <p:txBody>
          <a:bodyPr/>
          <a:lstStyle/>
          <a:p>
            <a:r>
              <a:rPr lang="en-US" dirty="0"/>
              <a:t>Results</a:t>
            </a:r>
          </a:p>
        </p:txBody>
      </p:sp>
      <p:graphicFrame>
        <p:nvGraphicFramePr>
          <p:cNvPr id="6" name="Inhaltsplatzhalter 5"/>
          <p:cNvGraphicFramePr>
            <a:graphicFrameLocks/>
          </p:cNvGraphicFramePr>
          <p:nvPr>
            <p:extLst/>
          </p:nvPr>
        </p:nvGraphicFramePr>
        <p:xfrm>
          <a:off x="1139614" y="1957137"/>
          <a:ext cx="8582525" cy="4132950"/>
        </p:xfrm>
        <a:graphic>
          <a:graphicData uri="http://schemas.openxmlformats.org/drawingml/2006/table">
            <a:tbl>
              <a:tblPr firstRow="1" firstCol="1" bandRow="1">
                <a:tableStyleId>{5C22544A-7EE6-4342-B048-85BDC9FD1C3A}</a:tableStyleId>
              </a:tblPr>
              <a:tblGrid>
                <a:gridCol w="3899899">
                  <a:extLst>
                    <a:ext uri="{9D8B030D-6E8A-4147-A177-3AD203B41FA5}">
                      <a16:colId xmlns:a16="http://schemas.microsoft.com/office/drawing/2014/main" val="3915983365"/>
                    </a:ext>
                  </a:extLst>
                </a:gridCol>
                <a:gridCol w="2099286">
                  <a:extLst>
                    <a:ext uri="{9D8B030D-6E8A-4147-A177-3AD203B41FA5}">
                      <a16:colId xmlns:a16="http://schemas.microsoft.com/office/drawing/2014/main" val="3523184251"/>
                    </a:ext>
                  </a:extLst>
                </a:gridCol>
                <a:gridCol w="2583340">
                  <a:extLst>
                    <a:ext uri="{9D8B030D-6E8A-4147-A177-3AD203B41FA5}">
                      <a16:colId xmlns:a16="http://schemas.microsoft.com/office/drawing/2014/main" val="3554606960"/>
                    </a:ext>
                  </a:extLst>
                </a:gridCol>
              </a:tblGrid>
              <a:tr h="361050">
                <a:tc>
                  <a:txBody>
                    <a:bodyPr/>
                    <a:lstStyle/>
                    <a:p>
                      <a:pPr>
                        <a:lnSpc>
                          <a:spcPct val="150000"/>
                        </a:lnSpc>
                        <a:spcAft>
                          <a:spcPts val="0"/>
                        </a:spcAft>
                      </a:pPr>
                      <a:r>
                        <a:rPr lang="en-US" sz="1500" dirty="0">
                          <a:effectLst/>
                        </a:rPr>
                        <a:t> </a:t>
                      </a:r>
                      <a:endParaRPr lang="de-DE" sz="15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a:effectLst/>
                        </a:rPr>
                        <a:t>β</a:t>
                      </a:r>
                      <a:endParaRPr lang="de-DE" sz="15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50000"/>
                        </a:lnSpc>
                        <a:spcAft>
                          <a:spcPts val="0"/>
                        </a:spcAft>
                      </a:pPr>
                      <a:r>
                        <a:rPr lang="en-AU" sz="1500">
                          <a:effectLst/>
                        </a:rPr>
                        <a:t>S.E.</a:t>
                      </a:r>
                      <a:endParaRPr lang="de-DE" sz="15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241259895"/>
                  </a:ext>
                </a:extLst>
              </a:tr>
              <a:tr h="317277">
                <a:tc>
                  <a:txBody>
                    <a:bodyPr/>
                    <a:lstStyle/>
                    <a:p>
                      <a:pPr>
                        <a:lnSpc>
                          <a:spcPct val="150000"/>
                        </a:lnSpc>
                        <a:spcAft>
                          <a:spcPts val="0"/>
                        </a:spcAft>
                        <a:tabLst>
                          <a:tab pos="1356360" algn="l"/>
                        </a:tabLst>
                      </a:pPr>
                      <a:r>
                        <a:rPr lang="en-GB" sz="1500" dirty="0">
                          <a:effectLst/>
                        </a:rPr>
                        <a:t>Students‘ gender (male vs. female)	</a:t>
                      </a:r>
                      <a:endParaRPr lang="de-DE" sz="15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a:effectLst/>
                        </a:rPr>
                        <a:t>-.04</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a:effectLst/>
                        </a:rPr>
                        <a:t>.10</a:t>
                      </a:r>
                      <a:endParaRPr lang="de-DE" sz="15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527162903"/>
                  </a:ext>
                </a:extLst>
              </a:tr>
              <a:tr h="280726">
                <a:tc>
                  <a:txBody>
                    <a:bodyPr/>
                    <a:lstStyle/>
                    <a:p>
                      <a:pPr>
                        <a:lnSpc>
                          <a:spcPct val="150000"/>
                        </a:lnSpc>
                        <a:spcAft>
                          <a:spcPts val="0"/>
                        </a:spcAft>
                      </a:pPr>
                      <a:r>
                        <a:rPr lang="en-GB" sz="1500" dirty="0">
                          <a:effectLst/>
                        </a:rPr>
                        <a:t>Students‘ SEN (no SEN vs. SEN)</a:t>
                      </a:r>
                      <a:endParaRPr lang="de-DE" sz="15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a:effectLst/>
                        </a:rPr>
                        <a:t>-.01</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a:effectLst/>
                        </a:rPr>
                        <a:t>.15</a:t>
                      </a:r>
                      <a:endParaRPr lang="de-DE" sz="15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62385727"/>
                  </a:ext>
                </a:extLst>
              </a:tr>
              <a:tr h="280726">
                <a:tc>
                  <a:txBody>
                    <a:bodyPr/>
                    <a:lstStyle/>
                    <a:p>
                      <a:pPr>
                        <a:lnSpc>
                          <a:spcPct val="150000"/>
                        </a:lnSpc>
                        <a:spcAft>
                          <a:spcPts val="0"/>
                        </a:spcAft>
                      </a:pPr>
                      <a:r>
                        <a:rPr lang="en-GB" sz="1500">
                          <a:effectLst/>
                        </a:rPr>
                        <a:t>Teachers’ years of experience </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a:effectLst/>
                        </a:rPr>
                        <a:t>.14*</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a:effectLst/>
                        </a:rPr>
                        <a:t>.07</a:t>
                      </a:r>
                      <a:endParaRPr lang="de-DE" sz="15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747892450"/>
                  </a:ext>
                </a:extLst>
              </a:tr>
              <a:tr h="317277">
                <a:tc>
                  <a:txBody>
                    <a:bodyPr/>
                    <a:lstStyle/>
                    <a:p>
                      <a:pPr>
                        <a:lnSpc>
                          <a:spcPct val="150000"/>
                        </a:lnSpc>
                        <a:spcAft>
                          <a:spcPts val="0"/>
                        </a:spcAft>
                      </a:pPr>
                      <a:r>
                        <a:rPr lang="en-GB" sz="1500" dirty="0">
                          <a:effectLst/>
                        </a:rPr>
                        <a:t>Teachers’ rating of ‘Personalisation’</a:t>
                      </a:r>
                      <a:endParaRPr lang="de-DE" sz="15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a:effectLst/>
                        </a:rPr>
                        <a:t>.07</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a:effectLst/>
                        </a:rPr>
                        <a:t>.07</a:t>
                      </a:r>
                      <a:endParaRPr lang="de-DE" sz="15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649705561"/>
                  </a:ext>
                </a:extLst>
              </a:tr>
              <a:tr h="317277">
                <a:tc>
                  <a:txBody>
                    <a:bodyPr/>
                    <a:lstStyle/>
                    <a:p>
                      <a:pPr>
                        <a:lnSpc>
                          <a:spcPct val="150000"/>
                        </a:lnSpc>
                        <a:spcAft>
                          <a:spcPts val="0"/>
                        </a:spcAft>
                      </a:pPr>
                      <a:r>
                        <a:rPr lang="en-GB" sz="1500">
                          <a:effectLst/>
                        </a:rPr>
                        <a:t>Teachers’  attitudes towards inclusion</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a:effectLst/>
                        </a:rPr>
                        <a:t>.09</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a:effectLst/>
                        </a:rPr>
                        <a:t>.07</a:t>
                      </a:r>
                      <a:endParaRPr lang="de-DE" sz="15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056650862"/>
                  </a:ext>
                </a:extLst>
              </a:tr>
              <a:tr h="280726">
                <a:tc>
                  <a:txBody>
                    <a:bodyPr/>
                    <a:lstStyle/>
                    <a:p>
                      <a:pPr>
                        <a:lnSpc>
                          <a:spcPct val="150000"/>
                        </a:lnSpc>
                        <a:spcAft>
                          <a:spcPts val="0"/>
                        </a:spcAft>
                      </a:pPr>
                      <a:r>
                        <a:rPr lang="en-GB" sz="1500">
                          <a:effectLst/>
                        </a:rPr>
                        <a:t>Teachers’ self-efficacy </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dirty="0">
                          <a:effectLst/>
                        </a:rPr>
                        <a:t>-.08</a:t>
                      </a:r>
                      <a:endParaRPr lang="de-DE" sz="15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a:effectLst/>
                        </a:rPr>
                        <a:t>.10</a:t>
                      </a:r>
                      <a:endParaRPr lang="de-DE" sz="15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81666177"/>
                  </a:ext>
                </a:extLst>
              </a:tr>
              <a:tr h="595069">
                <a:tc>
                  <a:txBody>
                    <a:bodyPr/>
                    <a:lstStyle/>
                    <a:p>
                      <a:pPr>
                        <a:lnSpc>
                          <a:spcPct val="150000"/>
                        </a:lnSpc>
                        <a:spcAft>
                          <a:spcPts val="0"/>
                        </a:spcAft>
                      </a:pPr>
                      <a:r>
                        <a:rPr lang="en-GB" sz="1500">
                          <a:effectLst/>
                        </a:rPr>
                        <a:t>Teachers’ intention to teach in inclusive classrooms</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a:effectLst/>
                        </a:rPr>
                        <a:t>.03</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500" dirty="0">
                          <a:effectLst/>
                        </a:rPr>
                        <a:t>.08</a:t>
                      </a:r>
                      <a:endParaRPr lang="de-DE" sz="15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528676076"/>
                  </a:ext>
                </a:extLst>
              </a:tr>
              <a:tr h="280726">
                <a:tc>
                  <a:txBody>
                    <a:bodyPr/>
                    <a:lstStyle/>
                    <a:p>
                      <a:pPr>
                        <a:lnSpc>
                          <a:spcPct val="150000"/>
                        </a:lnSpc>
                        <a:spcAft>
                          <a:spcPts val="0"/>
                        </a:spcAft>
                      </a:pPr>
                      <a:r>
                        <a:rPr lang="en-GB" sz="1500">
                          <a:effectLst/>
                        </a:rPr>
                        <a:t>Intra-group-variance </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GB" sz="1500">
                          <a:effectLst/>
                        </a:rPr>
                        <a:t>.94**</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GB" sz="1500" dirty="0">
                          <a:effectLst/>
                        </a:rPr>
                        <a:t>.07</a:t>
                      </a:r>
                      <a:endParaRPr lang="de-DE" sz="15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908297877"/>
                  </a:ext>
                </a:extLst>
              </a:tr>
              <a:tr h="280726">
                <a:tc>
                  <a:txBody>
                    <a:bodyPr/>
                    <a:lstStyle/>
                    <a:p>
                      <a:pPr>
                        <a:lnSpc>
                          <a:spcPct val="150000"/>
                        </a:lnSpc>
                        <a:spcAft>
                          <a:spcPts val="0"/>
                        </a:spcAft>
                      </a:pPr>
                      <a:r>
                        <a:rPr lang="en-GB" sz="1500">
                          <a:effectLst/>
                        </a:rPr>
                        <a:t>Inter-group-variance</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GB" sz="1500">
                          <a:effectLst/>
                        </a:rPr>
                        <a:t>.02</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GB" sz="1500" dirty="0">
                          <a:effectLst/>
                        </a:rPr>
                        <a:t>.02</a:t>
                      </a:r>
                      <a:endParaRPr lang="de-DE" sz="15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66246151"/>
                  </a:ext>
                </a:extLst>
              </a:tr>
              <a:tr h="280726">
                <a:tc>
                  <a:txBody>
                    <a:bodyPr/>
                    <a:lstStyle/>
                    <a:p>
                      <a:pPr>
                        <a:lnSpc>
                          <a:spcPct val="150000"/>
                        </a:lnSpc>
                        <a:spcAft>
                          <a:spcPts val="0"/>
                        </a:spcAft>
                      </a:pPr>
                      <a:r>
                        <a:rPr lang="en-GB" sz="1500" dirty="0">
                          <a:effectLst/>
                        </a:rPr>
                        <a:t>Deviance</a:t>
                      </a:r>
                      <a:endParaRPr lang="de-DE" sz="15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687070" algn="dec"/>
                        </a:tabLst>
                      </a:pPr>
                      <a:r>
                        <a:rPr lang="en-GB" sz="1500">
                          <a:effectLst/>
                        </a:rPr>
                        <a:t>1008.63</a:t>
                      </a:r>
                      <a:endParaRPr lang="de-DE" sz="15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1500" dirty="0">
                          <a:effectLst/>
                        </a:rPr>
                        <a:t> </a:t>
                      </a:r>
                      <a:endParaRPr lang="de-DE" sz="15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875666671"/>
                  </a:ext>
                </a:extLst>
              </a:tr>
            </a:tbl>
          </a:graphicData>
        </a:graphic>
      </p:graphicFrame>
    </p:spTree>
    <p:extLst>
      <p:ext uri="{BB962C8B-B14F-4D97-AF65-F5344CB8AC3E}">
        <p14:creationId xmlns:p14="http://schemas.microsoft.com/office/powerpoint/2010/main" val="2078940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78634" y="1483305"/>
            <a:ext cx="11376026" cy="4135717"/>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	Estimates of multi-level regression analyses to predict the ‘Differentiation’</a:t>
            </a:r>
          </a:p>
        </p:txBody>
      </p:sp>
      <p:sp>
        <p:nvSpPr>
          <p:cNvPr id="3" name="Fußzeilenplatzhalter 2"/>
          <p:cNvSpPr>
            <a:spLocks noGrp="1"/>
          </p:cNvSpPr>
          <p:nvPr>
            <p:ph type="ftr" sz="quarter" idx="11"/>
          </p:nvPr>
        </p:nvSpPr>
        <p:spPr>
          <a:xfrm>
            <a:off x="407987" y="6422399"/>
            <a:ext cx="7801186" cy="365125"/>
          </a:xfrm>
        </p:spPr>
        <p:txBody>
          <a:bodyPr/>
          <a:lstStyle/>
          <a:p>
            <a:r>
              <a:rPr lang="en-GB"/>
              <a:t>Susanne Schwab</a:t>
            </a:r>
            <a:endParaRPr lang="en-GB" dirty="0"/>
          </a:p>
        </p:txBody>
      </p:sp>
      <p:sp>
        <p:nvSpPr>
          <p:cNvPr id="5" name="Titel 4"/>
          <p:cNvSpPr>
            <a:spLocks noGrp="1"/>
          </p:cNvSpPr>
          <p:nvPr>
            <p:ph type="title"/>
          </p:nvPr>
        </p:nvSpPr>
        <p:spPr>
          <a:xfrm>
            <a:off x="407987" y="860591"/>
            <a:ext cx="8532813" cy="820064"/>
          </a:xfrm>
        </p:spPr>
        <p:txBody>
          <a:bodyPr/>
          <a:lstStyle/>
          <a:p>
            <a:r>
              <a:rPr lang="en-US" dirty="0"/>
              <a:t>Results</a:t>
            </a:r>
          </a:p>
        </p:txBody>
      </p:sp>
      <p:graphicFrame>
        <p:nvGraphicFramePr>
          <p:cNvPr id="6" name="Tabelle 5"/>
          <p:cNvGraphicFramePr>
            <a:graphicFrameLocks noGrp="1"/>
          </p:cNvGraphicFramePr>
          <p:nvPr>
            <p:extLst>
              <p:ext uri="{D42A27DB-BD31-4B8C-83A1-F6EECF244321}">
                <p14:modId xmlns:p14="http://schemas.microsoft.com/office/powerpoint/2010/main" val="3460078380"/>
              </p:ext>
            </p:extLst>
          </p:nvPr>
        </p:nvGraphicFramePr>
        <p:xfrm>
          <a:off x="1381661" y="1852616"/>
          <a:ext cx="8811488" cy="4389120"/>
        </p:xfrm>
        <a:graphic>
          <a:graphicData uri="http://schemas.openxmlformats.org/drawingml/2006/table">
            <a:tbl>
              <a:tblPr firstRow="1" firstCol="1" bandRow="1">
                <a:tableStyleId>{5C22544A-7EE6-4342-B048-85BDC9FD1C3A}</a:tableStyleId>
              </a:tblPr>
              <a:tblGrid>
                <a:gridCol w="4003940">
                  <a:extLst>
                    <a:ext uri="{9D8B030D-6E8A-4147-A177-3AD203B41FA5}">
                      <a16:colId xmlns:a16="http://schemas.microsoft.com/office/drawing/2014/main" val="3185018186"/>
                    </a:ext>
                  </a:extLst>
                </a:gridCol>
                <a:gridCol w="2155290">
                  <a:extLst>
                    <a:ext uri="{9D8B030D-6E8A-4147-A177-3AD203B41FA5}">
                      <a16:colId xmlns:a16="http://schemas.microsoft.com/office/drawing/2014/main" val="215585033"/>
                    </a:ext>
                  </a:extLst>
                </a:gridCol>
                <a:gridCol w="2652258">
                  <a:extLst>
                    <a:ext uri="{9D8B030D-6E8A-4147-A177-3AD203B41FA5}">
                      <a16:colId xmlns:a16="http://schemas.microsoft.com/office/drawing/2014/main" val="505617046"/>
                    </a:ext>
                  </a:extLst>
                </a:gridCol>
              </a:tblGrid>
              <a:tr h="279052">
                <a:tc>
                  <a:txBody>
                    <a:bodyPr/>
                    <a:lstStyle/>
                    <a:p>
                      <a:pPr>
                        <a:lnSpc>
                          <a:spcPct val="150000"/>
                        </a:lnSpc>
                        <a:spcAft>
                          <a:spcPts val="0"/>
                        </a:spcAft>
                      </a:pPr>
                      <a:r>
                        <a:rPr lang="en-US" sz="1600" dirty="0">
                          <a:effectLst/>
                        </a:rPr>
                        <a:t> </a:t>
                      </a:r>
                      <a:endParaRPr lang="de-DE"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dirty="0">
                          <a:effectLst/>
                        </a:rPr>
                        <a:t>β</a:t>
                      </a:r>
                      <a:endParaRPr lang="de-DE" sz="16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50000"/>
                        </a:lnSpc>
                        <a:spcAft>
                          <a:spcPts val="0"/>
                        </a:spcAft>
                      </a:pPr>
                      <a:r>
                        <a:rPr lang="en-AU" sz="1600">
                          <a:effectLst/>
                        </a:rPr>
                        <a:t>S.E.</a:t>
                      </a:r>
                      <a:endParaRPr lang="de-DE" sz="1600">
                        <a:effectLst/>
                        <a:latin typeface="Times New Roman" panose="02020603050405020304" pitchFamily="18" charset="0"/>
                        <a:ea typeface="Calibri" panose="020F0502020204030204" pitchFamily="34" charset="0"/>
                      </a:endParaRPr>
                    </a:p>
                  </a:txBody>
                  <a:tcPr marL="68580" marR="68580" marT="0" marB="0" anchor="b"/>
                </a:tc>
                <a:extLst>
                  <a:ext uri="{0D108BD9-81ED-4DB2-BD59-A6C34878D82A}">
                    <a16:rowId xmlns:a16="http://schemas.microsoft.com/office/drawing/2014/main" val="1645149966"/>
                  </a:ext>
                </a:extLst>
              </a:tr>
              <a:tr h="279052">
                <a:tc>
                  <a:txBody>
                    <a:bodyPr/>
                    <a:lstStyle/>
                    <a:p>
                      <a:pPr>
                        <a:lnSpc>
                          <a:spcPct val="150000"/>
                        </a:lnSpc>
                        <a:spcAft>
                          <a:spcPts val="0"/>
                        </a:spcAft>
                        <a:tabLst>
                          <a:tab pos="1356360" algn="l"/>
                        </a:tabLst>
                      </a:pPr>
                      <a:r>
                        <a:rPr lang="en-GB" sz="1600" dirty="0">
                          <a:effectLst/>
                        </a:rPr>
                        <a:t>Student gender (male vs. female)	</a:t>
                      </a:r>
                      <a:endParaRPr lang="de-DE"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a:effectLst/>
                        </a:rPr>
                        <a:t>.04</a:t>
                      </a:r>
                      <a:endParaRPr lang="de-DE"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a:effectLst/>
                        </a:rPr>
                        <a:t>.10</a:t>
                      </a:r>
                      <a:endParaRPr lang="de-DE"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983800766"/>
                  </a:ext>
                </a:extLst>
              </a:tr>
              <a:tr h="279052">
                <a:tc>
                  <a:txBody>
                    <a:bodyPr/>
                    <a:lstStyle/>
                    <a:p>
                      <a:pPr>
                        <a:lnSpc>
                          <a:spcPct val="150000"/>
                        </a:lnSpc>
                        <a:spcAft>
                          <a:spcPts val="0"/>
                        </a:spcAft>
                      </a:pPr>
                      <a:r>
                        <a:rPr lang="en-GB" sz="1600" dirty="0">
                          <a:effectLst/>
                        </a:rPr>
                        <a:t>Student with or without SEN</a:t>
                      </a:r>
                      <a:endParaRPr lang="de-DE"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a:effectLst/>
                        </a:rPr>
                        <a:t>.19</a:t>
                      </a:r>
                      <a:endParaRPr lang="de-DE"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a:effectLst/>
                        </a:rPr>
                        <a:t>.15</a:t>
                      </a:r>
                      <a:endParaRPr lang="de-DE"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858814898"/>
                  </a:ext>
                </a:extLst>
              </a:tr>
              <a:tr h="279052">
                <a:tc>
                  <a:txBody>
                    <a:bodyPr/>
                    <a:lstStyle/>
                    <a:p>
                      <a:pPr>
                        <a:lnSpc>
                          <a:spcPct val="150000"/>
                        </a:lnSpc>
                        <a:spcAft>
                          <a:spcPts val="0"/>
                        </a:spcAft>
                      </a:pPr>
                      <a:r>
                        <a:rPr lang="en-GB" sz="1600">
                          <a:effectLst/>
                        </a:rPr>
                        <a:t>Teachers’ length of teaching experience </a:t>
                      </a:r>
                      <a:endParaRPr lang="de-DE"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dirty="0">
                          <a:effectLst/>
                        </a:rPr>
                        <a:t>-.09</a:t>
                      </a:r>
                      <a:endParaRPr lang="de-DE"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a:effectLst/>
                        </a:rPr>
                        <a:t>.08</a:t>
                      </a:r>
                      <a:endParaRPr lang="de-DE"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174822018"/>
                  </a:ext>
                </a:extLst>
              </a:tr>
              <a:tr h="279052">
                <a:tc>
                  <a:txBody>
                    <a:bodyPr/>
                    <a:lstStyle/>
                    <a:p>
                      <a:pPr>
                        <a:lnSpc>
                          <a:spcPct val="150000"/>
                        </a:lnSpc>
                        <a:spcAft>
                          <a:spcPts val="0"/>
                        </a:spcAft>
                      </a:pPr>
                      <a:r>
                        <a:rPr lang="en-GB" sz="1600">
                          <a:effectLst/>
                        </a:rPr>
                        <a:t>Teachers’ own rating of ‘Differentiation’</a:t>
                      </a:r>
                      <a:endParaRPr lang="de-DE"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dirty="0">
                          <a:effectLst/>
                        </a:rPr>
                        <a:t>.13</a:t>
                      </a:r>
                      <a:endParaRPr lang="de-DE"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a:effectLst/>
                        </a:rPr>
                        <a:t>.08</a:t>
                      </a:r>
                      <a:endParaRPr lang="de-DE"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086483135"/>
                  </a:ext>
                </a:extLst>
              </a:tr>
              <a:tr h="279052">
                <a:tc>
                  <a:txBody>
                    <a:bodyPr/>
                    <a:lstStyle/>
                    <a:p>
                      <a:pPr>
                        <a:lnSpc>
                          <a:spcPct val="150000"/>
                        </a:lnSpc>
                        <a:spcAft>
                          <a:spcPts val="0"/>
                        </a:spcAft>
                      </a:pPr>
                      <a:r>
                        <a:rPr lang="en-GB" sz="1600">
                          <a:effectLst/>
                        </a:rPr>
                        <a:t>Teachers’  attitudes towards inclusion</a:t>
                      </a:r>
                      <a:endParaRPr lang="de-DE"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a:effectLst/>
                        </a:rPr>
                        <a:t>.21*</a:t>
                      </a:r>
                      <a:endParaRPr lang="de-DE"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dirty="0">
                          <a:effectLst/>
                        </a:rPr>
                        <a:t>.08</a:t>
                      </a:r>
                      <a:endParaRPr lang="de-DE"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50432791"/>
                  </a:ext>
                </a:extLst>
              </a:tr>
              <a:tr h="279052">
                <a:tc>
                  <a:txBody>
                    <a:bodyPr/>
                    <a:lstStyle/>
                    <a:p>
                      <a:pPr>
                        <a:lnSpc>
                          <a:spcPct val="150000"/>
                        </a:lnSpc>
                        <a:spcAft>
                          <a:spcPts val="0"/>
                        </a:spcAft>
                      </a:pPr>
                      <a:r>
                        <a:rPr lang="en-GB" sz="1600">
                          <a:effectLst/>
                        </a:rPr>
                        <a:t>Teachers’ self-efficacy </a:t>
                      </a:r>
                      <a:endParaRPr lang="de-DE"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a:effectLst/>
                        </a:rPr>
                        <a:t>.00</a:t>
                      </a:r>
                      <a:endParaRPr lang="de-DE"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dirty="0">
                          <a:effectLst/>
                        </a:rPr>
                        <a:t>.11</a:t>
                      </a:r>
                      <a:endParaRPr lang="de-DE"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06482420"/>
                  </a:ext>
                </a:extLst>
              </a:tr>
              <a:tr h="591521">
                <a:tc>
                  <a:txBody>
                    <a:bodyPr/>
                    <a:lstStyle/>
                    <a:p>
                      <a:pPr>
                        <a:lnSpc>
                          <a:spcPct val="150000"/>
                        </a:lnSpc>
                        <a:spcAft>
                          <a:spcPts val="0"/>
                        </a:spcAft>
                      </a:pPr>
                      <a:r>
                        <a:rPr lang="en-GB" sz="1600" dirty="0">
                          <a:effectLst/>
                        </a:rPr>
                        <a:t>Teachers’ intention to teach in inclusive classrooms</a:t>
                      </a:r>
                      <a:endParaRPr lang="de-DE"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a:effectLst/>
                        </a:rPr>
                        <a:t>-.10</a:t>
                      </a:r>
                      <a:endParaRPr lang="de-DE"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dirty="0">
                          <a:effectLst/>
                        </a:rPr>
                        <a:t>.10</a:t>
                      </a:r>
                      <a:endParaRPr lang="de-DE"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09673974"/>
                  </a:ext>
                </a:extLst>
              </a:tr>
              <a:tr h="279052">
                <a:tc>
                  <a:txBody>
                    <a:bodyPr/>
                    <a:lstStyle/>
                    <a:p>
                      <a:pPr>
                        <a:lnSpc>
                          <a:spcPct val="150000"/>
                        </a:lnSpc>
                        <a:spcAft>
                          <a:spcPts val="0"/>
                        </a:spcAft>
                      </a:pPr>
                      <a:r>
                        <a:rPr lang="en-GB" sz="1600">
                          <a:effectLst/>
                        </a:rPr>
                        <a:t>Intra-group-variance </a:t>
                      </a:r>
                      <a:endParaRPr lang="de-DE"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a:effectLst/>
                        </a:rPr>
                        <a:t>.86**</a:t>
                      </a:r>
                      <a:endParaRPr lang="de-DE"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AU" sz="1600" dirty="0">
                          <a:effectLst/>
                        </a:rPr>
                        <a:t>.07</a:t>
                      </a:r>
                      <a:endParaRPr lang="de-DE"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642111248"/>
                  </a:ext>
                </a:extLst>
              </a:tr>
              <a:tr h="279052">
                <a:tc>
                  <a:txBody>
                    <a:bodyPr/>
                    <a:lstStyle/>
                    <a:p>
                      <a:pPr>
                        <a:lnSpc>
                          <a:spcPct val="150000"/>
                        </a:lnSpc>
                        <a:spcAft>
                          <a:spcPts val="0"/>
                        </a:spcAft>
                      </a:pPr>
                      <a:r>
                        <a:rPr lang="en-GB" sz="1600">
                          <a:effectLst/>
                        </a:rPr>
                        <a:t>Inter-group-variance</a:t>
                      </a:r>
                      <a:endParaRPr lang="de-DE"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GB" sz="1600">
                          <a:effectLst/>
                        </a:rPr>
                        <a:t>.04</a:t>
                      </a:r>
                      <a:endParaRPr lang="de-DE"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50000"/>
                        </a:lnSpc>
                        <a:spcAft>
                          <a:spcPts val="0"/>
                        </a:spcAft>
                      </a:pPr>
                      <a:r>
                        <a:rPr lang="en-GB" sz="1600" dirty="0">
                          <a:effectLst/>
                        </a:rPr>
                        <a:t>.03</a:t>
                      </a:r>
                      <a:endParaRPr lang="de-DE"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903277348"/>
                  </a:ext>
                </a:extLst>
              </a:tr>
              <a:tr h="279052">
                <a:tc>
                  <a:txBody>
                    <a:bodyPr/>
                    <a:lstStyle/>
                    <a:p>
                      <a:pPr>
                        <a:lnSpc>
                          <a:spcPct val="150000"/>
                        </a:lnSpc>
                        <a:spcAft>
                          <a:spcPts val="0"/>
                        </a:spcAft>
                      </a:pPr>
                      <a:r>
                        <a:rPr lang="en-GB" sz="1600" dirty="0">
                          <a:effectLst/>
                        </a:rPr>
                        <a:t>Deviance</a:t>
                      </a:r>
                      <a:endParaRPr lang="de-DE"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tabLst>
                          <a:tab pos="687070" algn="dec"/>
                        </a:tabLst>
                      </a:pPr>
                      <a:r>
                        <a:rPr lang="en-GB" sz="1600" dirty="0">
                          <a:effectLst/>
                        </a:rPr>
                        <a:t>983.09</a:t>
                      </a:r>
                      <a:endParaRPr lang="de-DE"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Aft>
                          <a:spcPts val="0"/>
                        </a:spcAft>
                      </a:pPr>
                      <a:r>
                        <a:rPr lang="en-GB" sz="1600" dirty="0">
                          <a:effectLst/>
                        </a:rPr>
                        <a:t> </a:t>
                      </a:r>
                      <a:endParaRPr lang="de-DE"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429796413"/>
                  </a:ext>
                </a:extLst>
              </a:tr>
            </a:tbl>
          </a:graphicData>
        </a:graphic>
      </p:graphicFrame>
    </p:spTree>
    <p:extLst>
      <p:ext uri="{BB962C8B-B14F-4D97-AF65-F5344CB8AC3E}">
        <p14:creationId xmlns:p14="http://schemas.microsoft.com/office/powerpoint/2010/main" val="19255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6" y="1188925"/>
            <a:ext cx="8532813" cy="820064"/>
          </a:xfrm>
        </p:spPr>
        <p:txBody>
          <a:bodyPr/>
          <a:lstStyle/>
          <a:p>
            <a:r>
              <a:rPr lang="de-DE" dirty="0" smtClean="0"/>
              <a:t>Ressourcen und Barrieren für Inklusion</a:t>
            </a:r>
            <a:endParaRPr lang="de-DE" dirty="0"/>
          </a:p>
        </p:txBody>
      </p:sp>
      <p:sp>
        <p:nvSpPr>
          <p:cNvPr id="3" name="Inhaltsplatzhalter 2"/>
          <p:cNvSpPr>
            <a:spLocks noGrp="1"/>
          </p:cNvSpPr>
          <p:nvPr>
            <p:ph idx="1"/>
          </p:nvPr>
        </p:nvSpPr>
        <p:spPr>
          <a:xfrm>
            <a:off x="473535" y="2228059"/>
            <a:ext cx="9679908" cy="3058960"/>
          </a:xfrm>
        </p:spPr>
        <p:txBody>
          <a:bodyPr vert="horz" lIns="0" tIns="0" rIns="0" bIns="0" rtlCol="0" anchor="t">
            <a:noAutofit/>
          </a:bodyPr>
          <a:lstStyle/>
          <a:p>
            <a:pPr marL="182245" indent="-182245"/>
            <a:r>
              <a:rPr lang="de-DE" sz="2000" dirty="0" smtClean="0">
                <a:cs typeface="Calibri"/>
              </a:rPr>
              <a:t>Untersuchung zu Einstellungen von Lehrenden und Studierenden zum Thema Inklusion an Hochschulen</a:t>
            </a:r>
          </a:p>
          <a:p>
            <a:pPr marL="182245" indent="-182245"/>
            <a:r>
              <a:rPr lang="de-DE" sz="2000" dirty="0" smtClean="0">
                <a:cs typeface="Calibri"/>
              </a:rPr>
              <a:t>Gruppendiskussionen mit Lehrenden und Studierenden deutscher Hochschulen</a:t>
            </a:r>
          </a:p>
          <a:p>
            <a:pPr marL="182245" indent="-182245"/>
            <a:r>
              <a:rPr lang="de-DE" sz="2000" dirty="0" smtClean="0">
                <a:cs typeface="Calibri"/>
              </a:rPr>
              <a:t>Lehrende aus Bereichen BWL, Medizin, Informatik, Erziehungswissenschaft </a:t>
            </a:r>
            <a:endParaRPr lang="de-DE" sz="2000" dirty="0">
              <a:cs typeface="Calibri"/>
            </a:endParaRPr>
          </a:p>
          <a:p>
            <a:pPr marL="182245" indent="-182245"/>
            <a:r>
              <a:rPr lang="de-DE" sz="2000" dirty="0" smtClean="0">
                <a:cs typeface="Calibri"/>
              </a:rPr>
              <a:t>Studierende aus dem Bereich Soziale Arbeit/Erziehungswissenschaft</a:t>
            </a:r>
            <a:endParaRPr lang="de-DE" sz="2000" dirty="0">
              <a:cs typeface="Calibri"/>
            </a:endParaRPr>
          </a:p>
          <a:p>
            <a:pPr marL="182245" indent="-182245"/>
            <a:endParaRPr lang="de-DE" sz="2000" dirty="0">
              <a:cs typeface="Calibri"/>
            </a:endParaRPr>
          </a:p>
          <a:p>
            <a:pPr marL="182245" indent="-182245"/>
            <a:endParaRPr lang="de-DE" sz="2000" dirty="0">
              <a:cs typeface="Calibri"/>
            </a:endParaRPr>
          </a:p>
          <a:p>
            <a:endParaRPr lang="de-DE" sz="2000" dirty="0">
              <a:cs typeface="Calibri"/>
            </a:endParaRPr>
          </a:p>
        </p:txBody>
      </p:sp>
      <p:sp>
        <p:nvSpPr>
          <p:cNvPr id="4" name="Fußzeilenplatzhalter 3"/>
          <p:cNvSpPr>
            <a:spLocks noGrp="1"/>
          </p:cNvSpPr>
          <p:nvPr>
            <p:ph type="ftr" sz="quarter" idx="11"/>
          </p:nvPr>
        </p:nvSpPr>
        <p:spPr>
          <a:xfrm>
            <a:off x="10949152" y="6219201"/>
            <a:ext cx="845685" cy="365125"/>
          </a:xfrm>
        </p:spPr>
        <p:txBody>
          <a:bodyPr/>
          <a:lstStyle/>
          <a:p>
            <a:r>
              <a:rPr lang="de-AT" dirty="0" smtClean="0"/>
              <a:t>(Knauf 2014)</a:t>
            </a:r>
            <a:endParaRPr lang="de-AT" dirty="0"/>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Tree>
    <p:extLst>
      <p:ext uri="{BB962C8B-B14F-4D97-AF65-F5344CB8AC3E}">
        <p14:creationId xmlns:p14="http://schemas.microsoft.com/office/powerpoint/2010/main" val="2223963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6" y="1188925"/>
            <a:ext cx="8532813" cy="820064"/>
          </a:xfrm>
        </p:spPr>
        <p:txBody>
          <a:bodyPr/>
          <a:lstStyle/>
          <a:p>
            <a:r>
              <a:rPr lang="de-DE" dirty="0" smtClean="0"/>
              <a:t>Ressourcen und Barrieren für Inklusion</a:t>
            </a:r>
            <a:endParaRPr lang="de-DE" dirty="0"/>
          </a:p>
        </p:txBody>
      </p:sp>
      <p:sp>
        <p:nvSpPr>
          <p:cNvPr id="3" name="Inhaltsplatzhalter 2"/>
          <p:cNvSpPr>
            <a:spLocks noGrp="1"/>
          </p:cNvSpPr>
          <p:nvPr>
            <p:ph idx="1"/>
          </p:nvPr>
        </p:nvSpPr>
        <p:spPr>
          <a:xfrm>
            <a:off x="473535" y="2228059"/>
            <a:ext cx="9679908" cy="3058960"/>
          </a:xfrm>
        </p:spPr>
        <p:txBody>
          <a:bodyPr vert="horz" lIns="0" tIns="0" rIns="0" bIns="0" rtlCol="0" anchor="t">
            <a:noAutofit/>
          </a:bodyPr>
          <a:lstStyle/>
          <a:p>
            <a:pPr marL="0" indent="0">
              <a:buNone/>
            </a:pPr>
            <a:r>
              <a:rPr lang="de-DE" sz="2000" b="1" dirty="0" smtClean="0">
                <a:cs typeface="Calibri"/>
              </a:rPr>
              <a:t>Betrachtung der Umsetzung von Inklusion auf drei Ebenen</a:t>
            </a:r>
            <a:endParaRPr lang="de-DE" sz="2000" b="1" dirty="0">
              <a:cs typeface="Calibri"/>
            </a:endParaRPr>
          </a:p>
          <a:p>
            <a:pPr marL="182245" indent="-182245"/>
            <a:r>
              <a:rPr lang="de-DE" sz="2000" i="1" dirty="0" smtClean="0">
                <a:cs typeface="Calibri"/>
              </a:rPr>
              <a:t>Kulturen</a:t>
            </a:r>
            <a:r>
              <a:rPr lang="de-DE" sz="2000" dirty="0" smtClean="0">
                <a:cs typeface="Calibri"/>
              </a:rPr>
              <a:t> </a:t>
            </a:r>
            <a:br>
              <a:rPr lang="de-DE" sz="2000" dirty="0" smtClean="0">
                <a:cs typeface="Calibri"/>
              </a:rPr>
            </a:br>
            <a:r>
              <a:rPr lang="de-DE" sz="1800" dirty="0" smtClean="0">
                <a:cs typeface="Calibri"/>
              </a:rPr>
              <a:t>Werte und Überzeugungen, auf welchen Handeln der Organisationsmitglieder basiert</a:t>
            </a:r>
          </a:p>
          <a:p>
            <a:pPr marL="182245" indent="-182245"/>
            <a:r>
              <a:rPr lang="de-DE" sz="2000" i="1" dirty="0" smtClean="0">
                <a:cs typeface="Calibri"/>
              </a:rPr>
              <a:t>Strukturen</a:t>
            </a:r>
            <a:r>
              <a:rPr lang="de-DE" sz="2000" dirty="0" smtClean="0">
                <a:cs typeface="Calibri"/>
              </a:rPr>
              <a:t> </a:t>
            </a:r>
            <a:br>
              <a:rPr lang="de-DE" sz="2000" dirty="0" smtClean="0">
                <a:cs typeface="Calibri"/>
              </a:rPr>
            </a:br>
            <a:r>
              <a:rPr lang="de-DE" sz="1800" dirty="0" smtClean="0">
                <a:cs typeface="Calibri"/>
              </a:rPr>
              <a:t>formale und informale Strukturen; formal: juristische Rahmenbedingungen, Zuständigkeiten, Hierarchien; informal: interpersonelle Zusammenarbeit und Beziehungen, Rollenverteilung, Kommunikationsstrukturen, Traditionen</a:t>
            </a:r>
          </a:p>
          <a:p>
            <a:pPr marL="182245" indent="-182245"/>
            <a:r>
              <a:rPr lang="de-DE" sz="2000" i="1" dirty="0" smtClean="0">
                <a:cs typeface="Calibri"/>
              </a:rPr>
              <a:t>Praxis</a:t>
            </a:r>
            <a:r>
              <a:rPr lang="de-DE" sz="1800" dirty="0" smtClean="0">
                <a:cs typeface="Calibri"/>
              </a:rPr>
              <a:t/>
            </a:r>
            <a:br>
              <a:rPr lang="de-DE" sz="1800" dirty="0" smtClean="0">
                <a:cs typeface="Calibri"/>
              </a:rPr>
            </a:br>
            <a:r>
              <a:rPr lang="de-DE" sz="1800" dirty="0" smtClean="0">
                <a:cs typeface="Calibri"/>
              </a:rPr>
              <a:t>konkretes Handeln in Forschung, Lehre, Kooperation, Verwaltung</a:t>
            </a:r>
            <a:endParaRPr lang="de-DE" sz="1800" dirty="0">
              <a:cs typeface="Calibri"/>
            </a:endParaRPr>
          </a:p>
          <a:p>
            <a:endParaRPr lang="de-DE" dirty="0">
              <a:cs typeface="Calibri"/>
            </a:endParaRPr>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6" name="Fußzeilenplatzhalter 3"/>
          <p:cNvSpPr>
            <a:spLocks noGrp="1"/>
          </p:cNvSpPr>
          <p:nvPr>
            <p:ph type="ftr" sz="quarter" idx="11"/>
          </p:nvPr>
        </p:nvSpPr>
        <p:spPr>
          <a:xfrm>
            <a:off x="10949152" y="6219201"/>
            <a:ext cx="845685" cy="365125"/>
          </a:xfrm>
        </p:spPr>
        <p:txBody>
          <a:bodyPr/>
          <a:lstStyle/>
          <a:p>
            <a:r>
              <a:rPr lang="de-AT" dirty="0" smtClean="0"/>
              <a:t>(Knauf 2014)</a:t>
            </a:r>
            <a:endParaRPr lang="de-AT" dirty="0"/>
          </a:p>
        </p:txBody>
      </p:sp>
    </p:spTree>
    <p:extLst>
      <p:ext uri="{BB962C8B-B14F-4D97-AF65-F5344CB8AC3E}">
        <p14:creationId xmlns:p14="http://schemas.microsoft.com/office/powerpoint/2010/main" val="3865460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6" y="1188925"/>
            <a:ext cx="8532813" cy="820064"/>
          </a:xfrm>
        </p:spPr>
        <p:txBody>
          <a:bodyPr/>
          <a:lstStyle/>
          <a:p>
            <a:r>
              <a:rPr lang="de-DE" dirty="0" smtClean="0"/>
              <a:t>Ressourcen und Barrieren für Inklusion</a:t>
            </a:r>
            <a:endParaRPr lang="de-DE" dirty="0"/>
          </a:p>
        </p:txBody>
      </p:sp>
      <p:sp>
        <p:nvSpPr>
          <p:cNvPr id="3" name="Inhaltsplatzhalter 2"/>
          <p:cNvSpPr>
            <a:spLocks noGrp="1"/>
          </p:cNvSpPr>
          <p:nvPr>
            <p:ph idx="1"/>
          </p:nvPr>
        </p:nvSpPr>
        <p:spPr>
          <a:xfrm>
            <a:off x="473534" y="2228059"/>
            <a:ext cx="11386233" cy="3058960"/>
          </a:xfrm>
        </p:spPr>
        <p:txBody>
          <a:bodyPr vert="horz" lIns="0" tIns="0" rIns="0" bIns="0" rtlCol="0" anchor="t">
            <a:noAutofit/>
          </a:bodyPr>
          <a:lstStyle/>
          <a:p>
            <a:pPr marL="0" indent="0">
              <a:buNone/>
            </a:pPr>
            <a:r>
              <a:rPr lang="de-DE" sz="2000" b="1" dirty="0" smtClean="0">
                <a:cs typeface="Calibri"/>
              </a:rPr>
              <a:t>Lehrende und Studierende wurden zu Erfahrungen, Haltungen und Ideen auf ebendiesen Ebenen befragt</a:t>
            </a:r>
            <a:endParaRPr lang="de-DE" sz="2000" b="1" dirty="0">
              <a:cs typeface="Calibri"/>
            </a:endParaRPr>
          </a:p>
          <a:p>
            <a:pPr marL="182245" indent="-182245"/>
            <a:r>
              <a:rPr lang="de-DE" sz="2000" b="1" dirty="0" smtClean="0">
                <a:cs typeface="Calibri"/>
              </a:rPr>
              <a:t>Kultur</a:t>
            </a:r>
            <a:r>
              <a:rPr lang="de-DE" sz="2000" dirty="0" smtClean="0">
                <a:cs typeface="Calibri"/>
              </a:rPr>
              <a:t> </a:t>
            </a:r>
            <a:br>
              <a:rPr lang="de-DE" sz="2000" dirty="0" smtClean="0">
                <a:cs typeface="Calibri"/>
              </a:rPr>
            </a:br>
            <a:r>
              <a:rPr lang="de-DE" sz="1800" dirty="0" smtClean="0">
                <a:cs typeface="Calibri"/>
              </a:rPr>
              <a:t>„Ja es sollte nicht nur erzählt werden sondern selber gelebt werden“</a:t>
            </a:r>
            <a:endParaRPr lang="de-DE" dirty="0">
              <a:cs typeface="Calibri"/>
            </a:endParaRPr>
          </a:p>
          <a:p>
            <a:pPr marL="0" indent="0">
              <a:lnSpc>
                <a:spcPct val="100000"/>
              </a:lnSpc>
              <a:spcBef>
                <a:spcPts val="0"/>
              </a:spcBef>
              <a:buNone/>
            </a:pPr>
            <a:r>
              <a:rPr lang="de-DE" sz="1800" dirty="0" smtClean="0">
                <a:cs typeface="Calibri"/>
              </a:rPr>
              <a:t>	+ Öffnung der Hochschulen</a:t>
            </a:r>
          </a:p>
          <a:p>
            <a:pPr marL="0" indent="0">
              <a:lnSpc>
                <a:spcPct val="100000"/>
              </a:lnSpc>
              <a:spcBef>
                <a:spcPts val="0"/>
              </a:spcBef>
              <a:buNone/>
            </a:pPr>
            <a:r>
              <a:rPr lang="de-DE" sz="1800" dirty="0" smtClean="0">
                <a:cs typeface="Calibri"/>
              </a:rPr>
              <a:t>	+ Kooperationskultur </a:t>
            </a:r>
          </a:p>
          <a:p>
            <a:pPr marL="0" indent="0">
              <a:lnSpc>
                <a:spcPct val="100000"/>
              </a:lnSpc>
              <a:spcBef>
                <a:spcPts val="0"/>
              </a:spcBef>
              <a:buNone/>
            </a:pPr>
            <a:r>
              <a:rPr lang="de-DE" sz="1800" dirty="0" smtClean="0">
                <a:cs typeface="Calibri"/>
              </a:rPr>
              <a:t>	+ Aufgaben und Rollen von Lehrenden – Lehrende als </a:t>
            </a:r>
            <a:r>
              <a:rPr lang="de-DE" sz="1800" dirty="0" err="1" smtClean="0">
                <a:cs typeface="Calibri"/>
              </a:rPr>
              <a:t>ModeratorInnen</a:t>
            </a:r>
            <a:r>
              <a:rPr lang="de-DE" sz="1800" dirty="0" smtClean="0">
                <a:cs typeface="Calibri"/>
              </a:rPr>
              <a:t> von Bildungsprozessen</a:t>
            </a:r>
          </a:p>
          <a:p>
            <a:pPr marL="0" indent="0">
              <a:lnSpc>
                <a:spcPct val="100000"/>
              </a:lnSpc>
              <a:spcBef>
                <a:spcPts val="0"/>
              </a:spcBef>
              <a:buNone/>
            </a:pPr>
            <a:r>
              <a:rPr lang="de-DE" sz="1800" dirty="0">
                <a:cs typeface="Calibri"/>
              </a:rPr>
              <a:t>	</a:t>
            </a:r>
            <a:r>
              <a:rPr lang="de-DE" sz="1800" dirty="0" smtClean="0">
                <a:cs typeface="Calibri"/>
              </a:rPr>
              <a:t>- Kluft zwischen Werten der Hochschulen und Werten des Inklusionsgedanken</a:t>
            </a:r>
          </a:p>
          <a:p>
            <a:pPr marL="0" indent="0">
              <a:lnSpc>
                <a:spcPct val="100000"/>
              </a:lnSpc>
              <a:spcBef>
                <a:spcPts val="0"/>
              </a:spcBef>
              <a:buNone/>
            </a:pPr>
            <a:r>
              <a:rPr lang="de-DE" sz="1800" dirty="0">
                <a:cs typeface="Calibri"/>
              </a:rPr>
              <a:t>	</a:t>
            </a:r>
            <a:r>
              <a:rPr lang="de-DE" sz="1800" dirty="0" smtClean="0">
                <a:cs typeface="Calibri"/>
              </a:rPr>
              <a:t>- hierarchische Haltung von Lehrenden als Barriere für Inklusion</a:t>
            </a:r>
            <a:endParaRPr lang="de-DE" sz="1800" dirty="0">
              <a:cs typeface="Calibri"/>
            </a:endParaRPr>
          </a:p>
          <a:p>
            <a:r>
              <a:rPr lang="de-DE" sz="1800" dirty="0">
                <a:cs typeface="Calibri"/>
              </a:rPr>
              <a:t>Inklusion oftmals gleichgesetzt wird mit der Einbeziehung weniger leistungsfähiger Personen. Das Bild von „Starken“ und „Schwachen“ wird implizit sichtbar</a:t>
            </a:r>
          </a:p>
          <a:p>
            <a:pPr lvl="1"/>
            <a:r>
              <a:rPr lang="de-DE" sz="1600" dirty="0">
                <a:cs typeface="Calibri"/>
              </a:rPr>
              <a:t>„Das wirkt ja erst mal sehr anstrengend, das Ganze, aber bei Inklusion, so wie du‘s dargestellt hast ist es ja auch das ‚Wir müssen alle mitnehmen’. Und dann haben wir die Eingangsheterogenität also manche sind dann vielleicht noch schwieriger mitzunehmen.“</a:t>
            </a:r>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 </a:t>
            </a:r>
            <a:endParaRPr lang="de-AT" dirty="0"/>
          </a:p>
        </p:txBody>
      </p:sp>
      <p:sp>
        <p:nvSpPr>
          <p:cNvPr id="6" name="Fußzeilenplatzhalter 3"/>
          <p:cNvSpPr>
            <a:spLocks noGrp="1"/>
          </p:cNvSpPr>
          <p:nvPr>
            <p:ph type="ftr" sz="quarter" idx="11"/>
          </p:nvPr>
        </p:nvSpPr>
        <p:spPr>
          <a:xfrm>
            <a:off x="10949152" y="6219201"/>
            <a:ext cx="845685" cy="365125"/>
          </a:xfrm>
        </p:spPr>
        <p:txBody>
          <a:bodyPr/>
          <a:lstStyle/>
          <a:p>
            <a:r>
              <a:rPr lang="de-AT" dirty="0" smtClean="0"/>
              <a:t>(Knauf 2014)</a:t>
            </a:r>
            <a:endParaRPr lang="de-AT" dirty="0"/>
          </a:p>
        </p:txBody>
      </p:sp>
    </p:spTree>
    <p:extLst>
      <p:ext uri="{BB962C8B-B14F-4D97-AF65-F5344CB8AC3E}">
        <p14:creationId xmlns:p14="http://schemas.microsoft.com/office/powerpoint/2010/main" val="1151207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6" y="1188925"/>
            <a:ext cx="8532813" cy="820064"/>
          </a:xfrm>
        </p:spPr>
        <p:txBody>
          <a:bodyPr/>
          <a:lstStyle/>
          <a:p>
            <a:r>
              <a:rPr lang="de-DE" dirty="0" smtClean="0"/>
              <a:t>Ressourcen und Barrieren für Inklusion</a:t>
            </a:r>
            <a:endParaRPr lang="de-DE" dirty="0"/>
          </a:p>
        </p:txBody>
      </p:sp>
      <p:sp>
        <p:nvSpPr>
          <p:cNvPr id="3" name="Inhaltsplatzhalter 2"/>
          <p:cNvSpPr>
            <a:spLocks noGrp="1"/>
          </p:cNvSpPr>
          <p:nvPr>
            <p:ph idx="1"/>
          </p:nvPr>
        </p:nvSpPr>
        <p:spPr>
          <a:xfrm>
            <a:off x="473535" y="2228059"/>
            <a:ext cx="11321302" cy="3058960"/>
          </a:xfrm>
        </p:spPr>
        <p:txBody>
          <a:bodyPr vert="horz" lIns="0" tIns="0" rIns="0" bIns="0" rtlCol="0" anchor="t">
            <a:noAutofit/>
          </a:bodyPr>
          <a:lstStyle/>
          <a:p>
            <a:pPr marL="0" indent="0">
              <a:buNone/>
            </a:pPr>
            <a:r>
              <a:rPr lang="de-DE" sz="2000" b="1" dirty="0" smtClean="0">
                <a:cs typeface="Calibri"/>
              </a:rPr>
              <a:t>Lehrende und Studierende wurden zu Erfahrungen, Haltungen und Ideen auf ebendiesen Ebenen befragt</a:t>
            </a:r>
            <a:endParaRPr lang="de-DE" sz="2000" b="1" dirty="0">
              <a:cs typeface="Calibri"/>
            </a:endParaRPr>
          </a:p>
          <a:p>
            <a:pPr marL="182245" indent="-182245"/>
            <a:r>
              <a:rPr lang="de-DE" sz="2000" b="1" dirty="0" smtClean="0">
                <a:cs typeface="Calibri"/>
              </a:rPr>
              <a:t>Struktur </a:t>
            </a:r>
            <a:r>
              <a:rPr lang="de-DE" sz="2000" dirty="0" smtClean="0">
                <a:cs typeface="Calibri"/>
              </a:rPr>
              <a:t> </a:t>
            </a:r>
            <a:br>
              <a:rPr lang="de-DE" sz="2000" dirty="0" smtClean="0">
                <a:cs typeface="Calibri"/>
              </a:rPr>
            </a:br>
            <a:r>
              <a:rPr lang="de-DE" sz="1800" dirty="0" smtClean="0">
                <a:cs typeface="Calibri"/>
              </a:rPr>
              <a:t>„Und vor allem sollte man denjenigen, die das wirklich möchten, nicht die Möglichkeit nehmen, das zu versuchen“</a:t>
            </a:r>
            <a:endParaRPr lang="de-DE" dirty="0">
              <a:cs typeface="Calibri"/>
            </a:endParaRPr>
          </a:p>
          <a:p>
            <a:pPr marL="0" indent="0">
              <a:buNone/>
            </a:pPr>
            <a:r>
              <a:rPr lang="de-DE" sz="1800" dirty="0" smtClean="0">
                <a:cs typeface="Calibri"/>
              </a:rPr>
              <a:t>	- Hochschulzugang – Ist das rezente Bildungswesen überhaupt mit Inklusion vereinbar?</a:t>
            </a:r>
          </a:p>
          <a:p>
            <a:pPr marL="0" indent="0">
              <a:buNone/>
            </a:pPr>
            <a:r>
              <a:rPr lang="de-DE" sz="1800" dirty="0">
                <a:cs typeface="Calibri"/>
              </a:rPr>
              <a:t>	- Leistungsanforderungen und -bewertung </a:t>
            </a:r>
            <a:endParaRPr lang="de-DE" sz="1800" dirty="0" smtClean="0">
              <a:cs typeface="Calibri"/>
            </a:endParaRPr>
          </a:p>
          <a:p>
            <a:pPr marL="0" indent="0">
              <a:buNone/>
            </a:pPr>
            <a:r>
              <a:rPr lang="de-DE" sz="1800" dirty="0">
                <a:cs typeface="Calibri"/>
              </a:rPr>
              <a:t>	</a:t>
            </a:r>
            <a:r>
              <a:rPr lang="de-DE" sz="1800" dirty="0" smtClean="0">
                <a:cs typeface="Calibri"/>
              </a:rPr>
              <a:t>„</a:t>
            </a:r>
            <a:r>
              <a:rPr lang="de-DE" sz="1800" dirty="0">
                <a:cs typeface="Calibri"/>
              </a:rPr>
              <a:t>Man </a:t>
            </a:r>
            <a:r>
              <a:rPr lang="de-DE" sz="1800" dirty="0" smtClean="0">
                <a:cs typeface="Calibri"/>
              </a:rPr>
              <a:t>sollte nicht </a:t>
            </a:r>
            <a:r>
              <a:rPr lang="de-DE" sz="1800" dirty="0">
                <a:cs typeface="Calibri"/>
              </a:rPr>
              <a:t>am Qualitätslevel rühren aus Mitleid (...) weil wir alle </a:t>
            </a:r>
            <a:r>
              <a:rPr lang="de-DE" sz="1800" dirty="0" smtClean="0">
                <a:cs typeface="Calibri"/>
              </a:rPr>
              <a:t>so </a:t>
            </a:r>
            <a:r>
              <a:rPr lang="de-DE" sz="1800" dirty="0" err="1">
                <a:cs typeface="Calibri"/>
              </a:rPr>
              <a:t>diversity-oriented</a:t>
            </a:r>
            <a:r>
              <a:rPr lang="de-DE" sz="1800" dirty="0">
                <a:cs typeface="Calibri"/>
              </a:rPr>
              <a:t> sind.“ </a:t>
            </a:r>
          </a:p>
          <a:p>
            <a:pPr marL="0" indent="0">
              <a:buNone/>
            </a:pPr>
            <a:r>
              <a:rPr lang="de-DE" sz="1800" dirty="0" smtClean="0">
                <a:cs typeface="Calibri"/>
              </a:rPr>
              <a:t>	- Größe der Institution und der Lerngruppen</a:t>
            </a:r>
          </a:p>
          <a:p>
            <a:pPr marL="0" indent="0">
              <a:buNone/>
            </a:pPr>
            <a:r>
              <a:rPr lang="de-DE" sz="1800" dirty="0">
                <a:cs typeface="Calibri"/>
              </a:rPr>
              <a:t>	</a:t>
            </a:r>
            <a:r>
              <a:rPr lang="de-DE" sz="1800" dirty="0" smtClean="0">
                <a:cs typeface="Calibri"/>
              </a:rPr>
              <a:t>- Flexibilität der Studiengestaltung</a:t>
            </a:r>
          </a:p>
          <a:p>
            <a:pPr marL="0" indent="0">
              <a:buNone/>
            </a:pPr>
            <a:r>
              <a:rPr lang="de-DE" sz="1800" dirty="0">
                <a:cs typeface="Calibri"/>
              </a:rPr>
              <a:t>	</a:t>
            </a:r>
            <a:r>
              <a:rPr lang="de-DE" sz="1800" dirty="0" smtClean="0">
                <a:cs typeface="Calibri"/>
              </a:rPr>
              <a:t>- Strukturen für Inklusion müssen vor allem auf Ebene der Institution hergestellt werden</a:t>
            </a:r>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6" name="Fußzeilenplatzhalter 3"/>
          <p:cNvSpPr>
            <a:spLocks noGrp="1"/>
          </p:cNvSpPr>
          <p:nvPr>
            <p:ph type="ftr" sz="quarter" idx="11"/>
          </p:nvPr>
        </p:nvSpPr>
        <p:spPr>
          <a:xfrm>
            <a:off x="10949152" y="6219201"/>
            <a:ext cx="845685" cy="365125"/>
          </a:xfrm>
        </p:spPr>
        <p:txBody>
          <a:bodyPr/>
          <a:lstStyle/>
          <a:p>
            <a:r>
              <a:rPr lang="de-AT" dirty="0" smtClean="0"/>
              <a:t>(Knauf 2014)</a:t>
            </a:r>
            <a:endParaRPr lang="de-AT" dirty="0"/>
          </a:p>
        </p:txBody>
      </p:sp>
    </p:spTree>
    <p:extLst>
      <p:ext uri="{BB962C8B-B14F-4D97-AF65-F5344CB8AC3E}">
        <p14:creationId xmlns:p14="http://schemas.microsoft.com/office/powerpoint/2010/main" val="1445856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6" y="1188925"/>
            <a:ext cx="8532813" cy="820064"/>
          </a:xfrm>
        </p:spPr>
        <p:txBody>
          <a:bodyPr/>
          <a:lstStyle/>
          <a:p>
            <a:r>
              <a:rPr lang="de-DE" dirty="0" smtClean="0"/>
              <a:t>Ressourcen und Barrieren für Inklusion</a:t>
            </a:r>
            <a:endParaRPr lang="de-DE" dirty="0"/>
          </a:p>
        </p:txBody>
      </p:sp>
      <p:sp>
        <p:nvSpPr>
          <p:cNvPr id="3" name="Inhaltsplatzhalter 2"/>
          <p:cNvSpPr>
            <a:spLocks noGrp="1"/>
          </p:cNvSpPr>
          <p:nvPr>
            <p:ph idx="1"/>
          </p:nvPr>
        </p:nvSpPr>
        <p:spPr>
          <a:xfrm>
            <a:off x="473535" y="2228059"/>
            <a:ext cx="9679908" cy="3058960"/>
          </a:xfrm>
        </p:spPr>
        <p:txBody>
          <a:bodyPr vert="horz" lIns="0" tIns="0" rIns="0" bIns="0" rtlCol="0" anchor="t">
            <a:noAutofit/>
          </a:bodyPr>
          <a:lstStyle/>
          <a:p>
            <a:pPr marL="0" indent="0">
              <a:buNone/>
            </a:pPr>
            <a:r>
              <a:rPr lang="de-DE" sz="2000" b="1" dirty="0" smtClean="0">
                <a:cs typeface="Calibri"/>
              </a:rPr>
              <a:t>Lehrende und Studierende wurden zu Erfahrungen, Haltungen und Ideen auf ebendiesen Ebenen befragt</a:t>
            </a:r>
            <a:endParaRPr lang="de-DE" sz="2000" b="1" dirty="0">
              <a:cs typeface="Calibri"/>
            </a:endParaRPr>
          </a:p>
          <a:p>
            <a:pPr marL="182245" indent="-182245"/>
            <a:r>
              <a:rPr lang="de-DE" sz="2000" b="1" dirty="0" smtClean="0">
                <a:cs typeface="Calibri"/>
              </a:rPr>
              <a:t>Praxis</a:t>
            </a:r>
            <a:r>
              <a:rPr lang="de-DE" sz="2000" dirty="0" smtClean="0">
                <a:cs typeface="Calibri"/>
              </a:rPr>
              <a:t> </a:t>
            </a:r>
            <a:br>
              <a:rPr lang="de-DE" sz="2000" dirty="0" smtClean="0">
                <a:cs typeface="Calibri"/>
              </a:rPr>
            </a:br>
            <a:r>
              <a:rPr lang="de-DE" sz="1800" dirty="0" smtClean="0">
                <a:cs typeface="Calibri"/>
              </a:rPr>
              <a:t>„Wir sind halt alle individuell, und darauf muss man erst mal eingehen können“</a:t>
            </a:r>
            <a:endParaRPr lang="de-DE" dirty="0">
              <a:cs typeface="Calibri"/>
            </a:endParaRPr>
          </a:p>
          <a:p>
            <a:pPr marL="0" indent="0">
              <a:buNone/>
            </a:pPr>
            <a:r>
              <a:rPr lang="de-DE" sz="1800" dirty="0" smtClean="0">
                <a:cs typeface="Calibri"/>
              </a:rPr>
              <a:t>	- neue Anforderungen an Lehrende – Kompetenzprofil für inklusive Lehrende?</a:t>
            </a:r>
          </a:p>
          <a:p>
            <a:pPr marL="0" indent="0">
              <a:buNone/>
            </a:pPr>
            <a:r>
              <a:rPr lang="de-DE" sz="1800" dirty="0" smtClean="0">
                <a:cs typeface="Calibri"/>
              </a:rPr>
              <a:t>	- neue Anforderungen an Studierende – Konflikt Freiheit des Einzelnen/Idee der 	Lerngemeinschaft </a:t>
            </a:r>
          </a:p>
          <a:p>
            <a:pPr marL="0" indent="0">
              <a:buNone/>
            </a:pPr>
            <a:r>
              <a:rPr lang="de-DE" sz="1800" dirty="0" smtClean="0">
                <a:cs typeface="Calibri"/>
              </a:rPr>
              <a:t>	- inklusive Lehr-Lernformen – Individualisierung, Flexibilisierung, Kooperation, Vielfalt</a:t>
            </a:r>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6" name="Fußzeilenplatzhalter 3"/>
          <p:cNvSpPr>
            <a:spLocks noGrp="1"/>
          </p:cNvSpPr>
          <p:nvPr>
            <p:ph type="ftr" sz="quarter" idx="11"/>
          </p:nvPr>
        </p:nvSpPr>
        <p:spPr>
          <a:xfrm>
            <a:off x="10949152" y="6219201"/>
            <a:ext cx="845685" cy="365125"/>
          </a:xfrm>
        </p:spPr>
        <p:txBody>
          <a:bodyPr/>
          <a:lstStyle/>
          <a:p>
            <a:r>
              <a:rPr lang="de-AT" dirty="0" smtClean="0"/>
              <a:t>(Knauf 2014)</a:t>
            </a:r>
            <a:endParaRPr lang="de-AT" dirty="0"/>
          </a:p>
        </p:txBody>
      </p:sp>
    </p:spTree>
    <p:extLst>
      <p:ext uri="{BB962C8B-B14F-4D97-AF65-F5344CB8AC3E}">
        <p14:creationId xmlns:p14="http://schemas.microsoft.com/office/powerpoint/2010/main" val="283216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407986" y="1101491"/>
            <a:ext cx="8532813" cy="820064"/>
          </a:xfrm>
        </p:spPr>
        <p:txBody>
          <a:bodyPr/>
          <a:lstStyle/>
          <a:p>
            <a:r>
              <a:rPr lang="de-DE" dirty="0"/>
              <a:t>Inklusion – was ist das?</a:t>
            </a:r>
          </a:p>
        </p:txBody>
      </p:sp>
      <p:sp>
        <p:nvSpPr>
          <p:cNvPr id="16" name="Textfeld 15"/>
          <p:cNvSpPr txBox="1"/>
          <p:nvPr/>
        </p:nvSpPr>
        <p:spPr>
          <a:xfrm rot="1441839">
            <a:off x="2717983" y="2533445"/>
            <a:ext cx="3787368" cy="1477328"/>
          </a:xfrm>
          <a:prstGeom prst="rect">
            <a:avLst/>
          </a:prstGeom>
          <a:noFill/>
        </p:spPr>
        <p:txBody>
          <a:bodyPr wrap="square" rtlCol="0">
            <a:spAutoFit/>
          </a:bodyPr>
          <a:lstStyle/>
          <a:p>
            <a:r>
              <a:rPr lang="en-GB" dirty="0"/>
              <a:t>The actual step in European policy after the UN CRPD was to focus not solely of ‘special’ learners to now encompassing all learners (Meijer, 2014; Watkins &amp; Meijer, 2016) </a:t>
            </a:r>
            <a:endParaRPr lang="de-DE" dirty="0">
              <a:latin typeface="Bahnschrift Light" panose="020B0502040204020203" pitchFamily="34" charset="0"/>
            </a:endParaRPr>
          </a:p>
        </p:txBody>
      </p:sp>
      <p:sp>
        <p:nvSpPr>
          <p:cNvPr id="18" name="Textfeld 17"/>
          <p:cNvSpPr txBox="1"/>
          <p:nvPr/>
        </p:nvSpPr>
        <p:spPr>
          <a:xfrm rot="21447295">
            <a:off x="8660832" y="2546753"/>
            <a:ext cx="3487788" cy="2031325"/>
          </a:xfrm>
          <a:prstGeom prst="rect">
            <a:avLst/>
          </a:prstGeom>
          <a:noFill/>
        </p:spPr>
        <p:txBody>
          <a:bodyPr wrap="square" rtlCol="0">
            <a:spAutoFit/>
          </a:bodyPr>
          <a:lstStyle/>
          <a:p>
            <a:r>
              <a:rPr lang="en-US" dirty="0"/>
              <a:t>The European Agency for Special Needs and Inclusive Education (</a:t>
            </a:r>
            <a:r>
              <a:rPr lang="en-US" dirty="0" smtClean="0"/>
              <a:t>2016) </a:t>
            </a:r>
            <a:r>
              <a:rPr lang="en-US" dirty="0"/>
              <a:t>offers a definition with a benchmark referring to the inclusion of students with SEN in mainstream classes for at least 80% of the whole schooling time. </a:t>
            </a:r>
            <a:endParaRPr lang="de-DE" dirty="0">
              <a:latin typeface="Bodoni MT" panose="02070603080606020203" pitchFamily="18" charset="0"/>
            </a:endParaRPr>
          </a:p>
        </p:txBody>
      </p:sp>
      <p:sp>
        <p:nvSpPr>
          <p:cNvPr id="19" name="Textfeld 18"/>
          <p:cNvSpPr txBox="1"/>
          <p:nvPr/>
        </p:nvSpPr>
        <p:spPr>
          <a:xfrm rot="20934493">
            <a:off x="309927" y="4084131"/>
            <a:ext cx="3787368" cy="1477328"/>
          </a:xfrm>
          <a:prstGeom prst="rect">
            <a:avLst/>
          </a:prstGeom>
          <a:noFill/>
        </p:spPr>
        <p:txBody>
          <a:bodyPr wrap="square" rtlCol="0">
            <a:spAutoFit/>
          </a:bodyPr>
          <a:lstStyle/>
          <a:p>
            <a:r>
              <a:rPr lang="en-US" dirty="0"/>
              <a:t>Within an inclusive context, teachers are not only asked to enhance students’ learning outcomes, but also to support their social-emotional development</a:t>
            </a:r>
            <a:endParaRPr lang="de-DE" sz="1600" dirty="0">
              <a:latin typeface="Cambria" panose="02040503050406030204" pitchFamily="18" charset="0"/>
            </a:endParaRPr>
          </a:p>
        </p:txBody>
      </p:sp>
      <p:sp>
        <p:nvSpPr>
          <p:cNvPr id="20" name="Textfeld 19"/>
          <p:cNvSpPr txBox="1"/>
          <p:nvPr/>
        </p:nvSpPr>
        <p:spPr>
          <a:xfrm rot="21447295">
            <a:off x="5567961" y="483283"/>
            <a:ext cx="3487788" cy="2308324"/>
          </a:xfrm>
          <a:prstGeom prst="rect">
            <a:avLst/>
          </a:prstGeom>
          <a:noFill/>
        </p:spPr>
        <p:txBody>
          <a:bodyPr wrap="square" rtlCol="0">
            <a:spAutoFit/>
          </a:bodyPr>
          <a:lstStyle/>
          <a:p>
            <a:r>
              <a:rPr lang="de-DE" dirty="0" err="1" smtClean="0"/>
              <a:t>ensure</a:t>
            </a:r>
            <a:r>
              <a:rPr lang="de-DE" dirty="0" smtClean="0"/>
              <a:t> </a:t>
            </a:r>
            <a:r>
              <a:rPr lang="de-DE" dirty="0"/>
              <a:t>inclusive </a:t>
            </a:r>
            <a:r>
              <a:rPr lang="de-DE" dirty="0" err="1"/>
              <a:t>and</a:t>
            </a:r>
            <a:r>
              <a:rPr lang="de-DE" dirty="0"/>
              <a:t> </a:t>
            </a:r>
            <a:r>
              <a:rPr lang="de-DE" dirty="0" err="1"/>
              <a:t>equitable</a:t>
            </a:r>
            <a:r>
              <a:rPr lang="de-DE" dirty="0"/>
              <a:t> </a:t>
            </a:r>
            <a:r>
              <a:rPr lang="de-DE" dirty="0" err="1"/>
              <a:t>quality</a:t>
            </a:r>
            <a:r>
              <a:rPr lang="de-DE" dirty="0"/>
              <a:t> </a:t>
            </a:r>
            <a:r>
              <a:rPr lang="de-DE" dirty="0" err="1"/>
              <a:t>education</a:t>
            </a:r>
            <a:r>
              <a:rPr lang="de-DE" dirty="0"/>
              <a:t> </a:t>
            </a:r>
            <a:r>
              <a:rPr lang="de-DE" dirty="0" err="1"/>
              <a:t>and</a:t>
            </a:r>
            <a:r>
              <a:rPr lang="de-DE" dirty="0"/>
              <a:t> promote </a:t>
            </a:r>
            <a:r>
              <a:rPr lang="de-DE" dirty="0" err="1"/>
              <a:t>lifelong</a:t>
            </a:r>
            <a:r>
              <a:rPr lang="de-DE" dirty="0"/>
              <a:t> </a:t>
            </a:r>
            <a:r>
              <a:rPr lang="de-DE" dirty="0" err="1"/>
              <a:t>learning</a:t>
            </a:r>
            <a:r>
              <a:rPr lang="de-DE" dirty="0"/>
              <a:t> </a:t>
            </a:r>
            <a:r>
              <a:rPr lang="de-DE" dirty="0" err="1"/>
              <a:t>opportunities</a:t>
            </a:r>
            <a:r>
              <a:rPr lang="de-DE" dirty="0"/>
              <a:t> </a:t>
            </a:r>
            <a:r>
              <a:rPr lang="de-DE" dirty="0" err="1"/>
              <a:t>for</a:t>
            </a:r>
            <a:r>
              <a:rPr lang="de-DE" dirty="0"/>
              <a:t> </a:t>
            </a:r>
            <a:r>
              <a:rPr lang="de-DE" dirty="0" smtClean="0"/>
              <a:t>all </a:t>
            </a:r>
            <a:r>
              <a:rPr lang="de-DE" dirty="0" smtClean="0">
                <a:sym typeface="Wingdings" panose="05000000000000000000" pitchFamily="2" charset="2"/>
              </a:rPr>
              <a:t> </a:t>
            </a:r>
            <a:r>
              <a:rPr lang="de-DE" dirty="0" err="1" smtClean="0"/>
              <a:t>inclusion</a:t>
            </a:r>
            <a:r>
              <a:rPr lang="de-DE" dirty="0" smtClean="0"/>
              <a:t> </a:t>
            </a:r>
            <a:r>
              <a:rPr lang="de-DE" dirty="0" err="1" smtClean="0"/>
              <a:t>as</a:t>
            </a:r>
            <a:r>
              <a:rPr lang="de-DE" dirty="0" smtClean="0"/>
              <a:t> „a </a:t>
            </a:r>
            <a:r>
              <a:rPr lang="de-DE" dirty="0" err="1"/>
              <a:t>process</a:t>
            </a:r>
            <a:r>
              <a:rPr lang="de-DE" dirty="0"/>
              <a:t> </a:t>
            </a:r>
            <a:r>
              <a:rPr lang="de-DE" dirty="0" err="1"/>
              <a:t>that</a:t>
            </a:r>
            <a:r>
              <a:rPr lang="de-DE" dirty="0"/>
              <a:t> </a:t>
            </a:r>
            <a:r>
              <a:rPr lang="de-DE" dirty="0" err="1"/>
              <a:t>helps</a:t>
            </a:r>
            <a:r>
              <a:rPr lang="de-DE" dirty="0"/>
              <a:t> </a:t>
            </a:r>
            <a:r>
              <a:rPr lang="de-DE" dirty="0" err="1"/>
              <a:t>overcome</a:t>
            </a:r>
            <a:r>
              <a:rPr lang="de-DE" dirty="0"/>
              <a:t> </a:t>
            </a:r>
            <a:r>
              <a:rPr lang="de-DE" dirty="0" err="1"/>
              <a:t>barriers</a:t>
            </a:r>
            <a:r>
              <a:rPr lang="de-DE" dirty="0"/>
              <a:t> </a:t>
            </a:r>
            <a:r>
              <a:rPr lang="de-DE" dirty="0" err="1"/>
              <a:t>limiting</a:t>
            </a:r>
            <a:r>
              <a:rPr lang="de-DE" dirty="0"/>
              <a:t> </a:t>
            </a:r>
            <a:r>
              <a:rPr lang="de-DE" dirty="0" err="1"/>
              <a:t>the</a:t>
            </a:r>
            <a:r>
              <a:rPr lang="de-DE" dirty="0"/>
              <a:t> </a:t>
            </a:r>
            <a:r>
              <a:rPr lang="de-DE" dirty="0" err="1"/>
              <a:t>presence</a:t>
            </a:r>
            <a:r>
              <a:rPr lang="de-DE" dirty="0"/>
              <a:t>, </a:t>
            </a:r>
            <a:r>
              <a:rPr lang="de-DE" dirty="0" err="1"/>
              <a:t>participation</a:t>
            </a:r>
            <a:r>
              <a:rPr lang="de-DE" dirty="0"/>
              <a:t> </a:t>
            </a:r>
            <a:r>
              <a:rPr lang="de-DE" dirty="0" err="1"/>
              <a:t>and</a:t>
            </a:r>
            <a:r>
              <a:rPr lang="de-DE" dirty="0"/>
              <a:t> </a:t>
            </a:r>
            <a:r>
              <a:rPr lang="de-DE" dirty="0" err="1"/>
              <a:t>achievement</a:t>
            </a:r>
            <a:r>
              <a:rPr lang="de-DE" dirty="0"/>
              <a:t> </a:t>
            </a:r>
            <a:r>
              <a:rPr lang="de-DE" dirty="0" err="1"/>
              <a:t>of</a:t>
            </a:r>
            <a:r>
              <a:rPr lang="de-DE" dirty="0"/>
              <a:t> </a:t>
            </a:r>
            <a:r>
              <a:rPr lang="de-DE" dirty="0" err="1" smtClean="0"/>
              <a:t>learners</a:t>
            </a:r>
            <a:r>
              <a:rPr lang="de-DE" dirty="0" smtClean="0"/>
              <a:t>“ </a:t>
            </a:r>
            <a:r>
              <a:rPr lang="de-DE" dirty="0"/>
              <a:t>(UNESCO, 2017, p.13)</a:t>
            </a:r>
            <a:r>
              <a:rPr lang="de-DE" dirty="0" smtClean="0"/>
              <a:t> </a:t>
            </a:r>
            <a:endParaRPr lang="de-DE" dirty="0">
              <a:latin typeface="Arial Narrow" panose="020B0606020202030204" pitchFamily="34" charset="0"/>
            </a:endParaRPr>
          </a:p>
        </p:txBody>
      </p:sp>
      <p:sp>
        <p:nvSpPr>
          <p:cNvPr id="8"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
        <p:nvSpPr>
          <p:cNvPr id="2" name="Rechteck 1"/>
          <p:cNvSpPr/>
          <p:nvPr/>
        </p:nvSpPr>
        <p:spPr>
          <a:xfrm>
            <a:off x="3246583" y="4749090"/>
            <a:ext cx="6096000" cy="1446550"/>
          </a:xfrm>
          <a:prstGeom prst="rect">
            <a:avLst/>
          </a:prstGeom>
        </p:spPr>
        <p:txBody>
          <a:bodyPr>
            <a:spAutoFit/>
          </a:bodyPr>
          <a:lstStyle/>
          <a:p>
            <a:pPr lvl="1"/>
            <a:r>
              <a:rPr lang="en-US" dirty="0"/>
              <a:t>“An educationally inclusive school is one in which the teaching and learning, achievements, attitudes and wellbeing of every young person matter”.</a:t>
            </a:r>
            <a:r>
              <a:rPr lang="en-US" sz="1600" dirty="0"/>
              <a:t> Guidance for Evaluating Educational Inclusion of the Office for Standards in Education (2000, p. 7)</a:t>
            </a:r>
            <a:r>
              <a:rPr lang="en-US" dirty="0"/>
              <a:t> </a:t>
            </a:r>
            <a:endParaRPr lang="de-DE" dirty="0">
              <a:solidFill>
                <a:srgbClr val="000000"/>
              </a:solidFill>
              <a:latin typeface="Arial" charset="0"/>
            </a:endParaRPr>
          </a:p>
        </p:txBody>
      </p:sp>
    </p:spTree>
    <p:extLst>
      <p:ext uri="{BB962C8B-B14F-4D97-AF65-F5344CB8AC3E}">
        <p14:creationId xmlns:p14="http://schemas.microsoft.com/office/powerpoint/2010/main" val="4206624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6" y="1097583"/>
            <a:ext cx="8532813" cy="820064"/>
          </a:xfrm>
        </p:spPr>
        <p:txBody>
          <a:bodyPr/>
          <a:lstStyle/>
          <a:p>
            <a:r>
              <a:rPr lang="de-DE" dirty="0" smtClean="0"/>
              <a:t>Film</a:t>
            </a:r>
            <a:endParaRPr lang="de-DE" dirty="0"/>
          </a:p>
        </p:txBody>
      </p:sp>
      <p:sp>
        <p:nvSpPr>
          <p:cNvPr id="8" name="Inhaltsplatzhalter 7">
            <a:extLst>
              <a:ext uri="{FF2B5EF4-FFF2-40B4-BE49-F238E27FC236}">
                <a16:creationId xmlns:a16="http://schemas.microsoft.com/office/drawing/2014/main" id="{494F7A08-74B0-4D25-8116-ED8D082AADA5}"/>
              </a:ext>
            </a:extLst>
          </p:cNvPr>
          <p:cNvSpPr>
            <a:spLocks noGrp="1"/>
          </p:cNvSpPr>
          <p:nvPr>
            <p:ph idx="1"/>
          </p:nvPr>
        </p:nvSpPr>
        <p:spPr/>
        <p:txBody>
          <a:bodyPr/>
          <a:lstStyle/>
          <a:p>
            <a:r>
              <a:rPr lang="de-DE" dirty="0" err="1"/>
              <a:t>Don‘t</a:t>
            </a:r>
            <a:r>
              <a:rPr lang="de-DE" dirty="0"/>
              <a:t> </a:t>
            </a:r>
            <a:r>
              <a:rPr lang="de-DE" dirty="0" err="1"/>
              <a:t>limit</a:t>
            </a:r>
            <a:r>
              <a:rPr lang="de-DE" dirty="0"/>
              <a:t> </a:t>
            </a:r>
            <a:r>
              <a:rPr lang="de-DE" dirty="0" err="1"/>
              <a:t>me</a:t>
            </a:r>
            <a:r>
              <a:rPr lang="de-DE" dirty="0"/>
              <a:t> </a:t>
            </a:r>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Tree>
    <p:extLst>
      <p:ext uri="{BB962C8B-B14F-4D97-AF65-F5344CB8AC3E}">
        <p14:creationId xmlns:p14="http://schemas.microsoft.com/office/powerpoint/2010/main" val="367408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351" y="900419"/>
            <a:ext cx="8532813" cy="820064"/>
          </a:xfrm>
        </p:spPr>
        <p:txBody>
          <a:bodyPr/>
          <a:lstStyle/>
          <a:p>
            <a:r>
              <a:rPr lang="de-DE" dirty="0"/>
              <a:t>Hochschule für ALLE</a:t>
            </a:r>
          </a:p>
        </p:txBody>
      </p:sp>
      <p:sp>
        <p:nvSpPr>
          <p:cNvPr id="3" name="Inhaltsplatzhalter 2"/>
          <p:cNvSpPr>
            <a:spLocks noGrp="1"/>
          </p:cNvSpPr>
          <p:nvPr>
            <p:ph idx="1"/>
          </p:nvPr>
        </p:nvSpPr>
        <p:spPr>
          <a:xfrm>
            <a:off x="407985" y="1948873"/>
            <a:ext cx="8532813" cy="4166178"/>
          </a:xfrm>
        </p:spPr>
        <p:txBody>
          <a:bodyPr vert="horz" lIns="0" tIns="0" rIns="0" bIns="0" rtlCol="0" anchor="t">
            <a:noAutofit/>
          </a:bodyPr>
          <a:lstStyle/>
          <a:p>
            <a:pPr marL="0" indent="0">
              <a:buNone/>
            </a:pPr>
            <a:r>
              <a:rPr lang="de-DE" sz="2000" b="1" dirty="0"/>
              <a:t>Empfehlungen der </a:t>
            </a:r>
            <a:r>
              <a:rPr lang="de-DE" sz="2000" b="1" dirty="0" err="1"/>
              <a:t>Hochschulenrektorenkonferenz</a:t>
            </a:r>
            <a:r>
              <a:rPr lang="de-DE" sz="2000" b="1" dirty="0"/>
              <a:t> (2009):</a:t>
            </a:r>
          </a:p>
          <a:p>
            <a:pPr marL="0" indent="0">
              <a:buNone/>
            </a:pPr>
            <a:r>
              <a:rPr lang="de-DE" sz="2000" u="sng" dirty="0"/>
              <a:t>1) Vor der Studienaufnahme</a:t>
            </a:r>
            <a:r>
              <a:rPr lang="de-DE" sz="2000" u="sng" dirty="0">
                <a:cs typeface="Calibri"/>
              </a:rPr>
              <a:t>:</a:t>
            </a:r>
          </a:p>
          <a:p>
            <a:pPr marL="182245" indent="-182245"/>
            <a:r>
              <a:rPr lang="de-DE" sz="2000" dirty="0"/>
              <a:t>Studienorientierung: Wahlmöglichkeiten in der Oberstufe, Orientierungsprogramme</a:t>
            </a:r>
            <a:endParaRPr lang="de-DE" sz="2000" dirty="0">
              <a:cs typeface="Calibri"/>
            </a:endParaRPr>
          </a:p>
          <a:p>
            <a:pPr marL="182245" indent="-182245"/>
            <a:r>
              <a:rPr lang="de-DE" sz="2000" dirty="0"/>
              <a:t>Studienberatung</a:t>
            </a:r>
            <a:endParaRPr lang="de-DE" sz="2000" dirty="0">
              <a:cs typeface="Calibri"/>
            </a:endParaRPr>
          </a:p>
          <a:p>
            <a:pPr marL="182245" indent="-182245"/>
            <a:r>
              <a:rPr lang="de-DE" sz="2000" dirty="0"/>
              <a:t>Zulassung: Individueller Nachteilsausgleich, Gestaltung der Auswahl- und Testverfahre</a:t>
            </a:r>
            <a:r>
              <a:rPr lang="de-DE" sz="1800" dirty="0"/>
              <a:t>n</a:t>
            </a:r>
            <a:endParaRPr lang="de-DE" sz="1800" dirty="0">
              <a:cs typeface="Calibri"/>
            </a:endParaRPr>
          </a:p>
          <a:p>
            <a:endParaRPr lang="de-DE" sz="1600" dirty="0"/>
          </a:p>
          <a:p>
            <a:pPr marL="0" indent="0">
              <a:buNone/>
            </a:pPr>
            <a:endParaRPr lang="de-DE" sz="1600" dirty="0">
              <a:cs typeface="Calibri"/>
            </a:endParaRPr>
          </a:p>
          <a:p>
            <a:pPr marL="0" indent="0">
              <a:buNone/>
            </a:pPr>
            <a:endParaRPr lang="de-DE" sz="1600" dirty="0">
              <a:cs typeface="Calibri"/>
            </a:endParaRPr>
          </a:p>
          <a:p>
            <a:endParaRPr lang="de-DE" sz="1600" dirty="0">
              <a:cs typeface="Calibri"/>
            </a:endParaRPr>
          </a:p>
          <a:p>
            <a:endParaRPr lang="de-DE" sz="1400" dirty="0">
              <a:cs typeface="Calibri"/>
            </a:endParaRPr>
          </a:p>
          <a:p>
            <a:endParaRPr lang="de-DE" sz="1600" dirty="0">
              <a:cs typeface="Calibri"/>
            </a:endParaRPr>
          </a:p>
        </p:txBody>
      </p:sp>
      <p:sp>
        <p:nvSpPr>
          <p:cNvPr id="4" name="Fußzeilenplatzhalter 3"/>
          <p:cNvSpPr>
            <a:spLocks noGrp="1"/>
          </p:cNvSpPr>
          <p:nvPr>
            <p:ph type="ftr" sz="quarter" idx="11"/>
          </p:nvPr>
        </p:nvSpPr>
        <p:spPr>
          <a:xfrm>
            <a:off x="11211513" y="6248329"/>
            <a:ext cx="915832" cy="365125"/>
          </a:xfrm>
        </p:spPr>
        <p:txBody>
          <a:bodyPr/>
          <a:lstStyle/>
          <a:p>
            <a:r>
              <a:rPr lang="de-AT" dirty="0" smtClean="0"/>
              <a:t>(HRK 2009)</a:t>
            </a:r>
            <a:endParaRPr lang="de-AT" dirty="0"/>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Tree>
    <p:extLst>
      <p:ext uri="{BB962C8B-B14F-4D97-AF65-F5344CB8AC3E}">
        <p14:creationId xmlns:p14="http://schemas.microsoft.com/office/powerpoint/2010/main" val="1651080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970AD-7344-4CBA-BD1B-E170D917B826}"/>
              </a:ext>
            </a:extLst>
          </p:cNvPr>
          <p:cNvSpPr>
            <a:spLocks noGrp="1"/>
          </p:cNvSpPr>
          <p:nvPr>
            <p:ph type="title"/>
          </p:nvPr>
        </p:nvSpPr>
        <p:spPr>
          <a:xfrm>
            <a:off x="407985" y="840062"/>
            <a:ext cx="8532813" cy="820064"/>
          </a:xfrm>
        </p:spPr>
        <p:txBody>
          <a:bodyPr/>
          <a:lstStyle/>
          <a:p>
            <a:r>
              <a:rPr lang="de-DE" dirty="0">
                <a:cs typeface="Calibri"/>
              </a:rPr>
              <a:t>Hochschule für ALLE</a:t>
            </a:r>
            <a:endParaRPr lang="de-DE" dirty="0"/>
          </a:p>
        </p:txBody>
      </p:sp>
      <p:sp>
        <p:nvSpPr>
          <p:cNvPr id="3" name="Inhaltsplatzhalter 2">
            <a:extLst>
              <a:ext uri="{FF2B5EF4-FFF2-40B4-BE49-F238E27FC236}">
                <a16:creationId xmlns:a16="http://schemas.microsoft.com/office/drawing/2014/main" id="{9F202008-859A-41E7-98A2-D572BCECBE96}"/>
              </a:ext>
            </a:extLst>
          </p:cNvPr>
          <p:cNvSpPr>
            <a:spLocks noGrp="1"/>
          </p:cNvSpPr>
          <p:nvPr>
            <p:ph idx="1"/>
          </p:nvPr>
        </p:nvSpPr>
        <p:spPr>
          <a:xfrm>
            <a:off x="445709" y="1914336"/>
            <a:ext cx="8638436" cy="3673475"/>
          </a:xfrm>
        </p:spPr>
        <p:txBody>
          <a:bodyPr vert="horz" lIns="0" tIns="0" rIns="0" bIns="0" rtlCol="0" anchor="t">
            <a:noAutofit/>
          </a:bodyPr>
          <a:lstStyle/>
          <a:p>
            <a:pPr marL="0" indent="-182245">
              <a:buNone/>
            </a:pPr>
            <a:r>
              <a:rPr lang="de-DE" b="1" dirty="0">
                <a:cs typeface="Calibri"/>
              </a:rPr>
              <a:t>Empfehlungen der </a:t>
            </a:r>
            <a:r>
              <a:rPr lang="de-DE" b="1" dirty="0" err="1">
                <a:cs typeface="Calibri"/>
              </a:rPr>
              <a:t>Hochschulenrektorenkonferenz</a:t>
            </a:r>
            <a:r>
              <a:rPr lang="de-DE" b="1" dirty="0">
                <a:cs typeface="Calibri"/>
              </a:rPr>
              <a:t> (2009):</a:t>
            </a:r>
            <a:endParaRPr lang="de-DE" dirty="0">
              <a:cs typeface="Calibri"/>
            </a:endParaRPr>
          </a:p>
          <a:p>
            <a:pPr marL="0" indent="-182245">
              <a:buNone/>
            </a:pPr>
            <a:r>
              <a:rPr lang="de-DE" sz="1750" u="sng" dirty="0">
                <a:cs typeface="Calibri"/>
              </a:rPr>
              <a:t>2) Während des Studiums:</a:t>
            </a:r>
            <a:endParaRPr lang="de-DE" sz="1750" b="1" u="sng" dirty="0">
              <a:cs typeface="Calibri"/>
            </a:endParaRPr>
          </a:p>
          <a:p>
            <a:pPr marL="182245" indent="-182245"/>
            <a:r>
              <a:rPr lang="de-DE" sz="1750" dirty="0">
                <a:cs typeface="Calibri"/>
              </a:rPr>
              <a:t>Studiengestaltung und Prüfungen: Erhöhte Flexibilität der Studienstruktur, , Nachteilsausgleiche bei der Gestaltung von Fristen, Workload und Prüfungen, Teilzeit- oder Fernstudiengänge</a:t>
            </a:r>
          </a:p>
          <a:p>
            <a:pPr marL="182245" indent="-182245"/>
            <a:r>
              <a:rPr lang="de-DE" sz="1750" dirty="0">
                <a:cs typeface="Calibri"/>
              </a:rPr>
              <a:t>Gebäude: barrierefrei gestaltete Umwelt, Arbeitsplätze, Ruheräume</a:t>
            </a:r>
            <a:endParaRPr lang="en-US" sz="1750" dirty="0">
              <a:cs typeface="Calibri"/>
            </a:endParaRPr>
          </a:p>
          <a:p>
            <a:pPr marL="182245" indent="-182245"/>
            <a:r>
              <a:rPr lang="de-DE" sz="1750" dirty="0">
                <a:cs typeface="Calibri"/>
              </a:rPr>
              <a:t>Information und Kommunikation: elektronischen  Zulassungs-, Anmelde- und Rückmeldeverfahren  barrierefrei  gestaltet, E-Mail, Internet</a:t>
            </a:r>
          </a:p>
          <a:p>
            <a:pPr marL="182245" indent="-182245"/>
            <a:r>
              <a:rPr lang="de-DE" sz="1750" dirty="0">
                <a:cs typeface="Calibri"/>
              </a:rPr>
              <a:t>Beauftragte  für  die  Belange  von  Studierenden  mit  Behinderung/chronischer  Krankheit </a:t>
            </a:r>
          </a:p>
          <a:p>
            <a:pPr marL="182245" indent="-182245"/>
            <a:r>
              <a:rPr lang="de-DE" sz="1750" dirty="0">
                <a:cs typeface="Calibri"/>
              </a:rPr>
              <a:t>Lehre und Serviceleistungen: Fortbildungsangebote, Bedarf erörtern und darauf abstimmen</a:t>
            </a:r>
            <a:endParaRPr lang="en-US" sz="1750" dirty="0">
              <a:cs typeface="Calibri"/>
            </a:endParaRPr>
          </a:p>
          <a:p>
            <a:pPr marL="182245" indent="-182245"/>
            <a:r>
              <a:rPr lang="en-US" sz="1750" dirty="0" err="1">
                <a:cs typeface="Calibri"/>
              </a:rPr>
              <a:t>Finanzierung</a:t>
            </a:r>
            <a:r>
              <a:rPr lang="en-US" sz="1750" dirty="0">
                <a:cs typeface="Calibri"/>
              </a:rPr>
              <a:t>: </a:t>
            </a:r>
            <a:r>
              <a:rPr lang="en-US" sz="1750" dirty="0" err="1">
                <a:cs typeface="Calibri"/>
              </a:rPr>
              <a:t>Finanzierung</a:t>
            </a:r>
            <a:r>
              <a:rPr lang="en-US" sz="1750" dirty="0">
                <a:cs typeface="Calibri"/>
              </a:rPr>
              <a:t> des </a:t>
            </a:r>
            <a:r>
              <a:rPr lang="en-US" sz="1750" dirty="0" err="1">
                <a:cs typeface="Calibri"/>
              </a:rPr>
              <a:t>Lebensunterhaltes</a:t>
            </a:r>
            <a:r>
              <a:rPr lang="en-US" sz="1750" dirty="0">
                <a:cs typeface="Calibri"/>
              </a:rPr>
              <a:t>, </a:t>
            </a:r>
            <a:r>
              <a:rPr lang="en-US" sz="1750" dirty="0" err="1">
                <a:cs typeface="Calibri"/>
              </a:rPr>
              <a:t>behindertenbedingten</a:t>
            </a:r>
            <a:r>
              <a:rPr lang="en-US" sz="1750" dirty="0">
                <a:cs typeface="Calibri"/>
              </a:rPr>
              <a:t> </a:t>
            </a:r>
            <a:r>
              <a:rPr lang="en-US" sz="1750" dirty="0" err="1">
                <a:cs typeface="Calibri"/>
              </a:rPr>
              <a:t>Mehrbedarf</a:t>
            </a:r>
            <a:r>
              <a:rPr lang="en-US" sz="1750" dirty="0">
                <a:cs typeface="Calibri"/>
              </a:rPr>
              <a:t>, </a:t>
            </a:r>
            <a:r>
              <a:rPr lang="en-US" sz="1750" dirty="0" err="1">
                <a:cs typeface="Calibri"/>
              </a:rPr>
              <a:t>Stipendien</a:t>
            </a:r>
          </a:p>
          <a:p>
            <a:pPr marL="182245" indent="-182245"/>
            <a:endParaRPr lang="de-DE" dirty="0">
              <a:cs typeface="Calibri"/>
            </a:endParaRPr>
          </a:p>
          <a:p>
            <a:pPr marL="182245" indent="-182245"/>
            <a:endParaRPr lang="de-DE" dirty="0">
              <a:cs typeface="Calibri"/>
            </a:endParaRPr>
          </a:p>
        </p:txBody>
      </p:sp>
      <p:sp>
        <p:nvSpPr>
          <p:cNvPr id="6"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7" name="Fußzeilenplatzhalter 3"/>
          <p:cNvSpPr>
            <a:spLocks noGrp="1"/>
          </p:cNvSpPr>
          <p:nvPr>
            <p:ph type="ftr" sz="quarter" idx="11"/>
          </p:nvPr>
        </p:nvSpPr>
        <p:spPr>
          <a:xfrm>
            <a:off x="11211513" y="6248329"/>
            <a:ext cx="915832" cy="365125"/>
          </a:xfrm>
        </p:spPr>
        <p:txBody>
          <a:bodyPr/>
          <a:lstStyle/>
          <a:p>
            <a:r>
              <a:rPr lang="de-AT" dirty="0" smtClean="0"/>
              <a:t>(HRK 2009)</a:t>
            </a:r>
            <a:endParaRPr lang="de-AT" dirty="0"/>
          </a:p>
        </p:txBody>
      </p:sp>
    </p:spTree>
    <p:extLst>
      <p:ext uri="{BB962C8B-B14F-4D97-AF65-F5344CB8AC3E}">
        <p14:creationId xmlns:p14="http://schemas.microsoft.com/office/powerpoint/2010/main" val="3027262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8B610-0B3D-4C7E-804E-43C9AFFFC3EA}"/>
              </a:ext>
            </a:extLst>
          </p:cNvPr>
          <p:cNvSpPr>
            <a:spLocks noGrp="1"/>
          </p:cNvSpPr>
          <p:nvPr>
            <p:ph type="title"/>
          </p:nvPr>
        </p:nvSpPr>
        <p:spPr>
          <a:xfrm>
            <a:off x="355173" y="990953"/>
            <a:ext cx="8532813" cy="820064"/>
          </a:xfrm>
        </p:spPr>
        <p:txBody>
          <a:bodyPr/>
          <a:lstStyle/>
          <a:p>
            <a:r>
              <a:rPr lang="de-DE" dirty="0">
                <a:cs typeface="Calibri"/>
              </a:rPr>
              <a:t>Hochschule für ALLE</a:t>
            </a:r>
            <a:endParaRPr lang="de-DE" dirty="0"/>
          </a:p>
        </p:txBody>
      </p:sp>
      <p:sp>
        <p:nvSpPr>
          <p:cNvPr id="3" name="Inhaltsplatzhalter 2">
            <a:extLst>
              <a:ext uri="{FF2B5EF4-FFF2-40B4-BE49-F238E27FC236}">
                <a16:creationId xmlns:a16="http://schemas.microsoft.com/office/drawing/2014/main" id="{091CAE61-FC9A-46D9-B7B0-926571EB8386}"/>
              </a:ext>
            </a:extLst>
          </p:cNvPr>
          <p:cNvSpPr>
            <a:spLocks noGrp="1"/>
          </p:cNvSpPr>
          <p:nvPr>
            <p:ph idx="1"/>
          </p:nvPr>
        </p:nvSpPr>
        <p:spPr/>
        <p:txBody>
          <a:bodyPr vert="horz" lIns="0" tIns="0" rIns="0" bIns="0" rtlCol="0" anchor="t">
            <a:noAutofit/>
          </a:bodyPr>
          <a:lstStyle/>
          <a:p>
            <a:pPr marL="0" indent="0">
              <a:buNone/>
            </a:pPr>
            <a:r>
              <a:rPr lang="de-DE" b="1" dirty="0">
                <a:cs typeface="Calibri"/>
              </a:rPr>
              <a:t>Empfehlungen der </a:t>
            </a:r>
            <a:r>
              <a:rPr lang="de-DE" b="1" dirty="0" err="1">
                <a:cs typeface="Calibri"/>
              </a:rPr>
              <a:t>Hochschulenrektorenkonferenz</a:t>
            </a:r>
            <a:r>
              <a:rPr lang="de-DE" b="1" dirty="0">
                <a:cs typeface="Calibri"/>
              </a:rPr>
              <a:t> (2009):</a:t>
            </a:r>
            <a:endParaRPr lang="de-DE" dirty="0">
              <a:cs typeface="Calibri"/>
            </a:endParaRPr>
          </a:p>
          <a:p>
            <a:pPr marL="0" indent="0">
              <a:buNone/>
            </a:pPr>
            <a:r>
              <a:rPr lang="de-DE" sz="2000" u="sng" dirty="0">
                <a:cs typeface="Calibri"/>
              </a:rPr>
              <a:t>3) Übergang in den Beruf: </a:t>
            </a:r>
          </a:p>
          <a:p>
            <a:pPr marL="342900" indent="-342900"/>
            <a:r>
              <a:rPr lang="de-DE" sz="2000" dirty="0">
                <a:cs typeface="Calibri"/>
              </a:rPr>
              <a:t> Career Services der Hochschulen</a:t>
            </a:r>
            <a:endParaRPr lang="de-DE" sz="2000" u="sng" dirty="0">
              <a:cs typeface="Calibri"/>
            </a:endParaRPr>
          </a:p>
          <a:p>
            <a:pPr marL="0" indent="0">
              <a:buNone/>
            </a:pPr>
            <a:endParaRPr lang="de-DE" u="sng" dirty="0">
              <a:cs typeface="Calibri"/>
            </a:endParaRPr>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6" name="Fußzeilenplatzhalter 3"/>
          <p:cNvSpPr>
            <a:spLocks noGrp="1"/>
          </p:cNvSpPr>
          <p:nvPr>
            <p:ph type="ftr" sz="quarter" idx="11"/>
          </p:nvPr>
        </p:nvSpPr>
        <p:spPr>
          <a:xfrm>
            <a:off x="11211513" y="6248329"/>
            <a:ext cx="915832" cy="365125"/>
          </a:xfrm>
        </p:spPr>
        <p:txBody>
          <a:bodyPr/>
          <a:lstStyle/>
          <a:p>
            <a:r>
              <a:rPr lang="de-AT" dirty="0" smtClean="0"/>
              <a:t>(HRK 2009)</a:t>
            </a:r>
            <a:endParaRPr lang="de-AT" dirty="0"/>
          </a:p>
        </p:txBody>
      </p:sp>
    </p:spTree>
    <p:extLst>
      <p:ext uri="{BB962C8B-B14F-4D97-AF65-F5344CB8AC3E}">
        <p14:creationId xmlns:p14="http://schemas.microsoft.com/office/powerpoint/2010/main" val="3518162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1164014"/>
            <a:ext cx="8532813" cy="820064"/>
          </a:xfrm>
        </p:spPr>
        <p:txBody>
          <a:bodyPr/>
          <a:lstStyle/>
          <a:p>
            <a:r>
              <a:rPr lang="de-DE" dirty="0"/>
              <a:t>UNESCO „</a:t>
            </a:r>
            <a:r>
              <a:rPr lang="en-US" dirty="0"/>
              <a:t>The Right to Education” (Art. 13) </a:t>
            </a:r>
            <a:endParaRPr lang="de-DE" dirty="0"/>
          </a:p>
        </p:txBody>
      </p:sp>
      <p:sp>
        <p:nvSpPr>
          <p:cNvPr id="3" name="Inhaltsplatzhalter 2"/>
          <p:cNvSpPr>
            <a:spLocks noGrp="1"/>
          </p:cNvSpPr>
          <p:nvPr>
            <p:ph idx="1"/>
          </p:nvPr>
        </p:nvSpPr>
        <p:spPr/>
        <p:txBody>
          <a:bodyPr/>
          <a:lstStyle/>
          <a:p>
            <a:pPr marL="0" indent="0">
              <a:buNone/>
            </a:pPr>
            <a:r>
              <a:rPr lang="de-DE" dirty="0"/>
              <a:t>Inklusive und diversitätssensible Lehre ist dann sichergestellt:</a:t>
            </a:r>
          </a:p>
          <a:p>
            <a:r>
              <a:rPr lang="de-DE" dirty="0"/>
              <a:t>Zeitliche Verfügbarkeit (</a:t>
            </a:r>
            <a:r>
              <a:rPr lang="de-DE" dirty="0" err="1"/>
              <a:t>availability</a:t>
            </a:r>
            <a:r>
              <a:rPr lang="de-DE" dirty="0"/>
              <a:t>)</a:t>
            </a:r>
          </a:p>
          <a:p>
            <a:r>
              <a:rPr lang="de-DE" dirty="0"/>
              <a:t>Räumlicher Zugang (</a:t>
            </a:r>
            <a:r>
              <a:rPr lang="de-DE" dirty="0" err="1"/>
              <a:t>access</a:t>
            </a:r>
            <a:r>
              <a:rPr lang="de-DE" dirty="0"/>
              <a:t>)</a:t>
            </a:r>
          </a:p>
          <a:p>
            <a:r>
              <a:rPr lang="de-DE" dirty="0"/>
              <a:t>Inhaltliche Angemessenheit (</a:t>
            </a:r>
            <a:r>
              <a:rPr lang="de-DE" dirty="0" err="1"/>
              <a:t>acceptability</a:t>
            </a:r>
            <a:r>
              <a:rPr lang="de-DE" dirty="0"/>
              <a:t>)</a:t>
            </a:r>
          </a:p>
          <a:p>
            <a:r>
              <a:rPr lang="de-DE" dirty="0"/>
              <a:t>Individuelle Passung (</a:t>
            </a:r>
            <a:r>
              <a:rPr lang="de-DE" dirty="0" err="1"/>
              <a:t>adaptability</a:t>
            </a:r>
            <a:r>
              <a:rPr lang="de-DE" dirty="0"/>
              <a:t>)</a:t>
            </a:r>
          </a:p>
          <a:p>
            <a:pPr marL="0" indent="0">
              <a:buNone/>
            </a:pPr>
            <a:endParaRPr lang="de-DE" dirty="0"/>
          </a:p>
        </p:txBody>
      </p:sp>
      <p:sp>
        <p:nvSpPr>
          <p:cNvPr id="4" name="Fußzeilenplatzhalter 3"/>
          <p:cNvSpPr>
            <a:spLocks noGrp="1"/>
          </p:cNvSpPr>
          <p:nvPr>
            <p:ph type="ftr" sz="quarter" idx="11"/>
          </p:nvPr>
        </p:nvSpPr>
        <p:spPr>
          <a:xfrm>
            <a:off x="11016129" y="6254013"/>
            <a:ext cx="1025248" cy="365125"/>
          </a:xfrm>
        </p:spPr>
        <p:txBody>
          <a:bodyPr/>
          <a:lstStyle/>
          <a:p>
            <a:r>
              <a:rPr lang="de-AT" dirty="0" smtClean="0"/>
              <a:t>(UNESCO 2009)</a:t>
            </a:r>
            <a:endParaRPr lang="de-AT" dirty="0"/>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Tree>
    <p:extLst>
      <p:ext uri="{BB962C8B-B14F-4D97-AF65-F5344CB8AC3E}">
        <p14:creationId xmlns:p14="http://schemas.microsoft.com/office/powerpoint/2010/main" val="3525782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1122983"/>
            <a:ext cx="8532813" cy="820064"/>
          </a:xfrm>
        </p:spPr>
        <p:txBody>
          <a:bodyPr/>
          <a:lstStyle/>
          <a:p>
            <a:r>
              <a:rPr lang="de-DE" dirty="0"/>
              <a:t>Barrierefreie Hochschullehre</a:t>
            </a:r>
          </a:p>
        </p:txBody>
      </p:sp>
      <p:sp>
        <p:nvSpPr>
          <p:cNvPr id="3" name="Inhaltsplatzhalter 2"/>
          <p:cNvSpPr>
            <a:spLocks noGrp="1"/>
          </p:cNvSpPr>
          <p:nvPr>
            <p:ph idx="1"/>
          </p:nvPr>
        </p:nvSpPr>
        <p:spPr>
          <a:xfrm>
            <a:off x="407985" y="2120901"/>
            <a:ext cx="8532813" cy="3778250"/>
          </a:xfrm>
        </p:spPr>
        <p:txBody>
          <a:bodyPr/>
          <a:lstStyle/>
          <a:p>
            <a:r>
              <a:rPr lang="de-DE" sz="2000" dirty="0"/>
              <a:t>Gestaltung und Lage der Unterrichtsräume (barrierefreier Zugang)</a:t>
            </a:r>
          </a:p>
          <a:p>
            <a:r>
              <a:rPr lang="de-DE" sz="2000" dirty="0"/>
              <a:t>Angebotene Lehrmaterialen (Skripte in Brailleschrift)</a:t>
            </a:r>
          </a:p>
          <a:p>
            <a:r>
              <a:rPr lang="de-DE" sz="2000" dirty="0"/>
              <a:t>Vermittlung von Inhalten  (z.B. Einsatz von </a:t>
            </a:r>
            <a:r>
              <a:rPr lang="de-DE" sz="2000" dirty="0" err="1"/>
              <a:t>GebärdensprachedolmetscherInnen</a:t>
            </a:r>
            <a:r>
              <a:rPr lang="de-DE" sz="2000" dirty="0"/>
              <a:t>)</a:t>
            </a:r>
          </a:p>
          <a:p>
            <a:r>
              <a:rPr lang="de-DE" sz="2000" dirty="0"/>
              <a:t>Nutzung neuer barrierefreier Lehr- und Lernformen (z.B. E-Learning)</a:t>
            </a:r>
          </a:p>
          <a:p>
            <a:r>
              <a:rPr lang="de-DE" sz="2000" dirty="0"/>
              <a:t>Erstellen schriftlicher Materialien und Mitschriften</a:t>
            </a:r>
          </a:p>
          <a:p>
            <a:r>
              <a:rPr lang="de-DE" sz="2000" dirty="0"/>
              <a:t>Modifikation von Prüfungsformen (z.B. Schreiben der Klausur in einem separaten Raum)</a:t>
            </a:r>
          </a:p>
          <a:p>
            <a:r>
              <a:rPr lang="de-DE" sz="2000" dirty="0"/>
              <a:t>Erbringung von alternativen Leistungsnachweisen</a:t>
            </a:r>
          </a:p>
          <a:p>
            <a:r>
              <a:rPr lang="de-DE" sz="2000" dirty="0"/>
              <a:t>Sensibilisierung der Lehrenden und Studierenden</a:t>
            </a:r>
          </a:p>
          <a:p>
            <a:r>
              <a:rPr lang="de-DE" sz="2000" dirty="0"/>
              <a:t>Fachkundige Beratungsstelle </a:t>
            </a:r>
          </a:p>
        </p:txBody>
      </p:sp>
      <p:sp>
        <p:nvSpPr>
          <p:cNvPr id="4" name="Fußzeilenplatzhalter 3"/>
          <p:cNvSpPr>
            <a:spLocks noGrp="1"/>
          </p:cNvSpPr>
          <p:nvPr>
            <p:ph type="ftr" sz="quarter" idx="11"/>
          </p:nvPr>
        </p:nvSpPr>
        <p:spPr>
          <a:xfrm>
            <a:off x="9492673" y="6233054"/>
            <a:ext cx="2552700" cy="365125"/>
          </a:xfrm>
        </p:spPr>
        <p:txBody>
          <a:bodyPr/>
          <a:lstStyle/>
          <a:p>
            <a:r>
              <a:rPr lang="de-AT" dirty="0" smtClean="0"/>
              <a:t>(</a:t>
            </a:r>
            <a:r>
              <a:rPr lang="de-AT" dirty="0" err="1" smtClean="0"/>
              <a:t>Lelgemann</a:t>
            </a:r>
            <a:r>
              <a:rPr lang="de-AT" dirty="0" smtClean="0"/>
              <a:t> et al. 2013)</a:t>
            </a:r>
            <a:endParaRPr lang="de-AT" dirty="0"/>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Tree>
    <p:extLst>
      <p:ext uri="{BB962C8B-B14F-4D97-AF65-F5344CB8AC3E}">
        <p14:creationId xmlns:p14="http://schemas.microsoft.com/office/powerpoint/2010/main" val="3068496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1321786"/>
            <a:ext cx="8532813" cy="820064"/>
          </a:xfrm>
        </p:spPr>
        <p:txBody>
          <a:bodyPr/>
          <a:lstStyle/>
          <a:p>
            <a:r>
              <a:rPr lang="de-DE" dirty="0"/>
              <a:t>Ressourcen in der inklusiven Hochschuldidaktik</a:t>
            </a:r>
          </a:p>
        </p:txBody>
      </p:sp>
      <p:sp>
        <p:nvSpPr>
          <p:cNvPr id="3" name="Inhaltsplatzhalter 2"/>
          <p:cNvSpPr>
            <a:spLocks noGrp="1"/>
          </p:cNvSpPr>
          <p:nvPr>
            <p:ph idx="1"/>
          </p:nvPr>
        </p:nvSpPr>
        <p:spPr>
          <a:xfrm>
            <a:off x="407985" y="2505075"/>
            <a:ext cx="8532813" cy="2879725"/>
          </a:xfrm>
        </p:spPr>
        <p:txBody>
          <a:bodyPr/>
          <a:lstStyle/>
          <a:p>
            <a:r>
              <a:rPr lang="de-DE" sz="2400" dirty="0"/>
              <a:t>Technische Ressourcen (z.B. adaptierte Arbeitsplätze)</a:t>
            </a:r>
          </a:p>
          <a:p>
            <a:r>
              <a:rPr lang="de-DE" sz="2400" dirty="0"/>
              <a:t>Materielle Ressourcen (z.B. Adaption von Studienmaterialien)</a:t>
            </a:r>
          </a:p>
          <a:p>
            <a:r>
              <a:rPr lang="de-DE" sz="2400" dirty="0"/>
              <a:t>Personelle Ressourcen (z.B. für Beratung, </a:t>
            </a:r>
            <a:r>
              <a:rPr lang="de-DE" sz="2400" dirty="0" err="1"/>
              <a:t>Tutoriate</a:t>
            </a:r>
            <a:r>
              <a:rPr lang="de-DE" sz="2400" dirty="0"/>
              <a:t>)</a:t>
            </a:r>
          </a:p>
          <a:p>
            <a:r>
              <a:rPr lang="de-DE" sz="2400" dirty="0"/>
              <a:t>Ressourcen für die Qualifizierung (z.B. </a:t>
            </a:r>
            <a:r>
              <a:rPr lang="de-DE" sz="2400" dirty="0" err="1" smtClean="0"/>
              <a:t>AssistentInnen</a:t>
            </a:r>
            <a:r>
              <a:rPr lang="de-DE" sz="2400" dirty="0"/>
              <a:t>)</a:t>
            </a:r>
          </a:p>
        </p:txBody>
      </p:sp>
      <p:sp>
        <p:nvSpPr>
          <p:cNvPr id="4" name="Fußzeilenplatzhalter 3"/>
          <p:cNvSpPr>
            <a:spLocks noGrp="1"/>
          </p:cNvSpPr>
          <p:nvPr>
            <p:ph type="ftr" sz="quarter" idx="11"/>
          </p:nvPr>
        </p:nvSpPr>
        <p:spPr>
          <a:xfrm>
            <a:off x="10233891" y="6258277"/>
            <a:ext cx="1895585" cy="365125"/>
          </a:xfrm>
        </p:spPr>
        <p:txBody>
          <a:bodyPr/>
          <a:lstStyle/>
          <a:p>
            <a:r>
              <a:rPr lang="de-AT" dirty="0" smtClean="0"/>
              <a:t>(</a:t>
            </a:r>
            <a:r>
              <a:rPr lang="de-AT" dirty="0" err="1" smtClean="0"/>
              <a:t>Drohlshagen</a:t>
            </a:r>
            <a:r>
              <a:rPr lang="de-AT" dirty="0" smtClean="0"/>
              <a:t> et al. 2011)</a:t>
            </a:r>
            <a:endParaRPr lang="de-AT" dirty="0"/>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Tree>
    <p:extLst>
      <p:ext uri="{BB962C8B-B14F-4D97-AF65-F5344CB8AC3E}">
        <p14:creationId xmlns:p14="http://schemas.microsoft.com/office/powerpoint/2010/main" val="178813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07972-6DAD-4729-9F2A-4DD734A1A19B}"/>
              </a:ext>
            </a:extLst>
          </p:cNvPr>
          <p:cNvSpPr>
            <a:spLocks noGrp="1"/>
          </p:cNvSpPr>
          <p:nvPr>
            <p:ph type="title"/>
          </p:nvPr>
        </p:nvSpPr>
        <p:spPr>
          <a:xfrm>
            <a:off x="430619" y="802339"/>
            <a:ext cx="8532813" cy="820064"/>
          </a:xfrm>
        </p:spPr>
        <p:txBody>
          <a:bodyPr/>
          <a:lstStyle/>
          <a:p>
            <a:r>
              <a:rPr lang="de-DE" dirty="0">
                <a:cs typeface="Calibri"/>
              </a:rPr>
              <a:t>Barrierefreie Lehre</a:t>
            </a:r>
            <a:endParaRPr lang="de-DE" dirty="0"/>
          </a:p>
        </p:txBody>
      </p:sp>
      <p:sp>
        <p:nvSpPr>
          <p:cNvPr id="3" name="Inhaltsplatzhalter 2">
            <a:extLst>
              <a:ext uri="{FF2B5EF4-FFF2-40B4-BE49-F238E27FC236}">
                <a16:creationId xmlns:a16="http://schemas.microsoft.com/office/drawing/2014/main" id="{7646CF4D-D43A-48CA-9A6D-4D6850127B6A}"/>
              </a:ext>
            </a:extLst>
          </p:cNvPr>
          <p:cNvSpPr>
            <a:spLocks noGrp="1"/>
          </p:cNvSpPr>
          <p:nvPr>
            <p:ph idx="1"/>
          </p:nvPr>
        </p:nvSpPr>
        <p:spPr/>
        <p:txBody>
          <a:bodyPr vert="horz" lIns="0" tIns="0" rIns="0" bIns="0" rtlCol="0" anchor="t">
            <a:noAutofit/>
          </a:bodyPr>
          <a:lstStyle/>
          <a:p>
            <a:pPr marL="0" indent="0">
              <a:buNone/>
            </a:pPr>
            <a:r>
              <a:rPr lang="de-DE" b="1" dirty="0">
                <a:cs typeface="Calibri"/>
              </a:rPr>
              <a:t>Was ist eine inklusive Lehre?</a:t>
            </a:r>
          </a:p>
          <a:p>
            <a:pPr marL="182245" indent="-182245"/>
            <a:r>
              <a:rPr lang="de-DE" dirty="0">
                <a:cs typeface="Calibri"/>
              </a:rPr>
              <a:t>Inklusive Lehre ist eine Form der Lehre, bei der möglichst viele Studierende chancengleich teilnehmen können, ohne dass diese gesondert an Sie herantreten müssen</a:t>
            </a:r>
          </a:p>
          <a:p>
            <a:pPr marL="182245" indent="-182245"/>
            <a:r>
              <a:rPr lang="de-DE" dirty="0">
                <a:cs typeface="Calibri"/>
              </a:rPr>
              <a:t>Ohne sich zu "outen" oder "besondere" Bedingungen" zu erbitten</a:t>
            </a:r>
            <a:endParaRPr lang="de-DE" dirty="0"/>
          </a:p>
          <a:p>
            <a:pPr marL="182245" indent="-182245"/>
            <a:r>
              <a:rPr lang="de-DE" dirty="0">
                <a:cs typeface="Calibri"/>
              </a:rPr>
              <a:t>Inklusive Lehre ermöglicht Ihren Studierenden, deren Potentiale und studentischen Eifer zu zeigen und zu entwickeln. </a:t>
            </a:r>
          </a:p>
          <a:p>
            <a:pPr marL="0" indent="0">
              <a:buNone/>
            </a:pPr>
            <a:endParaRPr lang="de-DE" sz="1400" dirty="0">
              <a:cs typeface="Calibri"/>
            </a:endParaRPr>
          </a:p>
          <a:p>
            <a:pPr marL="0" indent="0">
              <a:buNone/>
            </a:pPr>
            <a:endParaRPr lang="de-DE" sz="1400" dirty="0">
              <a:cs typeface="Calibri"/>
            </a:endParaRPr>
          </a:p>
        </p:txBody>
      </p:sp>
      <p:sp>
        <p:nvSpPr>
          <p:cNvPr id="4" name="Fußzeilenplatzhalter 3">
            <a:extLst>
              <a:ext uri="{FF2B5EF4-FFF2-40B4-BE49-F238E27FC236}">
                <a16:creationId xmlns:a16="http://schemas.microsoft.com/office/drawing/2014/main" id="{A3DEC61E-BD20-4FA2-99C8-A993B1AE6260}"/>
              </a:ext>
            </a:extLst>
          </p:cNvPr>
          <p:cNvSpPr>
            <a:spLocks noGrp="1"/>
          </p:cNvSpPr>
          <p:nvPr>
            <p:ph type="ftr" sz="quarter" idx="11"/>
          </p:nvPr>
        </p:nvSpPr>
        <p:spPr>
          <a:xfrm>
            <a:off x="9624848" y="6246909"/>
            <a:ext cx="2142279" cy="365125"/>
          </a:xfrm>
        </p:spPr>
        <p:txBody>
          <a:bodyPr/>
          <a:lstStyle/>
          <a:p>
            <a:r>
              <a:rPr lang="de-DE" dirty="0" smtClean="0"/>
              <a:t>(Student Point, Universität Wien 2018)</a:t>
            </a:r>
            <a:endParaRPr lang="de-AT" dirty="0"/>
          </a:p>
        </p:txBody>
      </p:sp>
      <p:sp>
        <p:nvSpPr>
          <p:cNvPr id="5"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Tree>
    <p:extLst>
      <p:ext uri="{BB962C8B-B14F-4D97-AF65-F5344CB8AC3E}">
        <p14:creationId xmlns:p14="http://schemas.microsoft.com/office/powerpoint/2010/main" val="398969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F04D2-E7D4-4780-B694-EF0DC014BA1C}"/>
              </a:ext>
            </a:extLst>
          </p:cNvPr>
          <p:cNvSpPr>
            <a:spLocks noGrp="1"/>
          </p:cNvSpPr>
          <p:nvPr>
            <p:ph type="title"/>
          </p:nvPr>
        </p:nvSpPr>
        <p:spPr/>
        <p:txBody>
          <a:bodyPr/>
          <a:lstStyle/>
          <a:p>
            <a:r>
              <a:rPr lang="de-DE" dirty="0">
                <a:cs typeface="Calibri"/>
              </a:rPr>
              <a:t>Barrierefreie Lehre</a:t>
            </a:r>
            <a:endParaRPr lang="de-DE" dirty="0"/>
          </a:p>
        </p:txBody>
      </p:sp>
      <p:sp>
        <p:nvSpPr>
          <p:cNvPr id="3" name="Inhaltsplatzhalter 2">
            <a:extLst>
              <a:ext uri="{FF2B5EF4-FFF2-40B4-BE49-F238E27FC236}">
                <a16:creationId xmlns:a16="http://schemas.microsoft.com/office/drawing/2014/main" id="{4C368A97-F94A-45D6-A522-F681B72C4FFA}"/>
              </a:ext>
            </a:extLst>
          </p:cNvPr>
          <p:cNvSpPr>
            <a:spLocks noGrp="1"/>
          </p:cNvSpPr>
          <p:nvPr>
            <p:ph idx="1"/>
          </p:nvPr>
        </p:nvSpPr>
        <p:spPr/>
        <p:txBody>
          <a:bodyPr vert="horz" lIns="0" tIns="0" rIns="0" bIns="0" rtlCol="0" anchor="t">
            <a:noAutofit/>
          </a:bodyPr>
          <a:lstStyle/>
          <a:p>
            <a:pPr marL="0" indent="0">
              <a:buNone/>
            </a:pPr>
            <a:r>
              <a:rPr lang="de-DE" b="1" dirty="0">
                <a:cs typeface="Calibri"/>
              </a:rPr>
              <a:t>Was ist eine inklusive Lernumgebung?</a:t>
            </a:r>
            <a:endParaRPr lang="de-DE" b="1">
              <a:cs typeface="Calibri"/>
            </a:endParaRPr>
          </a:p>
          <a:p>
            <a:pPr marL="182245" indent="-182245"/>
            <a:r>
              <a:rPr lang="de-DE" dirty="0">
                <a:cs typeface="Calibri"/>
              </a:rPr>
              <a:t>vollständige, barrierefreie Dokumentation der Lehr- und Lerninhalte in Schrift, Ton und Bild</a:t>
            </a:r>
            <a:endParaRPr lang="en-US">
              <a:cs typeface="Calibri"/>
            </a:endParaRPr>
          </a:p>
          <a:p>
            <a:pPr marL="182245" indent="-182245"/>
            <a:r>
              <a:rPr lang="de-DE" dirty="0">
                <a:cs typeface="Calibri"/>
              </a:rPr>
              <a:t>vorab zur Verfügung stellen der Lehr- und Lerninhalte </a:t>
            </a:r>
            <a:endParaRPr lang="en-US">
              <a:cs typeface="Calibri"/>
            </a:endParaRPr>
          </a:p>
          <a:p>
            <a:pPr marL="182245" indent="-182245"/>
            <a:r>
              <a:rPr lang="de-DE" dirty="0">
                <a:cs typeface="Calibri"/>
              </a:rPr>
              <a:t>Gewährung von technischen Hilfsmitteln oder Dienstleistungen für barrierefreie Kommunikation</a:t>
            </a:r>
          </a:p>
          <a:p>
            <a:pPr marL="182245" indent="-182245"/>
            <a:r>
              <a:rPr lang="de-DE" dirty="0">
                <a:cs typeface="Calibri"/>
              </a:rPr>
              <a:t>barrierefreie Interaktion </a:t>
            </a:r>
          </a:p>
          <a:p>
            <a:pPr marL="182245" indent="-182245"/>
            <a:r>
              <a:rPr lang="de-DE" dirty="0">
                <a:cs typeface="Calibri"/>
              </a:rPr>
              <a:t>Hinweis, dass Sie gerne den Bedürfnissen der Studierenden nachkommen, wenn diese geäußert werden</a:t>
            </a:r>
          </a:p>
          <a:p>
            <a:pPr marL="182245" indent="-182245"/>
            <a:endParaRPr lang="de-DE" dirty="0">
              <a:cs typeface="Calibri"/>
            </a:endParaRPr>
          </a:p>
        </p:txBody>
      </p:sp>
      <p:sp>
        <p:nvSpPr>
          <p:cNvPr id="6"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7" name="Fußzeilenplatzhalter 3">
            <a:extLst>
              <a:ext uri="{FF2B5EF4-FFF2-40B4-BE49-F238E27FC236}">
                <a16:creationId xmlns:a16="http://schemas.microsoft.com/office/drawing/2014/main" id="{A3DEC61E-BD20-4FA2-99C8-A993B1AE6260}"/>
              </a:ext>
            </a:extLst>
          </p:cNvPr>
          <p:cNvSpPr>
            <a:spLocks noGrp="1"/>
          </p:cNvSpPr>
          <p:nvPr>
            <p:ph type="ftr" sz="quarter" idx="11"/>
          </p:nvPr>
        </p:nvSpPr>
        <p:spPr>
          <a:xfrm>
            <a:off x="9624848" y="6246909"/>
            <a:ext cx="2142279" cy="365125"/>
          </a:xfrm>
        </p:spPr>
        <p:txBody>
          <a:bodyPr/>
          <a:lstStyle/>
          <a:p>
            <a:r>
              <a:rPr lang="de-DE" dirty="0" smtClean="0"/>
              <a:t>(Student Point, Universität Wien 2018)</a:t>
            </a:r>
            <a:endParaRPr lang="de-AT" dirty="0"/>
          </a:p>
        </p:txBody>
      </p:sp>
    </p:spTree>
    <p:extLst>
      <p:ext uri="{BB962C8B-B14F-4D97-AF65-F5344CB8AC3E}">
        <p14:creationId xmlns:p14="http://schemas.microsoft.com/office/powerpoint/2010/main" val="1370828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2F71E-D0DE-4592-92CB-823F3F599F9D}"/>
              </a:ext>
            </a:extLst>
          </p:cNvPr>
          <p:cNvSpPr>
            <a:spLocks noGrp="1"/>
          </p:cNvSpPr>
          <p:nvPr>
            <p:ph type="title"/>
          </p:nvPr>
        </p:nvSpPr>
        <p:spPr/>
        <p:txBody>
          <a:bodyPr/>
          <a:lstStyle/>
          <a:p>
            <a:r>
              <a:rPr lang="de-DE" dirty="0">
                <a:cs typeface="Calibri"/>
              </a:rPr>
              <a:t>Erkrankung</a:t>
            </a:r>
            <a:endParaRPr lang="de-DE" dirty="0"/>
          </a:p>
        </p:txBody>
      </p:sp>
      <p:sp>
        <p:nvSpPr>
          <p:cNvPr id="3" name="Inhaltsplatzhalter 2">
            <a:extLst>
              <a:ext uri="{FF2B5EF4-FFF2-40B4-BE49-F238E27FC236}">
                <a16:creationId xmlns:a16="http://schemas.microsoft.com/office/drawing/2014/main" id="{0CBB5E63-D70C-4DB0-81AB-E5F3AEBF7AC7}"/>
              </a:ext>
            </a:extLst>
          </p:cNvPr>
          <p:cNvSpPr>
            <a:spLocks noGrp="1"/>
          </p:cNvSpPr>
          <p:nvPr>
            <p:ph idx="1"/>
          </p:nvPr>
        </p:nvSpPr>
        <p:spPr/>
        <p:txBody>
          <a:bodyPr/>
          <a:lstStyle/>
          <a:p>
            <a:r>
              <a:rPr lang="de-DE" dirty="0" smtClean="0"/>
              <a:t>Akuterkrankungen und chronische Erkrankungen</a:t>
            </a:r>
          </a:p>
          <a:p>
            <a:r>
              <a:rPr lang="de-DE" dirty="0" smtClean="0"/>
              <a:t>Teilnahme an den </a:t>
            </a:r>
            <a:r>
              <a:rPr lang="de-DE" dirty="0" err="1" smtClean="0"/>
              <a:t>LV‘s</a:t>
            </a:r>
            <a:r>
              <a:rPr lang="de-DE" dirty="0" smtClean="0"/>
              <a:t> nicht immer möglich</a:t>
            </a:r>
            <a:endParaRPr lang="de-DE" dirty="0"/>
          </a:p>
          <a:p>
            <a:pPr marL="0" indent="0">
              <a:buNone/>
            </a:pPr>
            <a:endParaRPr lang="de-DE" dirty="0" smtClean="0"/>
          </a:p>
          <a:p>
            <a:pPr marL="0" indent="0">
              <a:buNone/>
            </a:pPr>
            <a:r>
              <a:rPr lang="de-DE" i="1" dirty="0" smtClean="0"/>
              <a:t>Wie unterstützen? </a:t>
            </a:r>
          </a:p>
          <a:p>
            <a:r>
              <a:rPr lang="de-DE" dirty="0"/>
              <a:t>Lern- und Lehrmaterialen (vorab) </a:t>
            </a:r>
            <a:r>
              <a:rPr lang="de-DE" dirty="0" smtClean="0"/>
              <a:t>digital zur Verfügung stellen</a:t>
            </a:r>
          </a:p>
          <a:p>
            <a:r>
              <a:rPr lang="de-DE" dirty="0"/>
              <a:t>Ersatztermine, Fristverlängerungen oder Ersatzleistungen im Rahmen abweichender </a:t>
            </a:r>
            <a:r>
              <a:rPr lang="de-DE" dirty="0" smtClean="0"/>
              <a:t>Prüfungsmethoden (z.B. Hausübungen)</a:t>
            </a:r>
          </a:p>
          <a:p>
            <a:endParaRPr lang="de-DE" dirty="0" smtClean="0"/>
          </a:p>
        </p:txBody>
      </p:sp>
      <p:sp>
        <p:nvSpPr>
          <p:cNvPr id="6"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8" name="Fußzeilenplatzhalter 3">
            <a:extLst>
              <a:ext uri="{FF2B5EF4-FFF2-40B4-BE49-F238E27FC236}">
                <a16:creationId xmlns:a16="http://schemas.microsoft.com/office/drawing/2014/main" id="{A3DEC61E-BD20-4FA2-99C8-A993B1AE6260}"/>
              </a:ext>
            </a:extLst>
          </p:cNvPr>
          <p:cNvSpPr>
            <a:spLocks noGrp="1"/>
          </p:cNvSpPr>
          <p:nvPr>
            <p:ph type="ftr" sz="quarter" idx="11"/>
          </p:nvPr>
        </p:nvSpPr>
        <p:spPr>
          <a:xfrm>
            <a:off x="9624848" y="6246909"/>
            <a:ext cx="2142279" cy="365125"/>
          </a:xfrm>
        </p:spPr>
        <p:txBody>
          <a:bodyPr/>
          <a:lstStyle/>
          <a:p>
            <a:r>
              <a:rPr lang="de-DE" dirty="0" smtClean="0"/>
              <a:t>(Student Point, Universität Wien 2018)</a:t>
            </a:r>
            <a:endParaRPr lang="de-AT" dirty="0"/>
          </a:p>
        </p:txBody>
      </p:sp>
    </p:spTree>
    <p:extLst>
      <p:ext uri="{BB962C8B-B14F-4D97-AF65-F5344CB8AC3E}">
        <p14:creationId xmlns:p14="http://schemas.microsoft.com/office/powerpoint/2010/main" val="283035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1276234"/>
            <a:ext cx="8532813" cy="820064"/>
          </a:xfrm>
        </p:spPr>
        <p:txBody>
          <a:bodyPr/>
          <a:lstStyle/>
          <a:p>
            <a:r>
              <a:rPr lang="de-DE" dirty="0"/>
              <a:t>Der Weg zur Inklusion </a:t>
            </a:r>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888" y="2625006"/>
            <a:ext cx="8532812" cy="3230413"/>
          </a:xfrm>
        </p:spPr>
      </p:pic>
      <p:sp>
        <p:nvSpPr>
          <p:cNvPr id="8" name="Textfeld 7"/>
          <p:cNvSpPr txBox="1"/>
          <p:nvPr/>
        </p:nvSpPr>
        <p:spPr>
          <a:xfrm>
            <a:off x="7522439" y="6253322"/>
            <a:ext cx="4743452" cy="261610"/>
          </a:xfrm>
          <a:prstGeom prst="rect">
            <a:avLst/>
          </a:prstGeom>
          <a:noFill/>
        </p:spPr>
        <p:txBody>
          <a:bodyPr wrap="square" rtlCol="0">
            <a:spAutoFit/>
          </a:bodyPr>
          <a:lstStyle/>
          <a:p>
            <a:r>
              <a:rPr lang="de-DE" sz="1100" dirty="0" smtClean="0"/>
              <a:t>(https</a:t>
            </a:r>
            <a:r>
              <a:rPr lang="de-DE" sz="1100" dirty="0"/>
              <a:t>://</a:t>
            </a:r>
            <a:r>
              <a:rPr lang="de-DE" sz="1100" dirty="0" smtClean="0"/>
              <a:t>www.aktion-mensch.de/dafuer-stehen-wir/was-ist-inklusion.html)</a:t>
            </a:r>
            <a:endParaRPr lang="de-DE" sz="1100" dirty="0"/>
          </a:p>
        </p:txBody>
      </p:sp>
      <p:sp>
        <p:nvSpPr>
          <p:cNvPr id="5"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Tree>
    <p:extLst>
      <p:ext uri="{BB962C8B-B14F-4D97-AF65-F5344CB8AC3E}">
        <p14:creationId xmlns:p14="http://schemas.microsoft.com/office/powerpoint/2010/main" val="2943538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76625-E1F4-4144-83DA-E51D58B3C5B5}"/>
              </a:ext>
            </a:extLst>
          </p:cNvPr>
          <p:cNvSpPr>
            <a:spLocks noGrp="1"/>
          </p:cNvSpPr>
          <p:nvPr>
            <p:ph type="title"/>
          </p:nvPr>
        </p:nvSpPr>
        <p:spPr>
          <a:xfrm>
            <a:off x="407985" y="975864"/>
            <a:ext cx="8532813" cy="820064"/>
          </a:xfrm>
        </p:spPr>
        <p:txBody>
          <a:bodyPr/>
          <a:lstStyle/>
          <a:p>
            <a:r>
              <a:rPr lang="de-DE" dirty="0">
                <a:cs typeface="Calibri"/>
              </a:rPr>
              <a:t>Hören</a:t>
            </a:r>
            <a:endParaRPr lang="de-DE" dirty="0"/>
          </a:p>
        </p:txBody>
      </p:sp>
      <p:sp>
        <p:nvSpPr>
          <p:cNvPr id="3" name="Inhaltsplatzhalter 2">
            <a:extLst>
              <a:ext uri="{FF2B5EF4-FFF2-40B4-BE49-F238E27FC236}">
                <a16:creationId xmlns:a16="http://schemas.microsoft.com/office/drawing/2014/main" id="{5690242B-402F-47EA-B070-A19A5DBB4526}"/>
              </a:ext>
            </a:extLst>
          </p:cNvPr>
          <p:cNvSpPr>
            <a:spLocks noGrp="1"/>
          </p:cNvSpPr>
          <p:nvPr>
            <p:ph idx="1"/>
          </p:nvPr>
        </p:nvSpPr>
        <p:spPr>
          <a:xfrm>
            <a:off x="407986" y="2276475"/>
            <a:ext cx="8994632" cy="3810289"/>
          </a:xfrm>
        </p:spPr>
        <p:txBody>
          <a:bodyPr/>
          <a:lstStyle/>
          <a:p>
            <a:r>
              <a:rPr lang="de-DE" sz="1400" dirty="0" smtClean="0"/>
              <a:t>Schwierigkeiten, </a:t>
            </a:r>
            <a:r>
              <a:rPr lang="de-DE" sz="1400" dirty="0"/>
              <a:t>Vorträge akustisch zu </a:t>
            </a:r>
            <a:r>
              <a:rPr lang="de-DE" sz="1400" dirty="0" smtClean="0"/>
              <a:t>verstehen, Mitschriften </a:t>
            </a:r>
            <a:r>
              <a:rPr lang="de-DE" sz="1400" dirty="0"/>
              <a:t>zu verfassen, an Gruppendiskussionen oder </a:t>
            </a:r>
            <a:br>
              <a:rPr lang="de-DE" sz="1400" dirty="0"/>
            </a:br>
            <a:r>
              <a:rPr lang="de-DE" sz="1400" dirty="0" smtClean="0"/>
              <a:t>-</a:t>
            </a:r>
            <a:r>
              <a:rPr lang="de-DE" sz="1400" dirty="0"/>
              <a:t>arbeiten </a:t>
            </a:r>
            <a:r>
              <a:rPr lang="de-DE" sz="1400" dirty="0" smtClean="0"/>
              <a:t>teilzunehmen, mündliche Prüfungen abzulegen</a:t>
            </a:r>
          </a:p>
          <a:p>
            <a:r>
              <a:rPr lang="de-DE" sz="1400" dirty="0" smtClean="0"/>
              <a:t>überdurchschnittlich </a:t>
            </a:r>
            <a:r>
              <a:rPr lang="de-DE" sz="1400" dirty="0"/>
              <a:t>ausgeprägte Fähigkeit, über visuelle Elemente zu kommunizieren</a:t>
            </a:r>
            <a:r>
              <a:rPr lang="de-DE" sz="1400" dirty="0" smtClean="0"/>
              <a:t>.</a:t>
            </a:r>
          </a:p>
          <a:p>
            <a:endParaRPr lang="de-DE" sz="100" dirty="0"/>
          </a:p>
          <a:p>
            <a:pPr marL="0" indent="0">
              <a:buNone/>
            </a:pPr>
            <a:r>
              <a:rPr lang="de-DE" sz="1400" i="1" dirty="0" smtClean="0"/>
              <a:t>Wie unterstützen?</a:t>
            </a:r>
          </a:p>
          <a:p>
            <a:r>
              <a:rPr lang="de-DE" sz="1400" dirty="0"/>
              <a:t>bei Vorträgen auf visuelle Elemente (z.B. </a:t>
            </a:r>
            <a:r>
              <a:rPr lang="de-DE" sz="1400" dirty="0" err="1"/>
              <a:t>Powerpoint</a:t>
            </a:r>
            <a:r>
              <a:rPr lang="de-DE" sz="1400" dirty="0"/>
              <a:t>-Präsentationen) achten</a:t>
            </a:r>
          </a:p>
          <a:p>
            <a:r>
              <a:rPr lang="de-DE" sz="1400" dirty="0"/>
              <a:t>Verwenden einer Induktionsanlage</a:t>
            </a:r>
          </a:p>
          <a:p>
            <a:r>
              <a:rPr lang="de-DE" sz="1400" dirty="0"/>
              <a:t>Verwendung von portablen Funkgeräten</a:t>
            </a:r>
          </a:p>
          <a:p>
            <a:r>
              <a:rPr lang="de-DE" sz="1400" dirty="0" err="1"/>
              <a:t>GebärdedolmetscherInnen</a:t>
            </a:r>
            <a:r>
              <a:rPr lang="de-DE" sz="1400" dirty="0"/>
              <a:t> und </a:t>
            </a:r>
            <a:r>
              <a:rPr lang="de-DE" sz="1400" dirty="0" err="1"/>
              <a:t>MitschreibtutorInnen</a:t>
            </a:r>
            <a:endParaRPr lang="de-DE" sz="1400" dirty="0"/>
          </a:p>
          <a:p>
            <a:r>
              <a:rPr lang="de-DE" sz="1400" dirty="0"/>
              <a:t>Lippenlesen ermöglichen (z.B. Sicht gewährleisten)</a:t>
            </a:r>
          </a:p>
          <a:p>
            <a:r>
              <a:rPr lang="de-DE" sz="1400" dirty="0"/>
              <a:t>LV-Unterlagen, Skripten, </a:t>
            </a:r>
            <a:r>
              <a:rPr lang="de-DE" sz="1400" dirty="0" err="1"/>
              <a:t>Powerpoint</a:t>
            </a:r>
            <a:r>
              <a:rPr lang="de-DE" sz="1400" dirty="0"/>
              <a:t>-Folien, usw. vorab zur Verfügung stellen</a:t>
            </a:r>
          </a:p>
          <a:p>
            <a:r>
              <a:rPr lang="de-DE" sz="1400" dirty="0"/>
              <a:t>Längere Zeit bei Prüfungen, Abgabefristen von Hausübungen, Seminararbeiten, usw. zur Verfügung stellen</a:t>
            </a:r>
          </a:p>
          <a:p>
            <a:r>
              <a:rPr lang="de-DE" sz="1400" dirty="0"/>
              <a:t>Alternative Leistungskontrollen</a:t>
            </a:r>
          </a:p>
        </p:txBody>
      </p:sp>
      <p:pic>
        <p:nvPicPr>
          <p:cNvPr id="6" name="Grafik 5"/>
          <p:cNvPicPr>
            <a:picLocks noChangeAspect="1"/>
          </p:cNvPicPr>
          <p:nvPr/>
        </p:nvPicPr>
        <p:blipFill>
          <a:blip r:embed="rId2"/>
          <a:stretch>
            <a:fillRect/>
          </a:stretch>
        </p:blipFill>
        <p:spPr>
          <a:xfrm>
            <a:off x="6664036" y="3370487"/>
            <a:ext cx="1416003" cy="1424853"/>
          </a:xfrm>
          <a:prstGeom prst="rect">
            <a:avLst/>
          </a:prstGeom>
        </p:spPr>
      </p:pic>
      <p:sp>
        <p:nvSpPr>
          <p:cNvPr id="7"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8" name="Fußzeilenplatzhalter 3">
            <a:extLst>
              <a:ext uri="{FF2B5EF4-FFF2-40B4-BE49-F238E27FC236}">
                <a16:creationId xmlns:a16="http://schemas.microsoft.com/office/drawing/2014/main" id="{A3DEC61E-BD20-4FA2-99C8-A993B1AE6260}"/>
              </a:ext>
            </a:extLst>
          </p:cNvPr>
          <p:cNvSpPr>
            <a:spLocks noGrp="1"/>
          </p:cNvSpPr>
          <p:nvPr>
            <p:ph type="ftr" sz="quarter" idx="11"/>
          </p:nvPr>
        </p:nvSpPr>
        <p:spPr>
          <a:xfrm>
            <a:off x="9624848" y="6246909"/>
            <a:ext cx="2142279" cy="365125"/>
          </a:xfrm>
        </p:spPr>
        <p:txBody>
          <a:bodyPr/>
          <a:lstStyle/>
          <a:p>
            <a:r>
              <a:rPr lang="de-DE" dirty="0" smtClean="0"/>
              <a:t>(Student Point, Universität Wien 2018)</a:t>
            </a:r>
            <a:endParaRPr lang="de-AT" dirty="0"/>
          </a:p>
        </p:txBody>
      </p:sp>
    </p:spTree>
    <p:extLst>
      <p:ext uri="{BB962C8B-B14F-4D97-AF65-F5344CB8AC3E}">
        <p14:creationId xmlns:p14="http://schemas.microsoft.com/office/powerpoint/2010/main" val="1738058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82A07-24E0-4337-875B-25413E464AEE}"/>
              </a:ext>
            </a:extLst>
          </p:cNvPr>
          <p:cNvSpPr>
            <a:spLocks noGrp="1"/>
          </p:cNvSpPr>
          <p:nvPr>
            <p:ph type="title"/>
          </p:nvPr>
        </p:nvSpPr>
        <p:spPr/>
        <p:txBody>
          <a:bodyPr/>
          <a:lstStyle/>
          <a:p>
            <a:r>
              <a:rPr lang="de-DE" dirty="0">
                <a:cs typeface="Calibri"/>
              </a:rPr>
              <a:t>Konzentration</a:t>
            </a:r>
            <a:endParaRPr lang="de-DE" dirty="0"/>
          </a:p>
        </p:txBody>
      </p:sp>
      <p:sp>
        <p:nvSpPr>
          <p:cNvPr id="3" name="Inhaltsplatzhalter 2">
            <a:extLst>
              <a:ext uri="{FF2B5EF4-FFF2-40B4-BE49-F238E27FC236}">
                <a16:creationId xmlns:a16="http://schemas.microsoft.com/office/drawing/2014/main" id="{F982596A-4E98-454B-B5DE-E7732EF97AEE}"/>
              </a:ext>
            </a:extLst>
          </p:cNvPr>
          <p:cNvSpPr>
            <a:spLocks noGrp="1"/>
          </p:cNvSpPr>
          <p:nvPr>
            <p:ph idx="1"/>
          </p:nvPr>
        </p:nvSpPr>
        <p:spPr>
          <a:xfrm>
            <a:off x="407986" y="2276475"/>
            <a:ext cx="8708305" cy="3673475"/>
          </a:xfrm>
        </p:spPr>
        <p:txBody>
          <a:bodyPr/>
          <a:lstStyle/>
          <a:p>
            <a:r>
              <a:rPr lang="de-DE" sz="1800" dirty="0" smtClean="0"/>
              <a:t>vielfältige Ursachen, z.B. psychische Beeinträchtigung, Folge von Medikamentenaufnahme</a:t>
            </a:r>
          </a:p>
          <a:p>
            <a:r>
              <a:rPr lang="de-DE" sz="1800" dirty="0" smtClean="0"/>
              <a:t>längeres</a:t>
            </a:r>
            <a:r>
              <a:rPr lang="de-DE" sz="1800" dirty="0"/>
              <a:t>, fokussiertes </a:t>
            </a:r>
            <a:r>
              <a:rPr lang="de-DE" sz="1800" dirty="0" smtClean="0"/>
              <a:t>Arbeiten oder </a:t>
            </a:r>
            <a:r>
              <a:rPr lang="de-DE" sz="1800" dirty="0"/>
              <a:t>Mitschreiben nicht </a:t>
            </a:r>
            <a:r>
              <a:rPr lang="de-DE" sz="1800" dirty="0" smtClean="0"/>
              <a:t>möglich</a:t>
            </a:r>
          </a:p>
          <a:p>
            <a:r>
              <a:rPr lang="de-DE" sz="1800" dirty="0" smtClean="0"/>
              <a:t>Strukturiertes Denken und Arbeiten kann beeinträchtigt sein</a:t>
            </a:r>
          </a:p>
          <a:p>
            <a:endParaRPr lang="de-DE" sz="1800" dirty="0" smtClean="0"/>
          </a:p>
          <a:p>
            <a:pPr marL="0" indent="0">
              <a:buNone/>
            </a:pPr>
            <a:r>
              <a:rPr lang="de-DE" sz="1800" i="1" dirty="0" smtClean="0"/>
              <a:t>Wie unterstützen?</a:t>
            </a:r>
          </a:p>
          <a:p>
            <a:r>
              <a:rPr lang="de-DE" sz="1800" dirty="0"/>
              <a:t>Audio- oder Videoaufzeichnung </a:t>
            </a:r>
            <a:r>
              <a:rPr lang="de-DE" sz="1800" dirty="0" smtClean="0"/>
              <a:t>der LV gestatten</a:t>
            </a:r>
          </a:p>
          <a:p>
            <a:r>
              <a:rPr lang="de-DE" sz="1800" dirty="0"/>
              <a:t>bei Gruppenarbeiten oder Gruppendiskussionen </a:t>
            </a:r>
            <a:r>
              <a:rPr lang="de-DE" sz="1800" dirty="0" smtClean="0"/>
              <a:t>auf das Sprechen nur einer Person achten</a:t>
            </a:r>
          </a:p>
          <a:p>
            <a:r>
              <a:rPr lang="de-DE" sz="1800" dirty="0"/>
              <a:t>LV-Materialien (vorab) digital zur Verfügung </a:t>
            </a:r>
            <a:r>
              <a:rPr lang="de-DE" sz="1800" dirty="0" smtClean="0"/>
              <a:t>stellen</a:t>
            </a:r>
          </a:p>
          <a:p>
            <a:r>
              <a:rPr lang="de-DE" sz="1800" dirty="0" smtClean="0"/>
              <a:t>Prüfungen im separaten Raum durchführen lassen</a:t>
            </a:r>
          </a:p>
          <a:p>
            <a:r>
              <a:rPr lang="de-DE" sz="1800" dirty="0" smtClean="0"/>
              <a:t>Alternative Prüfungsmethoden (z.B. längere Prüfungszeit) und Leistungsnachweise</a:t>
            </a:r>
            <a:endParaRPr lang="de-DE" sz="1800" dirty="0"/>
          </a:p>
        </p:txBody>
      </p:sp>
      <p:sp>
        <p:nvSpPr>
          <p:cNvPr id="6"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7" name="Fußzeilenplatzhalter 3">
            <a:extLst>
              <a:ext uri="{FF2B5EF4-FFF2-40B4-BE49-F238E27FC236}">
                <a16:creationId xmlns:a16="http://schemas.microsoft.com/office/drawing/2014/main" id="{A3DEC61E-BD20-4FA2-99C8-A993B1AE6260}"/>
              </a:ext>
            </a:extLst>
          </p:cNvPr>
          <p:cNvSpPr>
            <a:spLocks noGrp="1"/>
          </p:cNvSpPr>
          <p:nvPr>
            <p:ph type="ftr" sz="quarter" idx="11"/>
          </p:nvPr>
        </p:nvSpPr>
        <p:spPr>
          <a:xfrm>
            <a:off x="9624848" y="6246909"/>
            <a:ext cx="2142279" cy="365125"/>
          </a:xfrm>
        </p:spPr>
        <p:txBody>
          <a:bodyPr/>
          <a:lstStyle/>
          <a:p>
            <a:r>
              <a:rPr lang="de-DE" dirty="0" smtClean="0"/>
              <a:t>(Student Point, Universität Wien 2018)</a:t>
            </a:r>
            <a:endParaRPr lang="de-AT" dirty="0"/>
          </a:p>
        </p:txBody>
      </p:sp>
    </p:spTree>
    <p:extLst>
      <p:ext uri="{BB962C8B-B14F-4D97-AF65-F5344CB8AC3E}">
        <p14:creationId xmlns:p14="http://schemas.microsoft.com/office/powerpoint/2010/main" val="3526944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F19C0-2BBE-46E4-A1A0-5D834C5065A8}"/>
              </a:ext>
            </a:extLst>
          </p:cNvPr>
          <p:cNvSpPr>
            <a:spLocks noGrp="1"/>
          </p:cNvSpPr>
          <p:nvPr>
            <p:ph type="title"/>
          </p:nvPr>
        </p:nvSpPr>
        <p:spPr/>
        <p:txBody>
          <a:bodyPr/>
          <a:lstStyle/>
          <a:p>
            <a:r>
              <a:rPr lang="de-DE" dirty="0">
                <a:cs typeface="Calibri"/>
              </a:rPr>
              <a:t>Mobilität</a:t>
            </a:r>
            <a:endParaRPr lang="de-DE" dirty="0"/>
          </a:p>
        </p:txBody>
      </p:sp>
      <p:sp>
        <p:nvSpPr>
          <p:cNvPr id="3" name="Inhaltsplatzhalter 2">
            <a:extLst>
              <a:ext uri="{FF2B5EF4-FFF2-40B4-BE49-F238E27FC236}">
                <a16:creationId xmlns:a16="http://schemas.microsoft.com/office/drawing/2014/main" id="{45F1C180-4E50-4480-8A1C-A12CF6780FF4}"/>
              </a:ext>
            </a:extLst>
          </p:cNvPr>
          <p:cNvSpPr>
            <a:spLocks noGrp="1"/>
          </p:cNvSpPr>
          <p:nvPr>
            <p:ph idx="1"/>
          </p:nvPr>
        </p:nvSpPr>
        <p:spPr/>
        <p:txBody>
          <a:bodyPr/>
          <a:lstStyle/>
          <a:p>
            <a:r>
              <a:rPr lang="de-DE" dirty="0" smtClean="0"/>
              <a:t>enormer körperlicher </a:t>
            </a:r>
            <a:r>
              <a:rPr lang="de-DE" dirty="0"/>
              <a:t>und </a:t>
            </a:r>
            <a:r>
              <a:rPr lang="de-DE" dirty="0" smtClean="0"/>
              <a:t>zeitlicher Aufwand die LV besuchen zu können</a:t>
            </a:r>
          </a:p>
          <a:p>
            <a:pPr marL="0" indent="0">
              <a:buNone/>
            </a:pPr>
            <a:endParaRPr lang="de-DE" dirty="0"/>
          </a:p>
          <a:p>
            <a:pPr marL="0" indent="0">
              <a:buNone/>
            </a:pPr>
            <a:r>
              <a:rPr lang="de-DE" i="1" dirty="0" smtClean="0"/>
              <a:t>Wie unterstützen?</a:t>
            </a:r>
          </a:p>
          <a:p>
            <a:r>
              <a:rPr lang="de-DE" dirty="0" smtClean="0"/>
              <a:t>Barrierefreier LV-Raum</a:t>
            </a:r>
          </a:p>
          <a:p>
            <a:r>
              <a:rPr lang="de-DE" sz="2400" dirty="0"/>
              <a:t>Audio- oder Videoaufzeichnung der LV gestatten</a:t>
            </a:r>
          </a:p>
          <a:p>
            <a:r>
              <a:rPr lang="de-DE" dirty="0"/>
              <a:t>a</a:t>
            </a:r>
            <a:r>
              <a:rPr lang="de-DE" dirty="0" smtClean="0"/>
              <a:t>usreichende </a:t>
            </a:r>
            <a:r>
              <a:rPr lang="de-DE" dirty="0"/>
              <a:t>Dokumentation </a:t>
            </a:r>
            <a:r>
              <a:rPr lang="de-DE" dirty="0" smtClean="0"/>
              <a:t>der </a:t>
            </a:r>
            <a:r>
              <a:rPr lang="de-DE" dirty="0"/>
              <a:t>LV in Form von Skripten, Folien</a:t>
            </a:r>
            <a:r>
              <a:rPr lang="de-DE" dirty="0" smtClean="0"/>
              <a:t>, usw. </a:t>
            </a:r>
            <a:r>
              <a:rPr lang="de-DE" dirty="0"/>
              <a:t>  </a:t>
            </a:r>
            <a:r>
              <a:rPr lang="de-DE" dirty="0" smtClean="0"/>
              <a:t>vorab zur Verfügung</a:t>
            </a:r>
            <a:r>
              <a:rPr lang="de-DE" dirty="0"/>
              <a:t> </a:t>
            </a:r>
            <a:r>
              <a:rPr lang="de-DE" dirty="0" smtClean="0"/>
              <a:t>stellen</a:t>
            </a:r>
          </a:p>
          <a:p>
            <a:r>
              <a:rPr lang="de-DE" dirty="0"/>
              <a:t>alternative </a:t>
            </a:r>
            <a:r>
              <a:rPr lang="de-DE" dirty="0" smtClean="0"/>
              <a:t>Prüfungsmethoden und Leistungsnachweise</a:t>
            </a:r>
          </a:p>
          <a:p>
            <a:endParaRPr lang="de-DE" dirty="0" smtClean="0"/>
          </a:p>
          <a:p>
            <a:endParaRPr lang="de-DE" dirty="0"/>
          </a:p>
        </p:txBody>
      </p:sp>
      <p:pic>
        <p:nvPicPr>
          <p:cNvPr id="6" name="Grafik 5"/>
          <p:cNvPicPr>
            <a:picLocks noChangeAspect="1"/>
          </p:cNvPicPr>
          <p:nvPr/>
        </p:nvPicPr>
        <p:blipFill>
          <a:blip r:embed="rId2"/>
          <a:stretch>
            <a:fillRect/>
          </a:stretch>
        </p:blipFill>
        <p:spPr>
          <a:xfrm>
            <a:off x="7190511" y="2787072"/>
            <a:ext cx="1524000" cy="1524000"/>
          </a:xfrm>
          <a:prstGeom prst="rect">
            <a:avLst/>
          </a:prstGeom>
        </p:spPr>
      </p:pic>
      <p:sp>
        <p:nvSpPr>
          <p:cNvPr id="7"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8" name="Fußzeilenplatzhalter 3">
            <a:extLst>
              <a:ext uri="{FF2B5EF4-FFF2-40B4-BE49-F238E27FC236}">
                <a16:creationId xmlns:a16="http://schemas.microsoft.com/office/drawing/2014/main" id="{A3DEC61E-BD20-4FA2-99C8-A993B1AE6260}"/>
              </a:ext>
            </a:extLst>
          </p:cNvPr>
          <p:cNvSpPr>
            <a:spLocks noGrp="1"/>
          </p:cNvSpPr>
          <p:nvPr>
            <p:ph type="ftr" sz="quarter" idx="11"/>
          </p:nvPr>
        </p:nvSpPr>
        <p:spPr>
          <a:xfrm>
            <a:off x="9624848" y="6246909"/>
            <a:ext cx="2142279" cy="365125"/>
          </a:xfrm>
        </p:spPr>
        <p:txBody>
          <a:bodyPr/>
          <a:lstStyle/>
          <a:p>
            <a:r>
              <a:rPr lang="de-DE" dirty="0" smtClean="0"/>
              <a:t>(Student Point, Universität Wien 2018)</a:t>
            </a:r>
            <a:endParaRPr lang="de-AT" dirty="0"/>
          </a:p>
        </p:txBody>
      </p:sp>
    </p:spTree>
    <p:extLst>
      <p:ext uri="{BB962C8B-B14F-4D97-AF65-F5344CB8AC3E}">
        <p14:creationId xmlns:p14="http://schemas.microsoft.com/office/powerpoint/2010/main" val="3521364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32BB1-CD64-47FF-9154-E5F19E597C17}"/>
              </a:ext>
            </a:extLst>
          </p:cNvPr>
          <p:cNvSpPr>
            <a:spLocks noGrp="1"/>
          </p:cNvSpPr>
          <p:nvPr>
            <p:ph type="title"/>
          </p:nvPr>
        </p:nvSpPr>
        <p:spPr/>
        <p:txBody>
          <a:bodyPr/>
          <a:lstStyle/>
          <a:p>
            <a:r>
              <a:rPr lang="de-DE" dirty="0">
                <a:cs typeface="Calibri"/>
              </a:rPr>
              <a:t>Motorik</a:t>
            </a:r>
            <a:endParaRPr lang="de-DE" dirty="0"/>
          </a:p>
        </p:txBody>
      </p:sp>
      <p:sp>
        <p:nvSpPr>
          <p:cNvPr id="3" name="Inhaltsplatzhalter 2">
            <a:extLst>
              <a:ext uri="{FF2B5EF4-FFF2-40B4-BE49-F238E27FC236}">
                <a16:creationId xmlns:a16="http://schemas.microsoft.com/office/drawing/2014/main" id="{FBCB9D0F-323C-4C17-B466-9749AD90ED04}"/>
              </a:ext>
            </a:extLst>
          </p:cNvPr>
          <p:cNvSpPr>
            <a:spLocks noGrp="1"/>
          </p:cNvSpPr>
          <p:nvPr>
            <p:ph idx="1"/>
          </p:nvPr>
        </p:nvSpPr>
        <p:spPr/>
        <p:txBody>
          <a:bodyPr/>
          <a:lstStyle/>
          <a:p>
            <a:r>
              <a:rPr lang="de-DE" sz="2000" dirty="0"/>
              <a:t>Fein- und Grobmotorische Schwierigkeiten</a:t>
            </a:r>
          </a:p>
          <a:p>
            <a:r>
              <a:rPr lang="de-DE" sz="2000" dirty="0"/>
              <a:t>Feinmotorischen Einschränkungen: undeutliche Aussprache, Probleme beim Schreiben bzw. Tippen oder Hantieren mit Geräten </a:t>
            </a:r>
          </a:p>
          <a:p>
            <a:r>
              <a:rPr lang="de-DE" sz="2000" dirty="0"/>
              <a:t>Grobmotorischen Einschränkungen: Probleme beim (längerdauernden) Gehen, Sitzen, Stehen oder Laufen</a:t>
            </a:r>
          </a:p>
          <a:p>
            <a:endParaRPr lang="de-DE" sz="2000" dirty="0"/>
          </a:p>
          <a:p>
            <a:pPr marL="0" indent="0">
              <a:buNone/>
            </a:pPr>
            <a:r>
              <a:rPr lang="de-DE" sz="2000" i="1" dirty="0"/>
              <a:t>Wie unterstützen:</a:t>
            </a:r>
          </a:p>
          <a:p>
            <a:r>
              <a:rPr lang="de-DE" sz="2000" dirty="0"/>
              <a:t>Audio- oder Videoaufzeichnung der LV gestatten</a:t>
            </a:r>
          </a:p>
          <a:p>
            <a:r>
              <a:rPr lang="de-DE" sz="2000" dirty="0"/>
              <a:t>Dokumentation Ihres LV-Inhaltes (vorab) zur Verfügung stellen</a:t>
            </a:r>
          </a:p>
          <a:p>
            <a:r>
              <a:rPr lang="de-DE" sz="2000" dirty="0"/>
              <a:t>Abweichende Prüfungsmethoden- und Leistungsnachweise</a:t>
            </a:r>
          </a:p>
        </p:txBody>
      </p:sp>
      <p:pic>
        <p:nvPicPr>
          <p:cNvPr id="4" name="Grafik 3"/>
          <p:cNvPicPr>
            <a:picLocks noChangeAspect="1"/>
          </p:cNvPicPr>
          <p:nvPr/>
        </p:nvPicPr>
        <p:blipFill>
          <a:blip r:embed="rId2"/>
          <a:stretch>
            <a:fillRect/>
          </a:stretch>
        </p:blipFill>
        <p:spPr>
          <a:xfrm>
            <a:off x="7416798" y="752475"/>
            <a:ext cx="1524000" cy="1524000"/>
          </a:xfrm>
          <a:prstGeom prst="rect">
            <a:avLst/>
          </a:prstGeom>
        </p:spPr>
      </p:pic>
      <p:sp>
        <p:nvSpPr>
          <p:cNvPr id="6"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7" name="Fußzeilenplatzhalter 3">
            <a:extLst>
              <a:ext uri="{FF2B5EF4-FFF2-40B4-BE49-F238E27FC236}">
                <a16:creationId xmlns:a16="http://schemas.microsoft.com/office/drawing/2014/main" id="{A3DEC61E-BD20-4FA2-99C8-A993B1AE6260}"/>
              </a:ext>
            </a:extLst>
          </p:cNvPr>
          <p:cNvSpPr>
            <a:spLocks noGrp="1"/>
          </p:cNvSpPr>
          <p:nvPr>
            <p:ph type="ftr" sz="quarter" idx="11"/>
          </p:nvPr>
        </p:nvSpPr>
        <p:spPr>
          <a:xfrm>
            <a:off x="9624848" y="6246909"/>
            <a:ext cx="2142279" cy="365125"/>
          </a:xfrm>
        </p:spPr>
        <p:txBody>
          <a:bodyPr/>
          <a:lstStyle/>
          <a:p>
            <a:r>
              <a:rPr lang="de-DE" dirty="0" smtClean="0"/>
              <a:t>(Student Point, Universität Wien 2018)</a:t>
            </a:r>
            <a:endParaRPr lang="de-AT" dirty="0"/>
          </a:p>
        </p:txBody>
      </p:sp>
    </p:spTree>
    <p:extLst>
      <p:ext uri="{BB962C8B-B14F-4D97-AF65-F5344CB8AC3E}">
        <p14:creationId xmlns:p14="http://schemas.microsoft.com/office/powerpoint/2010/main" val="3330005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6671F-841C-4EEF-9BF1-3EA6A997F348}"/>
              </a:ext>
            </a:extLst>
          </p:cNvPr>
          <p:cNvSpPr>
            <a:spLocks noGrp="1"/>
          </p:cNvSpPr>
          <p:nvPr>
            <p:ph type="title"/>
          </p:nvPr>
        </p:nvSpPr>
        <p:spPr/>
        <p:txBody>
          <a:bodyPr/>
          <a:lstStyle/>
          <a:p>
            <a:r>
              <a:rPr lang="de-DE" dirty="0">
                <a:cs typeface="Calibri"/>
              </a:rPr>
              <a:t>Psyche</a:t>
            </a:r>
            <a:endParaRPr lang="de-DE" dirty="0"/>
          </a:p>
        </p:txBody>
      </p:sp>
      <p:sp>
        <p:nvSpPr>
          <p:cNvPr id="3" name="Inhaltsplatzhalter 2">
            <a:extLst>
              <a:ext uri="{FF2B5EF4-FFF2-40B4-BE49-F238E27FC236}">
                <a16:creationId xmlns:a16="http://schemas.microsoft.com/office/drawing/2014/main" id="{04A0C549-37A7-4740-8753-F3C7BF89752B}"/>
              </a:ext>
            </a:extLst>
          </p:cNvPr>
          <p:cNvSpPr>
            <a:spLocks noGrp="1"/>
          </p:cNvSpPr>
          <p:nvPr>
            <p:ph idx="1"/>
          </p:nvPr>
        </p:nvSpPr>
        <p:spPr>
          <a:xfrm>
            <a:off x="407984" y="2119456"/>
            <a:ext cx="8532813" cy="3673475"/>
          </a:xfrm>
        </p:spPr>
        <p:txBody>
          <a:bodyPr/>
          <a:lstStyle/>
          <a:p>
            <a:r>
              <a:rPr lang="de-DE" sz="2000" dirty="0"/>
              <a:t>Studierende mit psychischen Beeinträchtigungen sind </a:t>
            </a:r>
            <a:r>
              <a:rPr lang="de-DE" sz="2000" dirty="0" smtClean="0"/>
              <a:t>oft </a:t>
            </a:r>
            <a:r>
              <a:rPr lang="de-DE" sz="2000" dirty="0"/>
              <a:t>nicht </a:t>
            </a:r>
            <a:r>
              <a:rPr lang="de-DE" sz="2000" dirty="0" smtClean="0"/>
              <a:t>sichtbar</a:t>
            </a:r>
          </a:p>
          <a:p>
            <a:r>
              <a:rPr lang="de-DE" sz="2000" dirty="0" smtClean="0"/>
              <a:t>Größte Gruppe von Studierenden mit Beeinträchtigungen</a:t>
            </a:r>
          </a:p>
          <a:p>
            <a:r>
              <a:rPr lang="de-DE" sz="2000" dirty="0" smtClean="0"/>
              <a:t>Auswirkungen auf das Studium: Angst vor Menschenansammlungen, Prüfungen, Konzentrationsstörungen, schubhafte Verläufe</a:t>
            </a:r>
          </a:p>
          <a:p>
            <a:r>
              <a:rPr lang="de-DE" sz="2000" dirty="0" smtClean="0"/>
              <a:t>Fehlen aufgrund von </a:t>
            </a:r>
            <a:r>
              <a:rPr lang="de-DE" sz="2000" dirty="0"/>
              <a:t>Symptomverschlechterungen oder Krankenhausaufenthalten</a:t>
            </a:r>
            <a:endParaRPr lang="de-DE" sz="2000" dirty="0" smtClean="0"/>
          </a:p>
          <a:p>
            <a:endParaRPr lang="de-DE" sz="2000" dirty="0"/>
          </a:p>
          <a:p>
            <a:pPr marL="0" indent="0">
              <a:buNone/>
            </a:pPr>
            <a:r>
              <a:rPr lang="de-DE" sz="2000" i="1" dirty="0" smtClean="0"/>
              <a:t>Wie unterstützen?</a:t>
            </a:r>
          </a:p>
          <a:p>
            <a:r>
              <a:rPr lang="de-DE" sz="2000" dirty="0"/>
              <a:t>Lern- und Lehrmaterialen (vorab) digital zur </a:t>
            </a:r>
            <a:r>
              <a:rPr lang="de-DE" sz="2000" dirty="0" smtClean="0"/>
              <a:t>Verfügung</a:t>
            </a:r>
            <a:r>
              <a:rPr lang="de-DE" sz="2000" dirty="0"/>
              <a:t> </a:t>
            </a:r>
            <a:r>
              <a:rPr lang="de-DE" sz="2000" dirty="0" smtClean="0"/>
              <a:t>stellen</a:t>
            </a:r>
          </a:p>
          <a:p>
            <a:r>
              <a:rPr lang="de-DE" sz="2000" dirty="0" smtClean="0"/>
              <a:t>abweichender Prüfungsmethoden und Leistungsnachweise</a:t>
            </a:r>
          </a:p>
          <a:p>
            <a:endParaRPr lang="de-DE" dirty="0" smtClean="0"/>
          </a:p>
          <a:p>
            <a:endParaRPr lang="de-DE" dirty="0"/>
          </a:p>
        </p:txBody>
      </p:sp>
      <p:pic>
        <p:nvPicPr>
          <p:cNvPr id="4" name="Grafik 3"/>
          <p:cNvPicPr>
            <a:picLocks noChangeAspect="1"/>
          </p:cNvPicPr>
          <p:nvPr/>
        </p:nvPicPr>
        <p:blipFill>
          <a:blip r:embed="rId2"/>
          <a:stretch>
            <a:fillRect/>
          </a:stretch>
        </p:blipFill>
        <p:spPr>
          <a:xfrm>
            <a:off x="7416797" y="3530455"/>
            <a:ext cx="1524000" cy="1533525"/>
          </a:xfrm>
          <a:prstGeom prst="rect">
            <a:avLst/>
          </a:prstGeom>
        </p:spPr>
      </p:pic>
      <p:sp>
        <p:nvSpPr>
          <p:cNvPr id="6"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8" name="Fußzeilenplatzhalter 3">
            <a:extLst>
              <a:ext uri="{FF2B5EF4-FFF2-40B4-BE49-F238E27FC236}">
                <a16:creationId xmlns:a16="http://schemas.microsoft.com/office/drawing/2014/main" id="{A3DEC61E-BD20-4FA2-99C8-A993B1AE6260}"/>
              </a:ext>
            </a:extLst>
          </p:cNvPr>
          <p:cNvSpPr>
            <a:spLocks noGrp="1"/>
          </p:cNvSpPr>
          <p:nvPr>
            <p:ph type="ftr" sz="quarter" idx="11"/>
          </p:nvPr>
        </p:nvSpPr>
        <p:spPr>
          <a:xfrm>
            <a:off x="9624848" y="6246909"/>
            <a:ext cx="2142279" cy="365125"/>
          </a:xfrm>
        </p:spPr>
        <p:txBody>
          <a:bodyPr/>
          <a:lstStyle/>
          <a:p>
            <a:r>
              <a:rPr lang="de-DE" dirty="0" smtClean="0"/>
              <a:t>(Student Point, Universität Wien 2018)</a:t>
            </a:r>
            <a:endParaRPr lang="de-AT" dirty="0"/>
          </a:p>
        </p:txBody>
      </p:sp>
    </p:spTree>
    <p:extLst>
      <p:ext uri="{BB962C8B-B14F-4D97-AF65-F5344CB8AC3E}">
        <p14:creationId xmlns:p14="http://schemas.microsoft.com/office/powerpoint/2010/main" val="1423649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C31236-FF3F-4D26-821C-6014D0866C85}"/>
              </a:ext>
            </a:extLst>
          </p:cNvPr>
          <p:cNvSpPr>
            <a:spLocks noGrp="1"/>
          </p:cNvSpPr>
          <p:nvPr>
            <p:ph type="title"/>
          </p:nvPr>
        </p:nvSpPr>
        <p:spPr/>
        <p:txBody>
          <a:bodyPr/>
          <a:lstStyle/>
          <a:p>
            <a:r>
              <a:rPr lang="de-DE" dirty="0">
                <a:cs typeface="Calibri"/>
              </a:rPr>
              <a:t>Sehen</a:t>
            </a:r>
            <a:endParaRPr lang="de-DE" dirty="0">
              <a:ea typeface="+mj-lt"/>
              <a:cs typeface="+mj-lt"/>
            </a:endParaRPr>
          </a:p>
        </p:txBody>
      </p:sp>
      <p:sp>
        <p:nvSpPr>
          <p:cNvPr id="3" name="Inhaltsplatzhalter 2">
            <a:extLst>
              <a:ext uri="{FF2B5EF4-FFF2-40B4-BE49-F238E27FC236}">
                <a16:creationId xmlns:a16="http://schemas.microsoft.com/office/drawing/2014/main" id="{952F9EB0-D7D0-4693-A7C2-179F2B95ACD0}"/>
              </a:ext>
            </a:extLst>
          </p:cNvPr>
          <p:cNvSpPr>
            <a:spLocks noGrp="1"/>
          </p:cNvSpPr>
          <p:nvPr>
            <p:ph idx="1"/>
          </p:nvPr>
        </p:nvSpPr>
        <p:spPr/>
        <p:txBody>
          <a:bodyPr/>
          <a:lstStyle/>
          <a:p>
            <a:r>
              <a:rPr lang="de-DE" sz="2400" dirty="0" smtClean="0"/>
              <a:t>Probleme, </a:t>
            </a:r>
            <a:r>
              <a:rPr lang="de-DE" sz="2400" dirty="0"/>
              <a:t>visuelle Information </a:t>
            </a:r>
            <a:r>
              <a:rPr lang="de-DE" sz="2400" dirty="0" smtClean="0"/>
              <a:t>aufzunehmen (z.B</a:t>
            </a:r>
            <a:r>
              <a:rPr lang="de-DE" sz="2400" dirty="0"/>
              <a:t>. Power-Point-Präsentationen, Bilder) und normale Schriftgrößen </a:t>
            </a:r>
            <a:r>
              <a:rPr lang="de-DE" sz="2400" dirty="0" smtClean="0"/>
              <a:t>zu lesen</a:t>
            </a:r>
          </a:p>
          <a:p>
            <a:r>
              <a:rPr lang="de-DE" sz="2400" dirty="0" smtClean="0"/>
              <a:t>Bildhafte </a:t>
            </a:r>
            <a:r>
              <a:rPr lang="de-DE" sz="2400" dirty="0"/>
              <a:t>Informationen (Bilder, Grafiken) auch textlich </a:t>
            </a:r>
            <a:r>
              <a:rPr lang="de-DE" sz="2400" dirty="0" smtClean="0"/>
              <a:t>beschreiben</a:t>
            </a:r>
          </a:p>
          <a:p>
            <a:r>
              <a:rPr lang="de-DE" sz="2400" dirty="0" smtClean="0"/>
              <a:t>Erhöhter </a:t>
            </a:r>
            <a:r>
              <a:rPr lang="de-DE" sz="2400" dirty="0"/>
              <a:t>Zeitaufwand beim Lernen und Verfassen von </a:t>
            </a:r>
            <a:r>
              <a:rPr lang="de-DE" sz="2400" dirty="0" smtClean="0"/>
              <a:t>Texten</a:t>
            </a:r>
          </a:p>
          <a:p>
            <a:r>
              <a:rPr lang="de-DE" sz="2400" dirty="0" smtClean="0"/>
              <a:t>Oft hohe Gedächtnisleistung und Selbstorganisation</a:t>
            </a:r>
          </a:p>
          <a:p>
            <a:endParaRPr lang="de-DE" sz="1800" dirty="0"/>
          </a:p>
          <a:p>
            <a:pPr marL="0" indent="0">
              <a:buNone/>
            </a:pPr>
            <a:endParaRPr lang="de-DE" sz="2400" dirty="0"/>
          </a:p>
          <a:p>
            <a:endParaRPr lang="de-DE" dirty="0" smtClean="0"/>
          </a:p>
          <a:p>
            <a:endParaRPr lang="de-DE" dirty="0"/>
          </a:p>
        </p:txBody>
      </p:sp>
      <p:pic>
        <p:nvPicPr>
          <p:cNvPr id="4" name="Grafik 3"/>
          <p:cNvPicPr>
            <a:picLocks noChangeAspect="1"/>
          </p:cNvPicPr>
          <p:nvPr/>
        </p:nvPicPr>
        <p:blipFill>
          <a:blip r:embed="rId2"/>
          <a:stretch>
            <a:fillRect/>
          </a:stretch>
        </p:blipFill>
        <p:spPr>
          <a:xfrm>
            <a:off x="6922654" y="491692"/>
            <a:ext cx="1524000" cy="1533525"/>
          </a:xfrm>
          <a:prstGeom prst="rect">
            <a:avLst/>
          </a:prstGeom>
        </p:spPr>
      </p:pic>
      <p:sp>
        <p:nvSpPr>
          <p:cNvPr id="6"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7" name="Fußzeilenplatzhalter 3">
            <a:extLst>
              <a:ext uri="{FF2B5EF4-FFF2-40B4-BE49-F238E27FC236}">
                <a16:creationId xmlns:a16="http://schemas.microsoft.com/office/drawing/2014/main" id="{A3DEC61E-BD20-4FA2-99C8-A993B1AE6260}"/>
              </a:ext>
            </a:extLst>
          </p:cNvPr>
          <p:cNvSpPr>
            <a:spLocks noGrp="1"/>
          </p:cNvSpPr>
          <p:nvPr>
            <p:ph type="ftr" sz="quarter" idx="11"/>
          </p:nvPr>
        </p:nvSpPr>
        <p:spPr>
          <a:xfrm>
            <a:off x="9624848" y="6246909"/>
            <a:ext cx="2142279" cy="365125"/>
          </a:xfrm>
        </p:spPr>
        <p:txBody>
          <a:bodyPr/>
          <a:lstStyle/>
          <a:p>
            <a:r>
              <a:rPr lang="de-DE" dirty="0" smtClean="0"/>
              <a:t>(Student Point, Universität Wien 2018)</a:t>
            </a:r>
            <a:endParaRPr lang="de-AT" dirty="0"/>
          </a:p>
        </p:txBody>
      </p:sp>
    </p:spTree>
    <p:extLst>
      <p:ext uri="{BB962C8B-B14F-4D97-AF65-F5344CB8AC3E}">
        <p14:creationId xmlns:p14="http://schemas.microsoft.com/office/powerpoint/2010/main" val="3713816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Sehen</a:t>
            </a:r>
            <a:endParaRPr lang="de-DE" dirty="0"/>
          </a:p>
        </p:txBody>
      </p:sp>
      <p:sp>
        <p:nvSpPr>
          <p:cNvPr id="3" name="Inhaltsplatzhalter 2"/>
          <p:cNvSpPr>
            <a:spLocks noGrp="1"/>
          </p:cNvSpPr>
          <p:nvPr>
            <p:ph idx="1"/>
          </p:nvPr>
        </p:nvSpPr>
        <p:spPr>
          <a:xfrm>
            <a:off x="407986" y="1492739"/>
            <a:ext cx="8532813" cy="4457212"/>
          </a:xfrm>
        </p:spPr>
        <p:txBody>
          <a:bodyPr/>
          <a:lstStyle/>
          <a:p>
            <a:pPr marL="0" indent="0">
              <a:buNone/>
            </a:pPr>
            <a:r>
              <a:rPr lang="de-DE" sz="1600" i="1" dirty="0"/>
              <a:t>Wie unterstützen?</a:t>
            </a:r>
          </a:p>
          <a:p>
            <a:r>
              <a:rPr lang="de-DE" sz="1400" dirty="0"/>
              <a:t>Auf Lichtsituation und helle Räume achten</a:t>
            </a:r>
          </a:p>
          <a:p>
            <a:r>
              <a:rPr lang="de-DE" sz="1400" dirty="0"/>
              <a:t>Technische Hilfsmittel erlauben</a:t>
            </a:r>
          </a:p>
          <a:p>
            <a:r>
              <a:rPr lang="de-DE" sz="1400" dirty="0"/>
              <a:t>Audio- oder Videoaufzeichnung der LV gestatten</a:t>
            </a:r>
          </a:p>
          <a:p>
            <a:r>
              <a:rPr lang="de-DE" sz="1400" dirty="0"/>
              <a:t>Blindenführhunde/Partnerhunde in der LV gestatten</a:t>
            </a:r>
          </a:p>
          <a:p>
            <a:r>
              <a:rPr lang="de-DE" sz="1400" dirty="0"/>
              <a:t>visuell Dargestelltes (Fotos, Tabellen, Grafiken) erklären</a:t>
            </a:r>
          </a:p>
          <a:p>
            <a:r>
              <a:rPr lang="de-DE" sz="1400" dirty="0"/>
              <a:t>an die Tafel geschriebene Wörter akustisch wiederholen</a:t>
            </a:r>
          </a:p>
          <a:p>
            <a:r>
              <a:rPr lang="de-DE" sz="1400" dirty="0"/>
              <a:t>digitale Systeme als Tafel-Ersatz </a:t>
            </a:r>
            <a:r>
              <a:rPr lang="de-DE" sz="1400" dirty="0" smtClean="0"/>
              <a:t>nutzen</a:t>
            </a:r>
          </a:p>
          <a:p>
            <a:r>
              <a:rPr lang="de-DE" sz="1400" dirty="0" smtClean="0"/>
              <a:t>Worddokumente als Braille-Druck </a:t>
            </a:r>
            <a:endParaRPr lang="de-DE" sz="1400" dirty="0"/>
          </a:p>
          <a:p>
            <a:r>
              <a:rPr lang="de-DE" sz="1400" dirty="0"/>
              <a:t>Lern- und Lehrmaterialen (vorab) digital zur Verfügung stellen</a:t>
            </a:r>
          </a:p>
          <a:p>
            <a:r>
              <a:rPr lang="de-DE" sz="1400" dirty="0"/>
              <a:t>bei Gruppenarbeiten oder Gruppendiskussionen auf das Sprechen nur einer Person achten</a:t>
            </a:r>
          </a:p>
          <a:p>
            <a:r>
              <a:rPr lang="de-DE" sz="1400" dirty="0"/>
              <a:t>abweichender Prüfungsmethoden und </a:t>
            </a:r>
            <a:r>
              <a:rPr lang="de-DE" sz="1400" dirty="0" smtClean="0"/>
              <a:t>Leistungsnachweise (z.B. Hausarbeit)</a:t>
            </a:r>
            <a:endParaRPr lang="de-DE" sz="1400" dirty="0"/>
          </a:p>
          <a:p>
            <a:endParaRPr lang="de-DE" dirty="0"/>
          </a:p>
        </p:txBody>
      </p:sp>
      <p:sp>
        <p:nvSpPr>
          <p:cNvPr id="6"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7" name="Fußzeilenplatzhalter 3">
            <a:extLst>
              <a:ext uri="{FF2B5EF4-FFF2-40B4-BE49-F238E27FC236}">
                <a16:creationId xmlns:a16="http://schemas.microsoft.com/office/drawing/2014/main" id="{A3DEC61E-BD20-4FA2-99C8-A993B1AE6260}"/>
              </a:ext>
            </a:extLst>
          </p:cNvPr>
          <p:cNvSpPr>
            <a:spLocks noGrp="1"/>
          </p:cNvSpPr>
          <p:nvPr>
            <p:ph type="ftr" sz="quarter" idx="11"/>
          </p:nvPr>
        </p:nvSpPr>
        <p:spPr>
          <a:xfrm>
            <a:off x="9624848" y="6246909"/>
            <a:ext cx="2142279" cy="365125"/>
          </a:xfrm>
        </p:spPr>
        <p:txBody>
          <a:bodyPr/>
          <a:lstStyle/>
          <a:p>
            <a:r>
              <a:rPr lang="de-DE" dirty="0" smtClean="0"/>
              <a:t>(Student Point, Universität Wien 2018)</a:t>
            </a:r>
            <a:endParaRPr lang="de-AT" dirty="0"/>
          </a:p>
        </p:txBody>
      </p:sp>
    </p:spTree>
    <p:extLst>
      <p:ext uri="{BB962C8B-B14F-4D97-AF65-F5344CB8AC3E}">
        <p14:creationId xmlns:p14="http://schemas.microsoft.com/office/powerpoint/2010/main" val="2138899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C2A03-2959-44BA-BC6D-13D368F5FC84}"/>
              </a:ext>
            </a:extLst>
          </p:cNvPr>
          <p:cNvSpPr>
            <a:spLocks noGrp="1"/>
          </p:cNvSpPr>
          <p:nvPr>
            <p:ph type="title"/>
          </p:nvPr>
        </p:nvSpPr>
        <p:spPr>
          <a:xfrm>
            <a:off x="370262" y="983409"/>
            <a:ext cx="8532813" cy="820064"/>
          </a:xfrm>
        </p:spPr>
        <p:txBody>
          <a:bodyPr/>
          <a:lstStyle/>
          <a:p>
            <a:r>
              <a:rPr lang="de-DE" dirty="0">
                <a:cs typeface="Calibri"/>
              </a:rPr>
              <a:t>Teilleistung</a:t>
            </a:r>
            <a:endParaRPr lang="de-DE" dirty="0"/>
          </a:p>
        </p:txBody>
      </p:sp>
      <p:sp>
        <p:nvSpPr>
          <p:cNvPr id="3" name="Inhaltsplatzhalter 2">
            <a:extLst>
              <a:ext uri="{FF2B5EF4-FFF2-40B4-BE49-F238E27FC236}">
                <a16:creationId xmlns:a16="http://schemas.microsoft.com/office/drawing/2014/main" id="{37D85E18-DC4E-41AD-A670-2449C2177BE6}"/>
              </a:ext>
            </a:extLst>
          </p:cNvPr>
          <p:cNvSpPr>
            <a:spLocks noGrp="1"/>
          </p:cNvSpPr>
          <p:nvPr>
            <p:ph idx="1"/>
          </p:nvPr>
        </p:nvSpPr>
        <p:spPr>
          <a:xfrm>
            <a:off x="407986" y="2276475"/>
            <a:ext cx="8893032" cy="3673475"/>
          </a:xfrm>
        </p:spPr>
        <p:txBody>
          <a:bodyPr/>
          <a:lstStyle/>
          <a:p>
            <a:r>
              <a:rPr lang="de-DE" dirty="0" smtClean="0"/>
              <a:t>Rechtschreib- (z.B. Satzfehlstellung), Lese- (z.B. verringerte Lesegeschwindigkeit) und Rechenschwäche (z.B. können Berechnungen nicht durchführen)</a:t>
            </a:r>
          </a:p>
          <a:p>
            <a:r>
              <a:rPr lang="de-DE" dirty="0" smtClean="0"/>
              <a:t>Oftmals Stärken in anderen Bereichen (z.B. Kreativität)</a:t>
            </a:r>
          </a:p>
          <a:p>
            <a:endParaRPr lang="de-DE" dirty="0"/>
          </a:p>
          <a:p>
            <a:pPr marL="0" indent="0">
              <a:buNone/>
            </a:pPr>
            <a:r>
              <a:rPr lang="de-DE" i="1" dirty="0" smtClean="0"/>
              <a:t>Wie unterstützen?</a:t>
            </a:r>
          </a:p>
          <a:p>
            <a:r>
              <a:rPr lang="de-DE" dirty="0"/>
              <a:t>Audio- oder Videoaufzeichnung der LV gestatten</a:t>
            </a:r>
          </a:p>
          <a:p>
            <a:r>
              <a:rPr lang="de-DE" dirty="0"/>
              <a:t>LV-Materialien (vorab) digital zur Verfügung </a:t>
            </a:r>
            <a:r>
              <a:rPr lang="de-DE" dirty="0" smtClean="0"/>
              <a:t>stellen</a:t>
            </a:r>
          </a:p>
          <a:p>
            <a:r>
              <a:rPr lang="de-DE" dirty="0"/>
              <a:t>abweichende </a:t>
            </a:r>
            <a:r>
              <a:rPr lang="de-DE" dirty="0" smtClean="0"/>
              <a:t>Prüfungsmethoden (z.B. mehr Zeit bei schriftlichen Prüfungen)</a:t>
            </a:r>
          </a:p>
          <a:p>
            <a:endParaRPr lang="de-DE" dirty="0"/>
          </a:p>
          <a:p>
            <a:endParaRPr lang="de-DE" dirty="0" smtClean="0"/>
          </a:p>
          <a:p>
            <a:endParaRPr lang="de-DE" dirty="0"/>
          </a:p>
        </p:txBody>
      </p:sp>
      <p:pic>
        <p:nvPicPr>
          <p:cNvPr id="4" name="Grafik 3"/>
          <p:cNvPicPr>
            <a:picLocks noChangeAspect="1"/>
          </p:cNvPicPr>
          <p:nvPr/>
        </p:nvPicPr>
        <p:blipFill>
          <a:blip r:embed="rId2"/>
          <a:stretch>
            <a:fillRect/>
          </a:stretch>
        </p:blipFill>
        <p:spPr>
          <a:xfrm>
            <a:off x="7633854" y="3351212"/>
            <a:ext cx="1524000" cy="1524000"/>
          </a:xfrm>
          <a:prstGeom prst="rect">
            <a:avLst/>
          </a:prstGeom>
        </p:spPr>
      </p:pic>
      <p:sp>
        <p:nvSpPr>
          <p:cNvPr id="6"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
        <p:nvSpPr>
          <p:cNvPr id="7" name="Fußzeilenplatzhalter 3">
            <a:extLst>
              <a:ext uri="{FF2B5EF4-FFF2-40B4-BE49-F238E27FC236}">
                <a16:creationId xmlns:a16="http://schemas.microsoft.com/office/drawing/2014/main" id="{A3DEC61E-BD20-4FA2-99C8-A993B1AE6260}"/>
              </a:ext>
            </a:extLst>
          </p:cNvPr>
          <p:cNvSpPr>
            <a:spLocks noGrp="1"/>
          </p:cNvSpPr>
          <p:nvPr>
            <p:ph type="ftr" sz="quarter" idx="11"/>
          </p:nvPr>
        </p:nvSpPr>
        <p:spPr>
          <a:xfrm>
            <a:off x="9624848" y="6246909"/>
            <a:ext cx="2142279" cy="365125"/>
          </a:xfrm>
        </p:spPr>
        <p:txBody>
          <a:bodyPr/>
          <a:lstStyle/>
          <a:p>
            <a:r>
              <a:rPr lang="de-DE" dirty="0" smtClean="0"/>
              <a:t>(Student Point, Universität Wien 2018)</a:t>
            </a:r>
            <a:endParaRPr lang="de-AT" dirty="0"/>
          </a:p>
        </p:txBody>
      </p:sp>
    </p:spTree>
    <p:extLst>
      <p:ext uri="{BB962C8B-B14F-4D97-AF65-F5344CB8AC3E}">
        <p14:creationId xmlns:p14="http://schemas.microsoft.com/office/powerpoint/2010/main" val="946201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54012" y="1818214"/>
            <a:ext cx="11430000" cy="707886"/>
          </a:xfrm>
          <a:prstGeom prst="rect">
            <a:avLst/>
          </a:prstGeom>
          <a:noFill/>
        </p:spPr>
        <p:txBody>
          <a:bodyPr wrap="square" rtlCol="0">
            <a:spAutoFit/>
          </a:bodyPr>
          <a:lstStyle/>
          <a:p>
            <a:r>
              <a:rPr lang="de-AT" sz="4000" b="1" dirty="0" smtClean="0">
                <a:solidFill>
                  <a:schemeClr val="bg1"/>
                </a:solidFill>
              </a:rPr>
              <a:t>Die Bedeutung digitaler Barrierefreiheit</a:t>
            </a:r>
            <a:endParaRPr lang="de-DE" sz="4000" dirty="0">
              <a:solidFill>
                <a:schemeClr val="bg1"/>
              </a:solidFill>
            </a:endParaRPr>
          </a:p>
        </p:txBody>
      </p:sp>
      <p:sp>
        <p:nvSpPr>
          <p:cNvPr id="7" name="Untertitel 2"/>
          <p:cNvSpPr txBox="1">
            <a:spLocks/>
          </p:cNvSpPr>
          <p:nvPr/>
        </p:nvSpPr>
        <p:spPr bwMode="white">
          <a:xfrm>
            <a:off x="420688" y="3873500"/>
            <a:ext cx="11376025" cy="293470"/>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Clr>
                <a:schemeClr val="accent1"/>
              </a:buClr>
              <a:buFont typeface="Arial" panose="020B0604020202020204" pitchFamily="34" charset="0"/>
              <a:buNone/>
              <a:defRPr sz="1800" kern="1200">
                <a:solidFill>
                  <a:schemeClr val="bg1"/>
                </a:solidFill>
                <a:latin typeface="Calibri" panose="020F0502020204030204" pitchFamily="34" charset="0"/>
                <a:ea typeface="+mn-ea"/>
                <a:cs typeface="+mn-cs"/>
              </a:defRPr>
            </a:lvl1pPr>
            <a:lvl2pPr marL="457200" indent="0" algn="ctr" defTabSz="914400" rtl="0" eaLnBrk="1" latinLnBrk="0" hangingPunct="1">
              <a:lnSpc>
                <a:spcPct val="95000"/>
              </a:lnSpc>
              <a:spcBef>
                <a:spcPts val="500"/>
              </a:spcBef>
              <a:buSzPct val="100000"/>
              <a:buFont typeface="Calibri" panose="020F050202020403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5000"/>
              </a:lnSpc>
              <a:spcBef>
                <a:spcPts val="500"/>
              </a:spcBef>
              <a:buFont typeface="Source Sans Pro Light" panose="020B0403030403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5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5000"/>
              </a:lnSpc>
              <a:spcBef>
                <a:spcPts val="500"/>
              </a:spcBef>
              <a:buFont typeface="Source Sans Pro Light" panose="020B0403030403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
              </a:spcBef>
            </a:pPr>
            <a:endParaRPr lang="de-DE" sz="2400" b="1" dirty="0">
              <a:solidFill>
                <a:schemeClr val="tx1"/>
              </a:solidFill>
            </a:endParaRPr>
          </a:p>
        </p:txBody>
      </p:sp>
      <p:sp>
        <p:nvSpPr>
          <p:cNvPr id="3" name="Titel 2"/>
          <p:cNvSpPr>
            <a:spLocks noGrp="1"/>
          </p:cNvSpPr>
          <p:nvPr>
            <p:ph type="ctrTitle"/>
          </p:nvPr>
        </p:nvSpPr>
        <p:spPr/>
        <p:txBody>
          <a:bodyPr/>
          <a:lstStyle/>
          <a:p>
            <a:endParaRPr lang="de-DE"/>
          </a:p>
        </p:txBody>
      </p:sp>
    </p:spTree>
    <p:extLst>
      <p:ext uri="{BB962C8B-B14F-4D97-AF65-F5344CB8AC3E}">
        <p14:creationId xmlns:p14="http://schemas.microsoft.com/office/powerpoint/2010/main" val="16002638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Barrierefreiheit durch digitale Medien?</a:t>
            </a:r>
            <a:endParaRPr lang="de-DE" dirty="0"/>
          </a:p>
        </p:txBody>
      </p:sp>
      <p:sp>
        <p:nvSpPr>
          <p:cNvPr id="3" name="Inhaltsplatzhalter 2"/>
          <p:cNvSpPr>
            <a:spLocks noGrp="1"/>
          </p:cNvSpPr>
          <p:nvPr>
            <p:ph idx="1"/>
          </p:nvPr>
        </p:nvSpPr>
        <p:spPr>
          <a:xfrm>
            <a:off x="1792286" y="2155486"/>
            <a:ext cx="8532813" cy="3673475"/>
          </a:xfrm>
        </p:spPr>
        <p:txBody>
          <a:bodyPr/>
          <a:lstStyle/>
          <a:p>
            <a:pPr marL="0" indent="0" algn="ctr">
              <a:lnSpc>
                <a:spcPct val="150000"/>
              </a:lnSpc>
              <a:buNone/>
            </a:pPr>
            <a:r>
              <a:rPr lang="en-US" sz="2800" dirty="0" smtClean="0"/>
              <a:t>“Digital </a:t>
            </a:r>
            <a:r>
              <a:rPr lang="en-US" sz="2800" dirty="0"/>
              <a:t>media have been widely highlighted by the key role </a:t>
            </a:r>
            <a:r>
              <a:rPr lang="en-US" sz="2800" dirty="0" smtClean="0"/>
              <a:t>they </a:t>
            </a:r>
            <a:r>
              <a:rPr lang="en-US" sz="2800" dirty="0"/>
              <a:t>can have in promoting inclusion, for its flexible and </a:t>
            </a:r>
            <a:r>
              <a:rPr lang="en-US" sz="2800" dirty="0" smtClean="0"/>
              <a:t>ubiquitous </a:t>
            </a:r>
            <a:r>
              <a:rPr lang="en-US" sz="2800" dirty="0"/>
              <a:t>nature and for the potential they present in </a:t>
            </a:r>
            <a:r>
              <a:rPr lang="en-US" sz="2800" dirty="0" smtClean="0"/>
              <a:t>overcoming </a:t>
            </a:r>
            <a:r>
              <a:rPr lang="en-US" sz="2800" dirty="0"/>
              <a:t>physical, social and attitudinal </a:t>
            </a:r>
            <a:r>
              <a:rPr lang="en-US" sz="2800" dirty="0" smtClean="0"/>
              <a:t>barriers” </a:t>
            </a:r>
            <a:r>
              <a:rPr lang="en-US" sz="2400" dirty="0" smtClean="0"/>
              <a:t>(Almeida et al. 2016).</a:t>
            </a:r>
            <a:endParaRPr lang="en-US" sz="2400" dirty="0"/>
          </a:p>
          <a:p>
            <a:endParaRPr lang="de-DE" dirty="0"/>
          </a:p>
        </p:txBody>
      </p:sp>
      <p:sp>
        <p:nvSpPr>
          <p:cNvPr id="5" name="Textfeld 4"/>
          <p:cNvSpPr txBox="1"/>
          <p:nvPr/>
        </p:nvSpPr>
        <p:spPr>
          <a:xfrm>
            <a:off x="10007600" y="6196012"/>
            <a:ext cx="2565400" cy="261610"/>
          </a:xfrm>
          <a:prstGeom prst="rect">
            <a:avLst/>
          </a:prstGeom>
          <a:noFill/>
        </p:spPr>
        <p:txBody>
          <a:bodyPr wrap="square" rtlCol="0">
            <a:spAutoFit/>
          </a:bodyPr>
          <a:lstStyle/>
          <a:p>
            <a:r>
              <a:rPr lang="de-DE" sz="1100" dirty="0" smtClean="0"/>
              <a:t>(Almeida et al. 2016)</a:t>
            </a:r>
            <a:endParaRPr lang="de-DE" sz="1100" dirty="0"/>
          </a:p>
        </p:txBody>
      </p:sp>
      <p:sp>
        <p:nvSpPr>
          <p:cNvPr id="6" name="Fußzeilenplatzhalter 3">
            <a:extLst>
              <a:ext uri="{FF2B5EF4-FFF2-40B4-BE49-F238E27FC236}">
                <a16:creationId xmlns:a16="http://schemas.microsoft.com/office/drawing/2014/main" id="{C71EE9EB-7C02-44F4-92C1-1F2B14B5CC83}"/>
              </a:ext>
            </a:extLst>
          </p:cNvPr>
          <p:cNvSpPr txBox="1">
            <a:spLocks/>
          </p:cNvSpPr>
          <p:nvPr/>
        </p:nvSpPr>
        <p:spPr>
          <a:xfrm>
            <a:off x="407985" y="6181100"/>
            <a:ext cx="7801186"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smtClean="0"/>
              <a:t>Susanne Schwab</a:t>
            </a:r>
            <a:endParaRPr lang="de-AT" dirty="0"/>
          </a:p>
        </p:txBody>
      </p:sp>
    </p:spTree>
    <p:extLst>
      <p:ext uri="{BB962C8B-B14F-4D97-AF65-F5344CB8AC3E}">
        <p14:creationId xmlns:p14="http://schemas.microsoft.com/office/powerpoint/2010/main" val="94692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7" y="1115455"/>
            <a:ext cx="8532813" cy="820064"/>
          </a:xfrm>
        </p:spPr>
        <p:txBody>
          <a:bodyPr/>
          <a:lstStyle/>
          <a:p>
            <a:r>
              <a:rPr lang="en-US" dirty="0" smtClean="0"/>
              <a:t>Die </a:t>
            </a:r>
            <a:r>
              <a:rPr lang="en-US" dirty="0" err="1" smtClean="0"/>
              <a:t>Zielgruppe</a:t>
            </a:r>
            <a:r>
              <a:rPr lang="en-US" dirty="0" smtClean="0"/>
              <a:t> </a:t>
            </a:r>
            <a:r>
              <a:rPr lang="mr-IN" dirty="0" smtClean="0"/>
              <a:t>–</a:t>
            </a:r>
            <a:r>
              <a:rPr lang="en-US" dirty="0" smtClean="0"/>
              <a:t> Kinder </a:t>
            </a:r>
            <a:r>
              <a:rPr lang="en-US" dirty="0" err="1" smtClean="0"/>
              <a:t>mit</a:t>
            </a:r>
            <a:r>
              <a:rPr lang="en-US" dirty="0" smtClean="0"/>
              <a:t> SPF</a:t>
            </a:r>
            <a:endParaRPr lang="en-US" dirty="0"/>
          </a:p>
        </p:txBody>
      </p:sp>
      <p:sp>
        <p:nvSpPr>
          <p:cNvPr id="4" name="Fußzeilenplatzhalter 3"/>
          <p:cNvSpPr>
            <a:spLocks noGrp="1"/>
          </p:cNvSpPr>
          <p:nvPr>
            <p:ph type="ftr" sz="quarter" idx="11"/>
          </p:nvPr>
        </p:nvSpPr>
        <p:spPr/>
        <p:txBody>
          <a:bodyPr/>
          <a:lstStyle/>
          <a:p>
            <a:r>
              <a:rPr lang="de-AT" smtClean="0"/>
              <a:t>Susanne Schwab</a:t>
            </a:r>
            <a:endParaRPr lang="de-AT" dirty="0"/>
          </a:p>
        </p:txBody>
      </p:sp>
      <p:sp>
        <p:nvSpPr>
          <p:cNvPr id="5" name="Foliennummernplatzhalter 4"/>
          <p:cNvSpPr>
            <a:spLocks noGrp="1"/>
          </p:cNvSpPr>
          <p:nvPr>
            <p:ph type="sldNum" sz="quarter" idx="12"/>
          </p:nvPr>
        </p:nvSpPr>
        <p:spPr/>
        <p:txBody>
          <a:bodyPr/>
          <a:lstStyle/>
          <a:p>
            <a:r>
              <a:rPr lang="de-AT" smtClean="0"/>
              <a:t>Seite </a:t>
            </a:r>
            <a:fld id="{05A5AE1F-4813-4D0A-B870-8FB3219A4125}" type="slidenum">
              <a:rPr lang="de-AT" smtClean="0"/>
              <a:pPr/>
              <a:t>5</a:t>
            </a:fld>
            <a:endParaRPr lang="de-AT" dirty="0"/>
          </a:p>
        </p:txBody>
      </p:sp>
      <p:sp>
        <p:nvSpPr>
          <p:cNvPr id="10" name="Oval 9"/>
          <p:cNvSpPr/>
          <p:nvPr/>
        </p:nvSpPr>
        <p:spPr>
          <a:xfrm>
            <a:off x="4062984" y="2126465"/>
            <a:ext cx="4014216" cy="18367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bg1"/>
                </a:solidFill>
              </a:rPr>
              <a:t>SPF</a:t>
            </a:r>
          </a:p>
        </p:txBody>
      </p:sp>
      <p:sp>
        <p:nvSpPr>
          <p:cNvPr id="11" name="Oval 10"/>
          <p:cNvSpPr/>
          <p:nvPr/>
        </p:nvSpPr>
        <p:spPr>
          <a:xfrm>
            <a:off x="690880" y="4358581"/>
            <a:ext cx="3017520" cy="12435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Bedeutet</a:t>
            </a:r>
            <a:r>
              <a:rPr lang="en-US" dirty="0" smtClean="0">
                <a:solidFill>
                  <a:schemeClr val="bg1"/>
                </a:solidFill>
              </a:rPr>
              <a:t> der </a:t>
            </a:r>
            <a:r>
              <a:rPr lang="en-US" dirty="0" err="1" smtClean="0">
                <a:solidFill>
                  <a:schemeClr val="bg1"/>
                </a:solidFill>
              </a:rPr>
              <a:t>Begriff</a:t>
            </a:r>
            <a:r>
              <a:rPr lang="en-US" dirty="0" smtClean="0">
                <a:solidFill>
                  <a:schemeClr val="bg1"/>
                </a:solidFill>
              </a:rPr>
              <a:t> in </a:t>
            </a:r>
            <a:r>
              <a:rPr lang="en-US" dirty="0" err="1" smtClean="0">
                <a:solidFill>
                  <a:schemeClr val="bg1"/>
                </a:solidFill>
              </a:rPr>
              <a:t>unterschiedlichen</a:t>
            </a:r>
            <a:r>
              <a:rPr lang="en-US" dirty="0" smtClean="0">
                <a:solidFill>
                  <a:schemeClr val="bg1"/>
                </a:solidFill>
              </a:rPr>
              <a:t> </a:t>
            </a:r>
            <a:r>
              <a:rPr lang="en-US" dirty="0" err="1" smtClean="0">
                <a:solidFill>
                  <a:schemeClr val="bg1"/>
                </a:solidFill>
              </a:rPr>
              <a:t>Ländern</a:t>
            </a:r>
            <a:r>
              <a:rPr lang="en-US" dirty="0" smtClean="0">
                <a:solidFill>
                  <a:schemeClr val="bg1"/>
                </a:solidFill>
              </a:rPr>
              <a:t> </a:t>
            </a:r>
            <a:r>
              <a:rPr lang="en-US" dirty="0" err="1" smtClean="0">
                <a:solidFill>
                  <a:schemeClr val="bg1"/>
                </a:solidFill>
              </a:rPr>
              <a:t>dasselbe</a:t>
            </a:r>
            <a:r>
              <a:rPr lang="en-US" dirty="0" smtClean="0">
                <a:solidFill>
                  <a:schemeClr val="bg1"/>
                </a:solidFill>
              </a:rPr>
              <a:t>? </a:t>
            </a:r>
          </a:p>
        </p:txBody>
      </p:sp>
      <p:sp>
        <p:nvSpPr>
          <p:cNvPr id="12" name="Oval 11"/>
          <p:cNvSpPr/>
          <p:nvPr/>
        </p:nvSpPr>
        <p:spPr>
          <a:xfrm>
            <a:off x="4355592" y="4358581"/>
            <a:ext cx="3017520" cy="12435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Anteil</a:t>
            </a:r>
            <a:r>
              <a:rPr lang="en-US" dirty="0" smtClean="0">
                <a:solidFill>
                  <a:schemeClr val="bg1"/>
                </a:solidFill>
              </a:rPr>
              <a:t> an SPF in </a:t>
            </a:r>
            <a:r>
              <a:rPr lang="en-US" dirty="0" err="1" smtClean="0">
                <a:solidFill>
                  <a:schemeClr val="bg1"/>
                </a:solidFill>
              </a:rPr>
              <a:t>unterschiedlichen</a:t>
            </a:r>
            <a:r>
              <a:rPr lang="en-US" dirty="0" smtClean="0">
                <a:solidFill>
                  <a:schemeClr val="bg1"/>
                </a:solidFill>
              </a:rPr>
              <a:t> </a:t>
            </a:r>
            <a:r>
              <a:rPr lang="en-US" dirty="0" err="1" smtClean="0">
                <a:solidFill>
                  <a:schemeClr val="bg1"/>
                </a:solidFill>
              </a:rPr>
              <a:t>Ländern</a:t>
            </a:r>
            <a:endParaRPr lang="en-US" dirty="0" smtClean="0">
              <a:solidFill>
                <a:schemeClr val="bg1"/>
              </a:solidFill>
            </a:endParaRPr>
          </a:p>
        </p:txBody>
      </p:sp>
      <p:sp>
        <p:nvSpPr>
          <p:cNvPr id="13" name="Oval 12"/>
          <p:cNvSpPr/>
          <p:nvPr/>
        </p:nvSpPr>
        <p:spPr>
          <a:xfrm>
            <a:off x="8020304" y="4358581"/>
            <a:ext cx="3017520" cy="12435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SPF </a:t>
            </a:r>
            <a:r>
              <a:rPr lang="en-US" dirty="0" err="1" smtClean="0">
                <a:solidFill>
                  <a:schemeClr val="bg1"/>
                </a:solidFill>
              </a:rPr>
              <a:t>Kategorien</a:t>
            </a:r>
            <a:endParaRPr lang="en-US" dirty="0" smtClean="0">
              <a:solidFill>
                <a:schemeClr val="bg1"/>
              </a:solidFill>
            </a:endParaRPr>
          </a:p>
        </p:txBody>
      </p:sp>
      <p:cxnSp>
        <p:nvCxnSpPr>
          <p:cNvPr id="17" name="Gerade Verbindung 16"/>
          <p:cNvCxnSpPr/>
          <p:nvPr/>
        </p:nvCxnSpPr>
        <p:spPr>
          <a:xfrm flipH="1">
            <a:off x="5303520" y="4107454"/>
            <a:ext cx="182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1916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99062-D09E-4241-98E1-1E98AF5FBF20}"/>
              </a:ext>
            </a:extLst>
          </p:cNvPr>
          <p:cNvSpPr>
            <a:spLocks noGrp="1"/>
          </p:cNvSpPr>
          <p:nvPr>
            <p:ph type="title"/>
          </p:nvPr>
        </p:nvSpPr>
        <p:spPr>
          <a:xfrm>
            <a:off x="407985" y="1225261"/>
            <a:ext cx="8532813" cy="820064"/>
          </a:xfrm>
        </p:spPr>
        <p:txBody>
          <a:bodyPr/>
          <a:lstStyle/>
          <a:p>
            <a:r>
              <a:rPr lang="de-DE" dirty="0"/>
              <a:t>Problematik</a:t>
            </a:r>
          </a:p>
        </p:txBody>
      </p:sp>
      <p:sp>
        <p:nvSpPr>
          <p:cNvPr id="3" name="Inhaltsplatzhalter 2">
            <a:extLst>
              <a:ext uri="{FF2B5EF4-FFF2-40B4-BE49-F238E27FC236}">
                <a16:creationId xmlns:a16="http://schemas.microsoft.com/office/drawing/2014/main" id="{F5C76259-BC53-4FAC-B1EC-5252B81242A1}"/>
              </a:ext>
            </a:extLst>
          </p:cNvPr>
          <p:cNvSpPr>
            <a:spLocks noGrp="1"/>
          </p:cNvSpPr>
          <p:nvPr>
            <p:ph idx="1"/>
          </p:nvPr>
        </p:nvSpPr>
        <p:spPr>
          <a:xfrm>
            <a:off x="407986" y="2276475"/>
            <a:ext cx="9421814" cy="3673475"/>
          </a:xfrm>
        </p:spPr>
        <p:txBody>
          <a:bodyPr/>
          <a:lstStyle/>
          <a:p>
            <a:r>
              <a:rPr lang="de-DE" dirty="0"/>
              <a:t>Digitale Inklusion wird häufig mit dem bloßen technischen Zugang zu digitalen Medien assoziiert (Bsp.: Zugang zu Computer, Internet</a:t>
            </a:r>
            <a:r>
              <a:rPr lang="de-DE" dirty="0" smtClean="0"/>
              <a:t>)</a:t>
            </a:r>
          </a:p>
          <a:p>
            <a:endParaRPr lang="de-DE" dirty="0"/>
          </a:p>
          <a:p>
            <a:r>
              <a:rPr lang="de-DE" dirty="0"/>
              <a:t>Eigentliches Problem: Zugang zu barrierefreien online-</a:t>
            </a:r>
            <a:r>
              <a:rPr lang="de-DE" dirty="0" err="1"/>
              <a:t>learning</a:t>
            </a:r>
            <a:r>
              <a:rPr lang="de-DE" dirty="0"/>
              <a:t> Ressourcen und </a:t>
            </a:r>
            <a:r>
              <a:rPr lang="de-DE" dirty="0" smtClean="0"/>
              <a:t>Aktivitäten</a:t>
            </a:r>
          </a:p>
          <a:p>
            <a:pPr marL="182562" lvl="1" indent="0">
              <a:buNone/>
            </a:pPr>
            <a:endParaRPr lang="de-DE" dirty="0"/>
          </a:p>
          <a:p>
            <a:pPr marL="0" indent="0">
              <a:buNone/>
            </a:pPr>
            <a:r>
              <a:rPr lang="de-DE" dirty="0">
                <a:sym typeface="Wingdings" panose="05000000000000000000" pitchFamily="2" charset="2"/>
              </a:rPr>
              <a:t> trotz barrierefreiem technischem Zugang sind Form, Gestaltung und Inhalt der digitalen Medien im Hochschulwesen nicht barrierefrei</a:t>
            </a:r>
            <a:endParaRPr lang="de-DE" dirty="0"/>
          </a:p>
        </p:txBody>
      </p:sp>
      <p:sp>
        <p:nvSpPr>
          <p:cNvPr id="4"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
        <p:nvSpPr>
          <p:cNvPr id="5" name="Textfeld 4"/>
          <p:cNvSpPr txBox="1"/>
          <p:nvPr/>
        </p:nvSpPr>
        <p:spPr>
          <a:xfrm>
            <a:off x="10007600" y="6196012"/>
            <a:ext cx="2565400" cy="261610"/>
          </a:xfrm>
          <a:prstGeom prst="rect">
            <a:avLst/>
          </a:prstGeom>
          <a:noFill/>
        </p:spPr>
        <p:txBody>
          <a:bodyPr wrap="square" rtlCol="0">
            <a:spAutoFit/>
          </a:bodyPr>
          <a:lstStyle/>
          <a:p>
            <a:r>
              <a:rPr lang="de-DE" sz="1100" dirty="0" smtClean="0"/>
              <a:t>(</a:t>
            </a:r>
            <a:r>
              <a:rPr lang="de-DE" sz="1100" dirty="0" err="1" smtClean="0"/>
              <a:t>Seale</a:t>
            </a:r>
            <a:r>
              <a:rPr lang="de-DE" sz="1100" dirty="0" smtClean="0"/>
              <a:t> 2006)</a:t>
            </a:r>
            <a:endParaRPr lang="de-DE" sz="1100" dirty="0"/>
          </a:p>
        </p:txBody>
      </p:sp>
    </p:spTree>
    <p:extLst>
      <p:ext uri="{BB962C8B-B14F-4D97-AF65-F5344CB8AC3E}">
        <p14:creationId xmlns:p14="http://schemas.microsoft.com/office/powerpoint/2010/main" val="2045104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99062-D09E-4241-98E1-1E98AF5FBF20}"/>
              </a:ext>
            </a:extLst>
          </p:cNvPr>
          <p:cNvSpPr>
            <a:spLocks noGrp="1"/>
          </p:cNvSpPr>
          <p:nvPr>
            <p:ph type="title"/>
          </p:nvPr>
        </p:nvSpPr>
        <p:spPr>
          <a:xfrm>
            <a:off x="407986" y="1059483"/>
            <a:ext cx="8532813" cy="820064"/>
          </a:xfrm>
        </p:spPr>
        <p:txBody>
          <a:bodyPr/>
          <a:lstStyle/>
          <a:p>
            <a:r>
              <a:rPr lang="de-DE" dirty="0" smtClean="0"/>
              <a:t>Problematik</a:t>
            </a:r>
            <a:endParaRPr lang="de-DE" dirty="0"/>
          </a:p>
        </p:txBody>
      </p:sp>
      <p:sp>
        <p:nvSpPr>
          <p:cNvPr id="3" name="Inhaltsplatzhalter 2">
            <a:extLst>
              <a:ext uri="{FF2B5EF4-FFF2-40B4-BE49-F238E27FC236}">
                <a16:creationId xmlns:a16="http://schemas.microsoft.com/office/drawing/2014/main" id="{F5C76259-BC53-4FAC-B1EC-5252B81242A1}"/>
              </a:ext>
            </a:extLst>
          </p:cNvPr>
          <p:cNvSpPr>
            <a:spLocks noGrp="1"/>
          </p:cNvSpPr>
          <p:nvPr>
            <p:ph idx="1"/>
          </p:nvPr>
        </p:nvSpPr>
        <p:spPr>
          <a:xfrm>
            <a:off x="407986" y="2019301"/>
            <a:ext cx="9244014" cy="3930650"/>
          </a:xfrm>
        </p:spPr>
        <p:txBody>
          <a:bodyPr/>
          <a:lstStyle/>
          <a:p>
            <a:endParaRPr lang="de-DE" dirty="0" smtClean="0"/>
          </a:p>
          <a:p>
            <a:r>
              <a:rPr lang="de-DE" dirty="0"/>
              <a:t>Themenbereich digitale Inklusion von Studierenden mit Beeinträchtigungen weitgehend </a:t>
            </a:r>
            <a:r>
              <a:rPr lang="de-DE" dirty="0" smtClean="0"/>
              <a:t>unerforscht</a:t>
            </a:r>
          </a:p>
          <a:p>
            <a:endParaRPr lang="de-DE" dirty="0"/>
          </a:p>
          <a:p>
            <a:r>
              <a:rPr lang="de-DE" dirty="0" smtClean="0"/>
              <a:t>Es </a:t>
            </a:r>
            <a:r>
              <a:rPr lang="de-DE" dirty="0"/>
              <a:t>wurde ein impliziter Verbindung zwischen „keinen Zugang haben“ und „nicht wissen wie“ bzw. „nicht in der Lage sein“ </a:t>
            </a:r>
            <a:r>
              <a:rPr lang="de-DE" dirty="0" smtClean="0"/>
              <a:t>postuliert</a:t>
            </a:r>
          </a:p>
          <a:p>
            <a:endParaRPr lang="de-DE" dirty="0"/>
          </a:p>
          <a:p>
            <a:r>
              <a:rPr lang="de-DE" dirty="0" smtClean="0"/>
              <a:t>Digitale Exklusion umfasst nicht nur fehlenden Zugang zu digitalen Medien, sondern ist weitgreifender zu verstehen</a:t>
            </a:r>
          </a:p>
          <a:p>
            <a:endParaRPr lang="de-DE" dirty="0" smtClean="0"/>
          </a:p>
          <a:p>
            <a:pPr marL="0" indent="0">
              <a:buNone/>
            </a:pPr>
            <a:endParaRPr lang="de-DE" dirty="0"/>
          </a:p>
        </p:txBody>
      </p:sp>
      <p:sp>
        <p:nvSpPr>
          <p:cNvPr id="4"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
        <p:nvSpPr>
          <p:cNvPr id="5" name="Textfeld 4"/>
          <p:cNvSpPr txBox="1"/>
          <p:nvPr/>
        </p:nvSpPr>
        <p:spPr>
          <a:xfrm>
            <a:off x="10007600" y="6196012"/>
            <a:ext cx="2565400" cy="430887"/>
          </a:xfrm>
          <a:prstGeom prst="rect">
            <a:avLst/>
          </a:prstGeom>
          <a:noFill/>
        </p:spPr>
        <p:txBody>
          <a:bodyPr wrap="square" rtlCol="0">
            <a:spAutoFit/>
          </a:bodyPr>
          <a:lstStyle/>
          <a:p>
            <a:r>
              <a:rPr lang="de-DE" sz="1100" dirty="0" smtClean="0"/>
              <a:t>(</a:t>
            </a:r>
            <a:r>
              <a:rPr lang="de-DE" sz="1100" dirty="0" err="1" smtClean="0"/>
              <a:t>Seale</a:t>
            </a:r>
            <a:r>
              <a:rPr lang="de-DE" sz="1100" dirty="0" smtClean="0"/>
              <a:t> 2006; </a:t>
            </a:r>
            <a:r>
              <a:rPr lang="de-DE" sz="1100" dirty="0" err="1" smtClean="0"/>
              <a:t>Seale</a:t>
            </a:r>
            <a:r>
              <a:rPr lang="de-DE" sz="1100" dirty="0" smtClean="0"/>
              <a:t> et al. 2010; </a:t>
            </a:r>
            <a:br>
              <a:rPr lang="de-DE" sz="1100" dirty="0" smtClean="0"/>
            </a:br>
            <a:r>
              <a:rPr lang="de-DE" sz="1100" dirty="0" smtClean="0"/>
              <a:t>Steyaert 2005)</a:t>
            </a:r>
            <a:endParaRPr lang="de-DE" sz="1100" dirty="0"/>
          </a:p>
        </p:txBody>
      </p:sp>
    </p:spTree>
    <p:extLst>
      <p:ext uri="{BB962C8B-B14F-4D97-AF65-F5344CB8AC3E}">
        <p14:creationId xmlns:p14="http://schemas.microsoft.com/office/powerpoint/2010/main" val="1053598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99062-D09E-4241-98E1-1E98AF5FBF20}"/>
              </a:ext>
            </a:extLst>
          </p:cNvPr>
          <p:cNvSpPr>
            <a:spLocks noGrp="1"/>
          </p:cNvSpPr>
          <p:nvPr>
            <p:ph type="title"/>
          </p:nvPr>
        </p:nvSpPr>
        <p:spPr>
          <a:xfrm>
            <a:off x="407985" y="818183"/>
            <a:ext cx="9371015" cy="820064"/>
          </a:xfrm>
        </p:spPr>
        <p:txBody>
          <a:bodyPr/>
          <a:lstStyle/>
          <a:p>
            <a:r>
              <a:rPr lang="de-DE" dirty="0" smtClean="0"/>
              <a:t>Mehr als nur bloßer Zugang zu digitalen Medien</a:t>
            </a:r>
            <a:endParaRPr lang="de-DE" dirty="0"/>
          </a:p>
        </p:txBody>
      </p:sp>
      <p:sp>
        <p:nvSpPr>
          <p:cNvPr id="3" name="Inhaltsplatzhalter 2">
            <a:extLst>
              <a:ext uri="{FF2B5EF4-FFF2-40B4-BE49-F238E27FC236}">
                <a16:creationId xmlns:a16="http://schemas.microsoft.com/office/drawing/2014/main" id="{F5C76259-BC53-4FAC-B1EC-5252B81242A1}"/>
              </a:ext>
            </a:extLst>
          </p:cNvPr>
          <p:cNvSpPr>
            <a:spLocks noGrp="1"/>
          </p:cNvSpPr>
          <p:nvPr>
            <p:ph idx="1"/>
          </p:nvPr>
        </p:nvSpPr>
        <p:spPr>
          <a:xfrm>
            <a:off x="407986" y="1778001"/>
            <a:ext cx="10552114" cy="4171950"/>
          </a:xfrm>
        </p:spPr>
        <p:txBody>
          <a:bodyPr/>
          <a:lstStyle/>
          <a:p>
            <a:pPr marL="0" indent="0">
              <a:buNone/>
            </a:pPr>
            <a:r>
              <a:rPr lang="de-DE" dirty="0" err="1" smtClean="0"/>
              <a:t>Seale</a:t>
            </a:r>
            <a:r>
              <a:rPr lang="de-DE" dirty="0" smtClean="0"/>
              <a:t> et al. (2010) unterscheiden neben dem eigentlichen Zugang zu digitalen Medien zwei Stränge, die den Alltag von Studierenden mit Beeinträchtigungen </a:t>
            </a:r>
            <a:r>
              <a:rPr lang="de-DE" dirty="0"/>
              <a:t>innerhalb des Hochschulwesens </a:t>
            </a:r>
            <a:r>
              <a:rPr lang="de-DE" dirty="0" smtClean="0"/>
              <a:t>maßgeblich beeinflussen:</a:t>
            </a:r>
          </a:p>
          <a:p>
            <a:pPr marL="0" indent="0">
              <a:buNone/>
            </a:pPr>
            <a:endParaRPr lang="de-DE" dirty="0" smtClean="0"/>
          </a:p>
          <a:p>
            <a:r>
              <a:rPr lang="de-DE" b="1" dirty="0" smtClean="0"/>
              <a:t>Technische, persönliche und kontextuelle </a:t>
            </a:r>
            <a:r>
              <a:rPr lang="de-DE" dirty="0" smtClean="0"/>
              <a:t>Faktoren (repräsentieren komplexen, vielseitigen Charakter von digitaler Inklusion)</a:t>
            </a:r>
          </a:p>
          <a:p>
            <a:endParaRPr lang="de-DE" dirty="0" smtClean="0"/>
          </a:p>
          <a:p>
            <a:r>
              <a:rPr lang="de-DE" b="1" dirty="0" smtClean="0"/>
              <a:t>Ressourcen und Entscheidungen </a:t>
            </a:r>
            <a:r>
              <a:rPr lang="de-DE" dirty="0" smtClean="0"/>
              <a:t>(repräsentieren Formen, wie sich Einflüsse von technologischen, persönliche und sozialen Faktoren gestalten)</a:t>
            </a:r>
            <a:endParaRPr lang="de-DE" dirty="0"/>
          </a:p>
        </p:txBody>
      </p:sp>
      <p:sp>
        <p:nvSpPr>
          <p:cNvPr id="4"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a:t>Susanne </a:t>
            </a:r>
            <a:r>
              <a:rPr lang="de-AT" smtClean="0"/>
              <a:t>Schwab</a:t>
            </a:r>
            <a:endParaRPr lang="de-AT" dirty="0"/>
          </a:p>
        </p:txBody>
      </p:sp>
      <p:sp>
        <p:nvSpPr>
          <p:cNvPr id="5" name="Textfeld 4"/>
          <p:cNvSpPr txBox="1"/>
          <p:nvPr/>
        </p:nvSpPr>
        <p:spPr>
          <a:xfrm>
            <a:off x="10007600" y="6196012"/>
            <a:ext cx="2565400" cy="261610"/>
          </a:xfrm>
          <a:prstGeom prst="rect">
            <a:avLst/>
          </a:prstGeom>
          <a:noFill/>
        </p:spPr>
        <p:txBody>
          <a:bodyPr wrap="square" rtlCol="0">
            <a:spAutoFit/>
          </a:bodyPr>
          <a:lstStyle/>
          <a:p>
            <a:r>
              <a:rPr lang="de-DE" sz="1100" dirty="0" smtClean="0"/>
              <a:t>(</a:t>
            </a:r>
            <a:r>
              <a:rPr lang="de-DE" sz="1100" dirty="0" err="1" smtClean="0"/>
              <a:t>Seale</a:t>
            </a:r>
            <a:r>
              <a:rPr lang="de-DE" sz="1100" dirty="0" smtClean="0"/>
              <a:t> et al. 2010) </a:t>
            </a:r>
            <a:endParaRPr lang="de-DE" sz="1100" dirty="0"/>
          </a:p>
        </p:txBody>
      </p:sp>
    </p:spTree>
    <p:extLst>
      <p:ext uri="{BB962C8B-B14F-4D97-AF65-F5344CB8AC3E}">
        <p14:creationId xmlns:p14="http://schemas.microsoft.com/office/powerpoint/2010/main" val="1833744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99062-D09E-4241-98E1-1E98AF5FBF20}"/>
              </a:ext>
            </a:extLst>
          </p:cNvPr>
          <p:cNvSpPr>
            <a:spLocks noGrp="1"/>
          </p:cNvSpPr>
          <p:nvPr>
            <p:ph type="title"/>
          </p:nvPr>
        </p:nvSpPr>
        <p:spPr>
          <a:xfrm>
            <a:off x="407986" y="1225261"/>
            <a:ext cx="8532813" cy="820064"/>
          </a:xfrm>
        </p:spPr>
        <p:txBody>
          <a:bodyPr/>
          <a:lstStyle/>
          <a:p>
            <a:r>
              <a:rPr lang="de-DE" dirty="0"/>
              <a:t>Technische, </a:t>
            </a:r>
            <a:r>
              <a:rPr lang="de-DE" dirty="0" smtClean="0"/>
              <a:t>persönliche </a:t>
            </a:r>
            <a:r>
              <a:rPr lang="de-DE" dirty="0"/>
              <a:t>und kontextuelle Faktoren</a:t>
            </a:r>
          </a:p>
        </p:txBody>
      </p:sp>
      <p:sp>
        <p:nvSpPr>
          <p:cNvPr id="3" name="Inhaltsplatzhalter 2">
            <a:extLst>
              <a:ext uri="{FF2B5EF4-FFF2-40B4-BE49-F238E27FC236}">
                <a16:creationId xmlns:a16="http://schemas.microsoft.com/office/drawing/2014/main" id="{F5C76259-BC53-4FAC-B1EC-5252B81242A1}"/>
              </a:ext>
            </a:extLst>
          </p:cNvPr>
          <p:cNvSpPr>
            <a:spLocks noGrp="1"/>
          </p:cNvSpPr>
          <p:nvPr>
            <p:ph idx="1"/>
          </p:nvPr>
        </p:nvSpPr>
        <p:spPr>
          <a:xfrm>
            <a:off x="407986" y="2276475"/>
            <a:ext cx="11136314" cy="3673475"/>
          </a:xfrm>
        </p:spPr>
        <p:txBody>
          <a:bodyPr/>
          <a:lstStyle/>
          <a:p>
            <a:r>
              <a:rPr lang="de-DE" dirty="0" smtClean="0"/>
              <a:t>Interaktion zwischen digitalen Medien, Kontext und involvierten Personen muss betrachtet werden</a:t>
            </a:r>
          </a:p>
          <a:p>
            <a:endParaRPr lang="de-DE" dirty="0" smtClean="0"/>
          </a:p>
          <a:p>
            <a:r>
              <a:rPr lang="de-DE" b="1" dirty="0" smtClean="0"/>
              <a:t>Technisch</a:t>
            </a:r>
            <a:r>
              <a:rPr lang="de-DE" dirty="0" smtClean="0"/>
              <a:t>: </a:t>
            </a:r>
            <a:r>
              <a:rPr lang="de-DE" u="sng" dirty="0" smtClean="0"/>
              <a:t>mehr</a:t>
            </a:r>
            <a:r>
              <a:rPr lang="de-DE" dirty="0" smtClean="0"/>
              <a:t> als technischer Zugang notwendig </a:t>
            </a:r>
            <a:r>
              <a:rPr lang="de-DE" dirty="0" smtClean="0">
                <a:sym typeface="Wingdings" panose="05000000000000000000" pitchFamily="2" charset="2"/>
              </a:rPr>
              <a:t> Anschlussfähigkeit, digital transportierter Inhalt und Informationen, etc.</a:t>
            </a:r>
          </a:p>
          <a:p>
            <a:r>
              <a:rPr lang="de-DE" b="1" dirty="0" smtClean="0">
                <a:sym typeface="Wingdings" panose="05000000000000000000" pitchFamily="2" charset="2"/>
              </a:rPr>
              <a:t>Persönlich</a:t>
            </a:r>
            <a:r>
              <a:rPr lang="de-DE" dirty="0" smtClean="0">
                <a:sym typeface="Wingdings" panose="05000000000000000000" pitchFamily="2" charset="2"/>
              </a:rPr>
              <a:t>: Technische Kompetenzen, </a:t>
            </a:r>
            <a:r>
              <a:rPr lang="en-GB" dirty="0" smtClean="0">
                <a:sym typeface="Wingdings" panose="05000000000000000000" pitchFamily="2" charset="2"/>
              </a:rPr>
              <a:t>“digital literacies and skills“, </a:t>
            </a:r>
            <a:r>
              <a:rPr lang="de-DE" dirty="0" smtClean="0">
                <a:sym typeface="Wingdings" panose="05000000000000000000" pitchFamily="2" charset="2"/>
              </a:rPr>
              <a:t>Einstellungen der Benutzer zu Wert und Relevanz von Technologie und digitalen Medien in persönlichen Leben</a:t>
            </a:r>
          </a:p>
          <a:p>
            <a:r>
              <a:rPr lang="de-DE" b="1" dirty="0" smtClean="0">
                <a:sym typeface="Wingdings" panose="05000000000000000000" pitchFamily="2" charset="2"/>
              </a:rPr>
              <a:t>Kontextuell</a:t>
            </a:r>
            <a:r>
              <a:rPr lang="de-DE" dirty="0" smtClean="0">
                <a:sym typeface="Wingdings" panose="05000000000000000000" pitchFamily="2" charset="2"/>
              </a:rPr>
              <a:t>: Beeinflusst beispielsweise das familiäre Umfeld digitale Inklusion von Studierenden mit Beeinträchtigungen?</a:t>
            </a:r>
            <a:endParaRPr lang="en-GB" dirty="0" smtClean="0"/>
          </a:p>
          <a:p>
            <a:endParaRPr lang="de-DE" dirty="0"/>
          </a:p>
        </p:txBody>
      </p:sp>
      <p:sp>
        <p:nvSpPr>
          <p:cNvPr id="4"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
        <p:nvSpPr>
          <p:cNvPr id="5" name="Textfeld 4"/>
          <p:cNvSpPr txBox="1"/>
          <p:nvPr/>
        </p:nvSpPr>
        <p:spPr>
          <a:xfrm>
            <a:off x="8585200" y="6181100"/>
            <a:ext cx="3416299" cy="430887"/>
          </a:xfrm>
          <a:prstGeom prst="rect">
            <a:avLst/>
          </a:prstGeom>
          <a:noFill/>
        </p:spPr>
        <p:txBody>
          <a:bodyPr wrap="square" rtlCol="0">
            <a:spAutoFit/>
          </a:bodyPr>
          <a:lstStyle/>
          <a:p>
            <a:r>
              <a:rPr lang="de-DE" sz="1100" dirty="0" smtClean="0"/>
              <a:t>(</a:t>
            </a:r>
            <a:r>
              <a:rPr lang="de-DE" sz="1100" dirty="0" err="1" smtClean="0"/>
              <a:t>Seale</a:t>
            </a:r>
            <a:r>
              <a:rPr lang="de-DE" sz="1100" dirty="0" smtClean="0"/>
              <a:t> et al. 2010; Abbott 2007; </a:t>
            </a:r>
            <a:r>
              <a:rPr lang="de-DE" sz="1100" dirty="0" err="1" smtClean="0"/>
              <a:t>Selwyn</a:t>
            </a:r>
            <a:r>
              <a:rPr lang="de-DE" sz="1100" dirty="0" smtClean="0"/>
              <a:t> 2006; </a:t>
            </a:r>
            <a:r>
              <a:rPr lang="de-DE" sz="1100" dirty="0" err="1" smtClean="0"/>
              <a:t>Selwyn</a:t>
            </a:r>
            <a:r>
              <a:rPr lang="de-DE" sz="1100" dirty="0" smtClean="0"/>
              <a:t> et al. 2001; </a:t>
            </a:r>
            <a:r>
              <a:rPr lang="de-DE" sz="1100" dirty="0" err="1" smtClean="0"/>
              <a:t>Selwyn</a:t>
            </a:r>
            <a:r>
              <a:rPr lang="de-DE" sz="1100" dirty="0" smtClean="0"/>
              <a:t> et al. 2007; </a:t>
            </a:r>
            <a:r>
              <a:rPr lang="de-DE" sz="1100" dirty="0" err="1" smtClean="0"/>
              <a:t>Ching</a:t>
            </a:r>
            <a:r>
              <a:rPr lang="de-DE" sz="1100" dirty="0" smtClean="0"/>
              <a:t> et al. 2005)</a:t>
            </a:r>
            <a:endParaRPr lang="de-DE" sz="1100" dirty="0"/>
          </a:p>
        </p:txBody>
      </p:sp>
    </p:spTree>
    <p:extLst>
      <p:ext uri="{BB962C8B-B14F-4D97-AF65-F5344CB8AC3E}">
        <p14:creationId xmlns:p14="http://schemas.microsoft.com/office/powerpoint/2010/main" val="2556976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99062-D09E-4241-98E1-1E98AF5FBF20}"/>
              </a:ext>
            </a:extLst>
          </p:cNvPr>
          <p:cNvSpPr>
            <a:spLocks noGrp="1"/>
          </p:cNvSpPr>
          <p:nvPr>
            <p:ph type="title"/>
          </p:nvPr>
        </p:nvSpPr>
        <p:spPr>
          <a:xfrm>
            <a:off x="407985" y="1046783"/>
            <a:ext cx="8532813" cy="820064"/>
          </a:xfrm>
        </p:spPr>
        <p:txBody>
          <a:bodyPr/>
          <a:lstStyle/>
          <a:p>
            <a:r>
              <a:rPr lang="de-DE" dirty="0" smtClean="0"/>
              <a:t>Ressourcen und Entscheidungen</a:t>
            </a:r>
            <a:endParaRPr lang="de-DE" dirty="0"/>
          </a:p>
        </p:txBody>
      </p:sp>
      <p:sp>
        <p:nvSpPr>
          <p:cNvPr id="3" name="Inhaltsplatzhalter 2">
            <a:extLst>
              <a:ext uri="{FF2B5EF4-FFF2-40B4-BE49-F238E27FC236}">
                <a16:creationId xmlns:a16="http://schemas.microsoft.com/office/drawing/2014/main" id="{F5C76259-BC53-4FAC-B1EC-5252B81242A1}"/>
              </a:ext>
            </a:extLst>
          </p:cNvPr>
          <p:cNvSpPr>
            <a:spLocks noGrp="1"/>
          </p:cNvSpPr>
          <p:nvPr>
            <p:ph idx="1"/>
          </p:nvPr>
        </p:nvSpPr>
        <p:spPr>
          <a:xfrm>
            <a:off x="306386" y="1981199"/>
            <a:ext cx="11428414" cy="3409951"/>
          </a:xfrm>
        </p:spPr>
        <p:txBody>
          <a:bodyPr/>
          <a:lstStyle/>
          <a:p>
            <a:pPr marL="0" indent="0" algn="ctr">
              <a:lnSpc>
                <a:spcPct val="150000"/>
              </a:lnSpc>
              <a:buNone/>
            </a:pPr>
            <a:endParaRPr lang="en-GB" sz="2000" dirty="0" smtClean="0"/>
          </a:p>
          <a:p>
            <a:pPr marL="0" indent="0" algn="ctr">
              <a:lnSpc>
                <a:spcPct val="150000"/>
              </a:lnSpc>
              <a:buNone/>
            </a:pPr>
            <a:r>
              <a:rPr lang="en-GB" dirty="0" smtClean="0"/>
              <a:t>„Every individual is entitled to be able to make informed and empowered choices about the uses of ICTs [information and communication technologies] whilst having ready the resources required to enable them to act on these choices“ </a:t>
            </a:r>
          </a:p>
          <a:p>
            <a:pPr marL="0" indent="0" algn="ctr">
              <a:lnSpc>
                <a:spcPct val="150000"/>
              </a:lnSpc>
              <a:buNone/>
            </a:pPr>
            <a:r>
              <a:rPr lang="en-GB" dirty="0" smtClean="0"/>
              <a:t>(Selwyn  et al. 2007, 4)</a:t>
            </a:r>
            <a:endParaRPr lang="en-GB" dirty="0"/>
          </a:p>
        </p:txBody>
      </p:sp>
      <p:sp>
        <p:nvSpPr>
          <p:cNvPr id="4"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
        <p:nvSpPr>
          <p:cNvPr id="5" name="Textfeld 4"/>
          <p:cNvSpPr txBox="1"/>
          <p:nvPr/>
        </p:nvSpPr>
        <p:spPr>
          <a:xfrm>
            <a:off x="9067800" y="6181100"/>
            <a:ext cx="2768600" cy="430887"/>
          </a:xfrm>
          <a:prstGeom prst="rect">
            <a:avLst/>
          </a:prstGeom>
          <a:noFill/>
        </p:spPr>
        <p:txBody>
          <a:bodyPr wrap="square" rtlCol="0">
            <a:spAutoFit/>
          </a:bodyPr>
          <a:lstStyle/>
          <a:p>
            <a:r>
              <a:rPr lang="de-DE" sz="1100" dirty="0" smtClean="0"/>
              <a:t>(</a:t>
            </a:r>
            <a:r>
              <a:rPr lang="de-DE" sz="1100" dirty="0" err="1" smtClean="0"/>
              <a:t>Seale</a:t>
            </a:r>
            <a:r>
              <a:rPr lang="de-DE" sz="1100" dirty="0" smtClean="0"/>
              <a:t> et al. 2010; </a:t>
            </a:r>
            <a:r>
              <a:rPr lang="de-DE" sz="1100" dirty="0" err="1" smtClean="0"/>
              <a:t>Selwyn</a:t>
            </a:r>
            <a:r>
              <a:rPr lang="de-DE" sz="1100" dirty="0" smtClean="0"/>
              <a:t> 2006; </a:t>
            </a:r>
            <a:r>
              <a:rPr lang="de-DE" sz="1100" dirty="0" err="1" smtClean="0"/>
              <a:t>Selwyn</a:t>
            </a:r>
            <a:r>
              <a:rPr lang="de-DE" sz="1100" dirty="0" smtClean="0"/>
              <a:t> et al. 2007)  </a:t>
            </a:r>
            <a:endParaRPr lang="de-DE" sz="1100" dirty="0"/>
          </a:p>
        </p:txBody>
      </p:sp>
    </p:spTree>
    <p:extLst>
      <p:ext uri="{BB962C8B-B14F-4D97-AF65-F5344CB8AC3E}">
        <p14:creationId xmlns:p14="http://schemas.microsoft.com/office/powerpoint/2010/main" val="1587306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99062-D09E-4241-98E1-1E98AF5FBF20}"/>
              </a:ext>
            </a:extLst>
          </p:cNvPr>
          <p:cNvSpPr>
            <a:spLocks noGrp="1"/>
          </p:cNvSpPr>
          <p:nvPr>
            <p:ph type="title"/>
          </p:nvPr>
        </p:nvSpPr>
        <p:spPr>
          <a:xfrm>
            <a:off x="407985" y="1084883"/>
            <a:ext cx="8532813" cy="820064"/>
          </a:xfrm>
        </p:spPr>
        <p:txBody>
          <a:bodyPr/>
          <a:lstStyle/>
          <a:p>
            <a:r>
              <a:rPr lang="de-DE" dirty="0" smtClean="0"/>
              <a:t>Ressourcen</a:t>
            </a:r>
            <a:endParaRPr lang="de-DE" dirty="0"/>
          </a:p>
        </p:txBody>
      </p:sp>
      <p:sp>
        <p:nvSpPr>
          <p:cNvPr id="3" name="Inhaltsplatzhalter 2">
            <a:extLst>
              <a:ext uri="{FF2B5EF4-FFF2-40B4-BE49-F238E27FC236}">
                <a16:creationId xmlns:a16="http://schemas.microsoft.com/office/drawing/2014/main" id="{F5C76259-BC53-4FAC-B1EC-5252B81242A1}"/>
              </a:ext>
            </a:extLst>
          </p:cNvPr>
          <p:cNvSpPr>
            <a:spLocks noGrp="1"/>
          </p:cNvSpPr>
          <p:nvPr>
            <p:ph idx="1"/>
          </p:nvPr>
        </p:nvSpPr>
        <p:spPr>
          <a:xfrm>
            <a:off x="407986" y="2276475"/>
            <a:ext cx="11288714" cy="4970145"/>
          </a:xfrm>
        </p:spPr>
        <p:txBody>
          <a:bodyPr/>
          <a:lstStyle/>
          <a:p>
            <a:pPr marL="0" indent="0">
              <a:buNone/>
            </a:pPr>
            <a:r>
              <a:rPr lang="de-DE" sz="2000" b="1" dirty="0" smtClean="0"/>
              <a:t>Technisch</a:t>
            </a:r>
            <a:r>
              <a:rPr lang="de-DE" sz="2000" dirty="0" smtClean="0"/>
              <a:t> </a:t>
            </a:r>
            <a:r>
              <a:rPr lang="de-DE" sz="2000" dirty="0"/>
              <a:t>(physisch, materiell</a:t>
            </a:r>
            <a:r>
              <a:rPr lang="de-DE" sz="2000" dirty="0" smtClean="0"/>
              <a:t>)</a:t>
            </a:r>
          </a:p>
          <a:p>
            <a:pPr lvl="1"/>
            <a:r>
              <a:rPr lang="de-DE" sz="2000" dirty="0" smtClean="0"/>
              <a:t>Sind digitale Medien vorhanden und zugänglich?</a:t>
            </a:r>
            <a:endParaRPr lang="de-DE" sz="2000" dirty="0"/>
          </a:p>
          <a:p>
            <a:pPr marL="0" indent="0">
              <a:buNone/>
            </a:pPr>
            <a:r>
              <a:rPr lang="de-DE" sz="2000" b="1" dirty="0"/>
              <a:t>Persönlich</a:t>
            </a:r>
            <a:r>
              <a:rPr lang="de-DE" sz="2000" dirty="0"/>
              <a:t> (menschlich, mental</a:t>
            </a:r>
            <a:r>
              <a:rPr lang="de-DE" sz="2000" dirty="0" smtClean="0"/>
              <a:t>)</a:t>
            </a:r>
          </a:p>
          <a:p>
            <a:pPr lvl="1"/>
            <a:r>
              <a:rPr lang="de-DE" sz="2000" dirty="0" smtClean="0"/>
              <a:t>Haben Betroffene digitale Kompetenzen um mit Medien zu arbeiten bzw. gibt es Möglichkeiten, diese Kompetenzen zu erwerben?</a:t>
            </a:r>
            <a:endParaRPr lang="de-DE" sz="2000" dirty="0"/>
          </a:p>
          <a:p>
            <a:pPr marL="0" indent="0">
              <a:buNone/>
            </a:pPr>
            <a:r>
              <a:rPr lang="de-DE" sz="2000" b="1" dirty="0"/>
              <a:t>Kontextuell</a:t>
            </a:r>
            <a:r>
              <a:rPr lang="de-DE" sz="2000" dirty="0"/>
              <a:t> (zeitlich, sozial, kulturell</a:t>
            </a:r>
            <a:r>
              <a:rPr lang="de-DE" sz="2000" dirty="0" smtClean="0"/>
              <a:t>)</a:t>
            </a:r>
          </a:p>
          <a:p>
            <a:pPr lvl="1"/>
            <a:r>
              <a:rPr lang="de-DE" sz="2000" dirty="0"/>
              <a:t>Gibt es einen zeitlichen Rahmen für die Auseinandersetzung mit digitalen Medien?</a:t>
            </a:r>
          </a:p>
          <a:p>
            <a:pPr lvl="1"/>
            <a:r>
              <a:rPr lang="de-DE" sz="2000" dirty="0"/>
              <a:t>Gibt es Unterstützung für den Umgang mit digitalen </a:t>
            </a:r>
            <a:r>
              <a:rPr lang="de-DE" sz="2000" dirty="0" smtClean="0"/>
              <a:t>Medien – im institutionellen wie privaten Rahmen?</a:t>
            </a:r>
            <a:endParaRPr lang="de-DE" sz="2000" dirty="0"/>
          </a:p>
          <a:p>
            <a:pPr marL="0" indent="0">
              <a:buNone/>
            </a:pPr>
            <a:endParaRPr lang="de-DE" dirty="0"/>
          </a:p>
          <a:p>
            <a:pPr marL="0" indent="0">
              <a:buNone/>
            </a:pPr>
            <a:endParaRPr lang="de-DE" dirty="0"/>
          </a:p>
        </p:txBody>
      </p:sp>
      <p:sp>
        <p:nvSpPr>
          <p:cNvPr id="6" name="Textfeld 5"/>
          <p:cNvSpPr txBox="1"/>
          <p:nvPr/>
        </p:nvSpPr>
        <p:spPr>
          <a:xfrm>
            <a:off x="9093198" y="6212225"/>
            <a:ext cx="2768600" cy="430887"/>
          </a:xfrm>
          <a:prstGeom prst="rect">
            <a:avLst/>
          </a:prstGeom>
          <a:noFill/>
        </p:spPr>
        <p:txBody>
          <a:bodyPr wrap="square" rtlCol="0">
            <a:spAutoFit/>
          </a:bodyPr>
          <a:lstStyle/>
          <a:p>
            <a:r>
              <a:rPr lang="de-DE" sz="1100" dirty="0" smtClean="0"/>
              <a:t>(</a:t>
            </a:r>
            <a:r>
              <a:rPr lang="de-DE" sz="1100" dirty="0" err="1" smtClean="0"/>
              <a:t>Seale</a:t>
            </a:r>
            <a:r>
              <a:rPr lang="de-DE" sz="1100" dirty="0" smtClean="0"/>
              <a:t> et al. 2010; </a:t>
            </a:r>
            <a:r>
              <a:rPr lang="de-DE" sz="1100" dirty="0" err="1" smtClean="0"/>
              <a:t>Selwyn</a:t>
            </a:r>
            <a:r>
              <a:rPr lang="de-DE" sz="1100" dirty="0" smtClean="0"/>
              <a:t> 2006; </a:t>
            </a:r>
            <a:r>
              <a:rPr lang="de-DE" sz="1100" dirty="0" err="1" smtClean="0"/>
              <a:t>Selwyn</a:t>
            </a:r>
            <a:r>
              <a:rPr lang="de-DE" sz="1100" dirty="0" smtClean="0"/>
              <a:t> et al. 2007)  </a:t>
            </a:r>
            <a:endParaRPr lang="de-DE" sz="1100" dirty="0"/>
          </a:p>
        </p:txBody>
      </p:sp>
      <p:sp>
        <p:nvSpPr>
          <p:cNvPr id="5"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Tree>
    <p:extLst>
      <p:ext uri="{BB962C8B-B14F-4D97-AF65-F5344CB8AC3E}">
        <p14:creationId xmlns:p14="http://schemas.microsoft.com/office/powerpoint/2010/main" val="4208174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6" y="983961"/>
            <a:ext cx="8532813" cy="820064"/>
          </a:xfrm>
        </p:spPr>
        <p:txBody>
          <a:bodyPr/>
          <a:lstStyle/>
          <a:p>
            <a:r>
              <a:rPr lang="de-DE" dirty="0" smtClean="0"/>
              <a:t>Entscheidungen</a:t>
            </a:r>
            <a:endParaRPr lang="de-DE" dirty="0"/>
          </a:p>
        </p:txBody>
      </p:sp>
      <p:sp>
        <p:nvSpPr>
          <p:cNvPr id="3" name="Inhaltsplatzhalter 2"/>
          <p:cNvSpPr>
            <a:spLocks noGrp="1"/>
          </p:cNvSpPr>
          <p:nvPr>
            <p:ph idx="1"/>
          </p:nvPr>
        </p:nvSpPr>
        <p:spPr/>
        <p:txBody>
          <a:bodyPr/>
          <a:lstStyle/>
          <a:p>
            <a:pPr marL="0" indent="0">
              <a:buNone/>
            </a:pPr>
            <a:r>
              <a:rPr lang="de-DE" sz="2000" dirty="0"/>
              <a:t>In welcher Weise beeinflussen </a:t>
            </a:r>
            <a:r>
              <a:rPr lang="de-DE" sz="2000" dirty="0" smtClean="0"/>
              <a:t>vorhandene bzw. nicht vorhandene Ressourcen </a:t>
            </a:r>
            <a:r>
              <a:rPr lang="de-DE" sz="2000" dirty="0"/>
              <a:t>Entscheidungen zur Nutzung digitaler Medien</a:t>
            </a:r>
            <a:r>
              <a:rPr lang="de-DE" sz="2000" dirty="0" smtClean="0"/>
              <a:t>?</a:t>
            </a:r>
          </a:p>
          <a:p>
            <a:pPr lvl="1"/>
            <a:r>
              <a:rPr lang="de-DE" sz="2000" b="1" dirty="0" smtClean="0"/>
              <a:t>Technisch</a:t>
            </a:r>
            <a:r>
              <a:rPr lang="de-DE" sz="2000" dirty="0" smtClean="0"/>
              <a:t>: Werden digitale Angebote aufgrund von flexibler und adäquater Gestaltung intensiver genutzt?</a:t>
            </a:r>
          </a:p>
          <a:p>
            <a:pPr lvl="1"/>
            <a:r>
              <a:rPr lang="de-DE" sz="2000" b="1" dirty="0" smtClean="0"/>
              <a:t>Persönlich</a:t>
            </a:r>
            <a:r>
              <a:rPr lang="de-DE" sz="2000" dirty="0" smtClean="0"/>
              <a:t>: Führen erworbene Handlungskompetenzen zur erhöhten Bereitschaft zur Nutzung von digitalen Angeboten?</a:t>
            </a:r>
          </a:p>
          <a:p>
            <a:pPr lvl="1"/>
            <a:r>
              <a:rPr lang="de-DE" sz="2000" b="1" dirty="0" smtClean="0"/>
              <a:t>Kontextuell</a:t>
            </a:r>
            <a:r>
              <a:rPr lang="de-DE" sz="2000" dirty="0" smtClean="0"/>
              <a:t>: Sind digitale Medien für meinen Alltag adaptierbar? Verzicht auf digitale Medien z.B. aufgrund von Komplexität („</a:t>
            </a:r>
            <a:r>
              <a:rPr lang="de-DE" sz="2000" dirty="0" err="1" smtClean="0"/>
              <a:t>life</a:t>
            </a:r>
            <a:r>
              <a:rPr lang="de-DE" sz="2000" dirty="0" smtClean="0"/>
              <a:t>-fit“)</a:t>
            </a:r>
            <a:endParaRPr lang="de-DE" sz="2000" dirty="0"/>
          </a:p>
        </p:txBody>
      </p:sp>
      <p:sp>
        <p:nvSpPr>
          <p:cNvPr id="5" name="Textfeld 4"/>
          <p:cNvSpPr txBox="1"/>
          <p:nvPr/>
        </p:nvSpPr>
        <p:spPr>
          <a:xfrm>
            <a:off x="9093198" y="6212225"/>
            <a:ext cx="2768600" cy="430887"/>
          </a:xfrm>
          <a:prstGeom prst="rect">
            <a:avLst/>
          </a:prstGeom>
          <a:noFill/>
        </p:spPr>
        <p:txBody>
          <a:bodyPr wrap="square" rtlCol="0">
            <a:spAutoFit/>
          </a:bodyPr>
          <a:lstStyle/>
          <a:p>
            <a:r>
              <a:rPr lang="de-DE" sz="1100" dirty="0" smtClean="0"/>
              <a:t>(</a:t>
            </a:r>
            <a:r>
              <a:rPr lang="de-DE" sz="1100" dirty="0" err="1" smtClean="0"/>
              <a:t>Seale</a:t>
            </a:r>
            <a:r>
              <a:rPr lang="de-DE" sz="1100" dirty="0" smtClean="0"/>
              <a:t> et al. 2010; </a:t>
            </a:r>
            <a:r>
              <a:rPr lang="de-DE" sz="1100" dirty="0" err="1" smtClean="0"/>
              <a:t>Selwyn</a:t>
            </a:r>
            <a:r>
              <a:rPr lang="de-DE" sz="1100" dirty="0" smtClean="0"/>
              <a:t> 2006; </a:t>
            </a:r>
            <a:r>
              <a:rPr lang="de-DE" sz="1100" dirty="0" err="1" smtClean="0"/>
              <a:t>Selwyn</a:t>
            </a:r>
            <a:r>
              <a:rPr lang="de-DE" sz="1100" dirty="0" smtClean="0"/>
              <a:t> et al. 2007)  </a:t>
            </a:r>
            <a:endParaRPr lang="de-DE" sz="1100" dirty="0"/>
          </a:p>
        </p:txBody>
      </p:sp>
      <p:sp>
        <p:nvSpPr>
          <p:cNvPr id="6"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Tree>
    <p:extLst>
      <p:ext uri="{BB962C8B-B14F-4D97-AF65-F5344CB8AC3E}">
        <p14:creationId xmlns:p14="http://schemas.microsoft.com/office/powerpoint/2010/main" val="2837448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99062-D09E-4241-98E1-1E98AF5FBF20}"/>
              </a:ext>
            </a:extLst>
          </p:cNvPr>
          <p:cNvSpPr>
            <a:spLocks noGrp="1"/>
          </p:cNvSpPr>
          <p:nvPr>
            <p:ph type="title"/>
          </p:nvPr>
        </p:nvSpPr>
        <p:spPr>
          <a:xfrm>
            <a:off x="407985" y="1046783"/>
            <a:ext cx="8532813" cy="820064"/>
          </a:xfrm>
        </p:spPr>
        <p:txBody>
          <a:bodyPr/>
          <a:lstStyle/>
          <a:p>
            <a:r>
              <a:rPr lang="de-DE" dirty="0" smtClean="0"/>
              <a:t>Verantwortung von Bildungsinstitutionen</a:t>
            </a:r>
            <a:endParaRPr lang="de-DE" dirty="0"/>
          </a:p>
        </p:txBody>
      </p:sp>
      <p:sp>
        <p:nvSpPr>
          <p:cNvPr id="3" name="Inhaltsplatzhalter 2">
            <a:extLst>
              <a:ext uri="{FF2B5EF4-FFF2-40B4-BE49-F238E27FC236}">
                <a16:creationId xmlns:a16="http://schemas.microsoft.com/office/drawing/2014/main" id="{F5C76259-BC53-4FAC-B1EC-5252B81242A1}"/>
              </a:ext>
            </a:extLst>
          </p:cNvPr>
          <p:cNvSpPr>
            <a:spLocks noGrp="1"/>
          </p:cNvSpPr>
          <p:nvPr>
            <p:ph idx="1"/>
          </p:nvPr>
        </p:nvSpPr>
        <p:spPr>
          <a:xfrm>
            <a:off x="407986" y="2276475"/>
            <a:ext cx="10475914" cy="3673475"/>
          </a:xfrm>
        </p:spPr>
        <p:txBody>
          <a:bodyPr/>
          <a:lstStyle/>
          <a:p>
            <a:pPr marL="0" indent="0" algn="ctr">
              <a:lnSpc>
                <a:spcPct val="150000"/>
              </a:lnSpc>
              <a:buNone/>
            </a:pPr>
            <a:r>
              <a:rPr lang="en-US" dirty="0" smtClean="0"/>
              <a:t>“Educational </a:t>
            </a:r>
            <a:r>
              <a:rPr lang="en-US" dirty="0"/>
              <a:t>institutions have a social responsibility to </a:t>
            </a:r>
            <a:r>
              <a:rPr lang="en-US" dirty="0" err="1"/>
              <a:t>minimise</a:t>
            </a:r>
            <a:r>
              <a:rPr lang="en-US" dirty="0"/>
              <a:t> risk of exclusion and in </a:t>
            </a:r>
            <a:r>
              <a:rPr lang="en-US" dirty="0" smtClean="0"/>
              <a:t>an increasing </a:t>
            </a:r>
            <a:r>
              <a:rPr lang="en-US" dirty="0"/>
              <a:t>digital society, one way in which they can take the lead is to ensure </a:t>
            </a:r>
            <a:r>
              <a:rPr lang="en-US" dirty="0" smtClean="0"/>
              <a:t>inclusive practice </a:t>
            </a:r>
            <a:r>
              <a:rPr lang="en-US" dirty="0"/>
              <a:t>policies with regard to the design and delivery of digital opportunities for </a:t>
            </a:r>
            <a:r>
              <a:rPr lang="en-US" dirty="0" smtClean="0"/>
              <a:t>learning” (Watling 2012, 110)</a:t>
            </a:r>
          </a:p>
          <a:p>
            <a:pPr marL="0" indent="0" algn="ctr">
              <a:lnSpc>
                <a:spcPct val="150000"/>
              </a:lnSpc>
              <a:buNone/>
            </a:pPr>
            <a:endParaRPr lang="en-US" dirty="0"/>
          </a:p>
          <a:p>
            <a:pPr marL="0" indent="0" algn="ctr">
              <a:lnSpc>
                <a:spcPct val="150000"/>
              </a:lnSpc>
              <a:buNone/>
            </a:pPr>
            <a:r>
              <a:rPr lang="en-US" dirty="0" smtClean="0">
                <a:sym typeface="Wingdings" panose="05000000000000000000" pitchFamily="2" charset="2"/>
              </a:rPr>
              <a:t> </a:t>
            </a:r>
            <a:r>
              <a:rPr lang="de-DE" b="1" dirty="0" smtClean="0">
                <a:sym typeface="Wingdings" panose="05000000000000000000" pitchFamily="2" charset="2"/>
              </a:rPr>
              <a:t>Wie</a:t>
            </a:r>
            <a:r>
              <a:rPr lang="en-US" b="1" dirty="0" smtClean="0">
                <a:sym typeface="Wingdings" panose="05000000000000000000" pitchFamily="2" charset="2"/>
              </a:rPr>
              <a:t> </a:t>
            </a:r>
            <a:r>
              <a:rPr lang="en-US" b="1" dirty="0" err="1" smtClean="0">
                <a:sym typeface="Wingdings" panose="05000000000000000000" pitchFamily="2" charset="2"/>
              </a:rPr>
              <a:t>kann</a:t>
            </a:r>
            <a:r>
              <a:rPr lang="en-US" b="1" dirty="0" smtClean="0">
                <a:sym typeface="Wingdings" panose="05000000000000000000" pitchFamily="2" charset="2"/>
              </a:rPr>
              <a:t> </a:t>
            </a:r>
            <a:r>
              <a:rPr lang="en-US" b="1" dirty="0" err="1" smtClean="0">
                <a:sym typeface="Wingdings" panose="05000000000000000000" pitchFamily="2" charset="2"/>
              </a:rPr>
              <a:t>digitale</a:t>
            </a:r>
            <a:r>
              <a:rPr lang="en-US" b="1" dirty="0" smtClean="0">
                <a:sym typeface="Wingdings" panose="05000000000000000000" pitchFamily="2" charset="2"/>
              </a:rPr>
              <a:t> </a:t>
            </a:r>
            <a:r>
              <a:rPr lang="en-US" b="1" dirty="0" err="1" smtClean="0">
                <a:sym typeface="Wingdings" panose="05000000000000000000" pitchFamily="2" charset="2"/>
              </a:rPr>
              <a:t>Exklusion</a:t>
            </a:r>
            <a:r>
              <a:rPr lang="en-US" b="1" dirty="0" smtClean="0">
                <a:sym typeface="Wingdings" panose="05000000000000000000" pitchFamily="2" charset="2"/>
              </a:rPr>
              <a:t> </a:t>
            </a:r>
            <a:r>
              <a:rPr lang="en-US" b="1" dirty="0" err="1" smtClean="0">
                <a:sym typeface="Wingdings" panose="05000000000000000000" pitchFamily="2" charset="2"/>
              </a:rPr>
              <a:t>im</a:t>
            </a:r>
            <a:r>
              <a:rPr lang="en-US" b="1" dirty="0" smtClean="0">
                <a:sym typeface="Wingdings" panose="05000000000000000000" pitchFamily="2" charset="2"/>
              </a:rPr>
              <a:t> </a:t>
            </a:r>
            <a:r>
              <a:rPr lang="en-US" b="1" dirty="0" err="1" smtClean="0">
                <a:sym typeface="Wingdings" panose="05000000000000000000" pitchFamily="2" charset="2"/>
              </a:rPr>
              <a:t>Hochschulkontext</a:t>
            </a:r>
            <a:r>
              <a:rPr lang="en-US" b="1" dirty="0" smtClean="0">
                <a:sym typeface="Wingdings" panose="05000000000000000000" pitchFamily="2" charset="2"/>
              </a:rPr>
              <a:t> </a:t>
            </a:r>
            <a:r>
              <a:rPr lang="en-US" b="1" dirty="0" err="1" smtClean="0">
                <a:sym typeface="Wingdings" panose="05000000000000000000" pitchFamily="2" charset="2"/>
              </a:rPr>
              <a:t>minimiert</a:t>
            </a:r>
            <a:r>
              <a:rPr lang="en-US" b="1" dirty="0" smtClean="0">
                <a:sym typeface="Wingdings" panose="05000000000000000000" pitchFamily="2" charset="2"/>
              </a:rPr>
              <a:t> </a:t>
            </a:r>
            <a:r>
              <a:rPr lang="en-US" b="1" dirty="0" err="1" smtClean="0">
                <a:sym typeface="Wingdings" panose="05000000000000000000" pitchFamily="2" charset="2"/>
              </a:rPr>
              <a:t>bzw</a:t>
            </a:r>
            <a:r>
              <a:rPr lang="en-US" b="1" dirty="0" smtClean="0">
                <a:sym typeface="Wingdings" panose="05000000000000000000" pitchFamily="2" charset="2"/>
              </a:rPr>
              <a:t>. </a:t>
            </a:r>
            <a:r>
              <a:rPr lang="en-US" b="1" dirty="0" err="1" smtClean="0">
                <a:sym typeface="Wingdings" panose="05000000000000000000" pitchFamily="2" charset="2"/>
              </a:rPr>
              <a:t>digitale</a:t>
            </a:r>
            <a:r>
              <a:rPr lang="en-US" b="1" dirty="0" smtClean="0">
                <a:sym typeface="Wingdings" panose="05000000000000000000" pitchFamily="2" charset="2"/>
              </a:rPr>
              <a:t> </a:t>
            </a:r>
            <a:r>
              <a:rPr lang="en-US" b="1" dirty="0" err="1" smtClean="0">
                <a:sym typeface="Wingdings" panose="05000000000000000000" pitchFamily="2" charset="2"/>
              </a:rPr>
              <a:t>Inklusion</a:t>
            </a:r>
            <a:r>
              <a:rPr lang="en-US" b="1" dirty="0" smtClean="0">
                <a:sym typeface="Wingdings" panose="05000000000000000000" pitchFamily="2" charset="2"/>
              </a:rPr>
              <a:t> </a:t>
            </a:r>
            <a:r>
              <a:rPr lang="en-US" b="1" dirty="0" err="1" smtClean="0">
                <a:sym typeface="Wingdings" panose="05000000000000000000" pitchFamily="2" charset="2"/>
              </a:rPr>
              <a:t>intensiviert</a:t>
            </a:r>
            <a:r>
              <a:rPr lang="en-US" b="1" dirty="0" smtClean="0">
                <a:sym typeface="Wingdings" panose="05000000000000000000" pitchFamily="2" charset="2"/>
              </a:rPr>
              <a:t> </a:t>
            </a:r>
            <a:r>
              <a:rPr lang="en-US" b="1" dirty="0" err="1" smtClean="0">
                <a:sym typeface="Wingdings" panose="05000000000000000000" pitchFamily="2" charset="2"/>
              </a:rPr>
              <a:t>werden</a:t>
            </a:r>
            <a:r>
              <a:rPr lang="en-US" b="1" dirty="0" smtClean="0">
                <a:sym typeface="Wingdings" panose="05000000000000000000" pitchFamily="2" charset="2"/>
              </a:rPr>
              <a:t>?</a:t>
            </a:r>
            <a:endParaRPr lang="en-US" b="1" dirty="0"/>
          </a:p>
        </p:txBody>
      </p:sp>
      <p:sp>
        <p:nvSpPr>
          <p:cNvPr id="4"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
        <p:nvSpPr>
          <p:cNvPr id="5" name="Textfeld 4"/>
          <p:cNvSpPr txBox="1"/>
          <p:nvPr/>
        </p:nvSpPr>
        <p:spPr>
          <a:xfrm>
            <a:off x="10007600" y="6196012"/>
            <a:ext cx="2565400" cy="261610"/>
          </a:xfrm>
          <a:prstGeom prst="rect">
            <a:avLst/>
          </a:prstGeom>
          <a:noFill/>
        </p:spPr>
        <p:txBody>
          <a:bodyPr wrap="square" rtlCol="0">
            <a:spAutoFit/>
          </a:bodyPr>
          <a:lstStyle/>
          <a:p>
            <a:r>
              <a:rPr lang="de-DE" sz="1100" dirty="0" smtClean="0"/>
              <a:t>(</a:t>
            </a:r>
            <a:r>
              <a:rPr lang="de-DE" sz="1100" dirty="0" err="1" smtClean="0"/>
              <a:t>Watling</a:t>
            </a:r>
            <a:r>
              <a:rPr lang="de-DE" sz="1100" dirty="0" smtClean="0"/>
              <a:t> 2012)</a:t>
            </a:r>
            <a:endParaRPr lang="de-DE" sz="1100" dirty="0"/>
          </a:p>
        </p:txBody>
      </p:sp>
    </p:spTree>
    <p:extLst>
      <p:ext uri="{BB962C8B-B14F-4D97-AF65-F5344CB8AC3E}">
        <p14:creationId xmlns:p14="http://schemas.microsoft.com/office/powerpoint/2010/main" val="1639624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Digitale Inklusion</a:t>
            </a:r>
            <a:endParaRPr lang="de-DE" dirty="0"/>
          </a:p>
        </p:txBody>
      </p:sp>
      <p:sp>
        <p:nvSpPr>
          <p:cNvPr id="3" name="Inhaltsplatzhalter 2"/>
          <p:cNvSpPr>
            <a:spLocks noGrp="1"/>
          </p:cNvSpPr>
          <p:nvPr>
            <p:ph idx="1"/>
          </p:nvPr>
        </p:nvSpPr>
        <p:spPr>
          <a:xfrm>
            <a:off x="407986" y="1803400"/>
            <a:ext cx="11034714" cy="4146550"/>
          </a:xfrm>
        </p:spPr>
        <p:txBody>
          <a:bodyPr/>
          <a:lstStyle/>
          <a:p>
            <a:r>
              <a:rPr lang="de-DE" dirty="0" smtClean="0"/>
              <a:t>Inklusion marginalisierter Studierender (Beeinträchtigungen, Migrationshintergrund, etc.) in Lern-, Arbeits-, und soziale Prozesse durch Zugang zu digitalen Medien</a:t>
            </a:r>
          </a:p>
          <a:p>
            <a:endParaRPr lang="de-DE" dirty="0" smtClean="0"/>
          </a:p>
          <a:p>
            <a:r>
              <a:rPr lang="de-DE" dirty="0" smtClean="0"/>
              <a:t>Studierende, die „digital exkludiert“ sind, gehören meist auch einer Gruppe an, die im sozialen Kontext als benachteiligt gelten</a:t>
            </a:r>
          </a:p>
          <a:p>
            <a:endParaRPr lang="de-DE" dirty="0" smtClean="0"/>
          </a:p>
          <a:p>
            <a:r>
              <a:rPr lang="de-DE" dirty="0" smtClean="0"/>
              <a:t>Dieser Ausschluss wurde meist auf ungleiche Zugangsmöglichkeiten zurückgeführt</a:t>
            </a:r>
          </a:p>
          <a:p>
            <a:endParaRPr lang="de-DE" dirty="0" smtClean="0"/>
          </a:p>
          <a:p>
            <a:r>
              <a:rPr lang="de-DE" dirty="0" smtClean="0"/>
              <a:t>Ziel war/ist es, „</a:t>
            </a:r>
            <a:r>
              <a:rPr lang="de-DE" dirty="0" err="1" smtClean="0"/>
              <a:t>gateways</a:t>
            </a:r>
            <a:r>
              <a:rPr lang="de-DE" dirty="0" smtClean="0"/>
              <a:t>“ zu schaffen, Türen zu öffnen und ausgeschlossenen Personen Zugang zu ermöglichen. </a:t>
            </a:r>
          </a:p>
        </p:txBody>
      </p:sp>
      <p:sp>
        <p:nvSpPr>
          <p:cNvPr id="5" name="Textfeld 4"/>
          <p:cNvSpPr txBox="1"/>
          <p:nvPr/>
        </p:nvSpPr>
        <p:spPr>
          <a:xfrm>
            <a:off x="10007600" y="6196012"/>
            <a:ext cx="2565400" cy="261610"/>
          </a:xfrm>
          <a:prstGeom prst="rect">
            <a:avLst/>
          </a:prstGeom>
          <a:noFill/>
        </p:spPr>
        <p:txBody>
          <a:bodyPr wrap="square" rtlCol="0">
            <a:spAutoFit/>
          </a:bodyPr>
          <a:lstStyle/>
          <a:p>
            <a:r>
              <a:rPr lang="de-DE" sz="1100" dirty="0" smtClean="0"/>
              <a:t>(</a:t>
            </a:r>
            <a:r>
              <a:rPr lang="de-DE" sz="1100" dirty="0" err="1" smtClean="0"/>
              <a:t>Seale</a:t>
            </a:r>
            <a:r>
              <a:rPr lang="de-DE" sz="1100" dirty="0"/>
              <a:t> </a:t>
            </a:r>
            <a:r>
              <a:rPr lang="de-DE" sz="1100" dirty="0" smtClean="0"/>
              <a:t>et al. 2010</a:t>
            </a:r>
            <a:r>
              <a:rPr lang="de-DE" sz="1100" dirty="0"/>
              <a:t>;</a:t>
            </a:r>
            <a:r>
              <a:rPr lang="de-DE" sz="1100" dirty="0" smtClean="0"/>
              <a:t> Abbott 2007;)</a:t>
            </a:r>
            <a:endParaRPr lang="de-DE" sz="1100" dirty="0"/>
          </a:p>
        </p:txBody>
      </p:sp>
      <p:sp>
        <p:nvSpPr>
          <p:cNvPr id="6"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Schwab </a:t>
            </a:r>
          </a:p>
        </p:txBody>
      </p:sp>
    </p:spTree>
    <p:extLst>
      <p:ext uri="{BB962C8B-B14F-4D97-AF65-F5344CB8AC3E}">
        <p14:creationId xmlns:p14="http://schemas.microsoft.com/office/powerpoint/2010/main" val="3514756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924863"/>
            <a:ext cx="8532813" cy="820064"/>
          </a:xfrm>
        </p:spPr>
        <p:txBody>
          <a:bodyPr/>
          <a:lstStyle/>
          <a:p>
            <a:r>
              <a:rPr lang="de-DE" dirty="0" smtClean="0"/>
              <a:t>Was ist Digitale Barrierefreiheit?</a:t>
            </a:r>
            <a:endParaRPr lang="de-DE" dirty="0"/>
          </a:p>
        </p:txBody>
      </p:sp>
      <p:sp>
        <p:nvSpPr>
          <p:cNvPr id="3" name="Inhaltsplatzhalter 2"/>
          <p:cNvSpPr>
            <a:spLocks noGrp="1"/>
          </p:cNvSpPr>
          <p:nvPr>
            <p:ph idx="1"/>
          </p:nvPr>
        </p:nvSpPr>
        <p:spPr>
          <a:xfrm>
            <a:off x="407986" y="1912621"/>
            <a:ext cx="10747694" cy="4037330"/>
          </a:xfrm>
        </p:spPr>
        <p:txBody>
          <a:bodyPr/>
          <a:lstStyle/>
          <a:p>
            <a:endParaRPr lang="de-DE" dirty="0" smtClean="0"/>
          </a:p>
          <a:p>
            <a:r>
              <a:rPr lang="de-DE" dirty="0" smtClean="0"/>
              <a:t>Bedienungsfreundliche Gestaltung von Websites, Programmen, Betriebssystemen </a:t>
            </a:r>
          </a:p>
          <a:p>
            <a:r>
              <a:rPr lang="de-DE" dirty="0" smtClean="0"/>
              <a:t>Einfach bedienbar für Menschen mit Einschränkungen </a:t>
            </a:r>
          </a:p>
          <a:p>
            <a:r>
              <a:rPr lang="de-DE" dirty="0" smtClean="0"/>
              <a:t>Keine Hindernisse oder Barrieren bei der Bedienung für Menschen mit Behinderung</a:t>
            </a:r>
          </a:p>
          <a:p>
            <a:pPr marL="0" indent="0" algn="ctr">
              <a:buNone/>
            </a:pPr>
            <a:endParaRPr lang="de-DE" dirty="0" smtClean="0"/>
          </a:p>
          <a:p>
            <a:pPr marL="0" indent="0" algn="ctr">
              <a:buNone/>
            </a:pPr>
            <a:endParaRPr lang="de-DE" dirty="0" smtClean="0"/>
          </a:p>
          <a:p>
            <a:pPr marL="0" indent="0" algn="ctr">
              <a:buNone/>
            </a:pPr>
            <a:r>
              <a:rPr lang="de-DE" dirty="0"/>
              <a:t>„Barrierefreiheit ist </a:t>
            </a:r>
            <a:r>
              <a:rPr lang="de-DE" b="1" dirty="0">
                <a:solidFill>
                  <a:schemeClr val="accent1"/>
                </a:solidFill>
              </a:rPr>
              <a:t>essentiell</a:t>
            </a:r>
            <a:r>
              <a:rPr lang="de-DE" dirty="0"/>
              <a:t> für </a:t>
            </a:r>
            <a:r>
              <a:rPr lang="de-DE" b="1" dirty="0" smtClean="0">
                <a:solidFill>
                  <a:schemeClr val="accent1"/>
                </a:solidFill>
              </a:rPr>
              <a:t>10 Prozent </a:t>
            </a:r>
            <a:r>
              <a:rPr lang="de-DE" dirty="0"/>
              <a:t>der Bevölkerung, </a:t>
            </a:r>
            <a:r>
              <a:rPr lang="de-DE" b="1" dirty="0">
                <a:solidFill>
                  <a:schemeClr val="accent1">
                    <a:lumMod val="60000"/>
                    <a:lumOff val="40000"/>
                  </a:schemeClr>
                </a:solidFill>
              </a:rPr>
              <a:t>notwendig</a:t>
            </a:r>
            <a:r>
              <a:rPr lang="de-DE" dirty="0"/>
              <a:t> für </a:t>
            </a:r>
            <a:r>
              <a:rPr lang="de-DE" b="1" dirty="0">
                <a:solidFill>
                  <a:schemeClr val="accent1">
                    <a:lumMod val="60000"/>
                    <a:lumOff val="40000"/>
                  </a:schemeClr>
                </a:solidFill>
              </a:rPr>
              <a:t>40 Prozent </a:t>
            </a:r>
            <a:r>
              <a:rPr lang="de-DE" dirty="0"/>
              <a:t>der Bevölkerung und </a:t>
            </a:r>
            <a:r>
              <a:rPr lang="de-DE" b="1" dirty="0">
                <a:solidFill>
                  <a:srgbClr val="33CCCC"/>
                </a:solidFill>
              </a:rPr>
              <a:t>komfortabel</a:t>
            </a:r>
            <a:r>
              <a:rPr lang="de-DE" dirty="0" smtClean="0"/>
              <a:t> für </a:t>
            </a:r>
            <a:r>
              <a:rPr lang="de-DE" b="1" dirty="0">
                <a:solidFill>
                  <a:srgbClr val="33CCCC"/>
                </a:solidFill>
              </a:rPr>
              <a:t>100 Prozent </a:t>
            </a:r>
            <a:r>
              <a:rPr lang="de-DE" dirty="0"/>
              <a:t>der Bevölkerung.“ </a:t>
            </a:r>
            <a:r>
              <a:rPr lang="de-DE" sz="1600" dirty="0"/>
              <a:t>(Sozialministerium online, Barrierefreiheit</a:t>
            </a:r>
            <a:r>
              <a:rPr lang="de-DE" sz="1600" dirty="0" smtClean="0"/>
              <a:t>)</a:t>
            </a:r>
            <a:endParaRPr lang="de-DE" sz="1600" dirty="0"/>
          </a:p>
        </p:txBody>
      </p:sp>
      <p:sp>
        <p:nvSpPr>
          <p:cNvPr id="5" name="Textfeld 4"/>
          <p:cNvSpPr txBox="1"/>
          <p:nvPr/>
        </p:nvSpPr>
        <p:spPr>
          <a:xfrm>
            <a:off x="8077200" y="6196012"/>
            <a:ext cx="4495800" cy="430887"/>
          </a:xfrm>
          <a:prstGeom prst="rect">
            <a:avLst/>
          </a:prstGeom>
          <a:noFill/>
        </p:spPr>
        <p:txBody>
          <a:bodyPr wrap="square" rtlCol="0">
            <a:spAutoFit/>
          </a:bodyPr>
          <a:lstStyle/>
          <a:p>
            <a:r>
              <a:rPr lang="de-DE" sz="1100" dirty="0" smtClean="0"/>
              <a:t>(Sozialministerium online 2018; </a:t>
            </a:r>
            <a:r>
              <a:rPr lang="de-DE" sz="1100" dirty="0"/>
              <a:t>Digitale Barrierefreiheit 2017 [https://</a:t>
            </a:r>
            <a:r>
              <a:rPr lang="de-DE" sz="1100" dirty="0" smtClean="0"/>
              <a:t>www.youtube.com/watch?v=N4QoRbRmyuY&amp;t=59s])</a:t>
            </a:r>
            <a:endParaRPr lang="de-DE" sz="1100" dirty="0"/>
          </a:p>
        </p:txBody>
      </p:sp>
      <p:sp>
        <p:nvSpPr>
          <p:cNvPr id="6"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Tree>
    <p:extLst>
      <p:ext uri="{BB962C8B-B14F-4D97-AF65-F5344CB8AC3E}">
        <p14:creationId xmlns:p14="http://schemas.microsoft.com/office/powerpoint/2010/main" val="389766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7" y="810154"/>
            <a:ext cx="8532813" cy="820064"/>
          </a:xfrm>
        </p:spPr>
        <p:txBody>
          <a:bodyPr/>
          <a:lstStyle/>
          <a:p>
            <a:r>
              <a:rPr lang="en-US" dirty="0" smtClean="0"/>
              <a:t>Die </a:t>
            </a:r>
            <a:r>
              <a:rPr lang="en-US" dirty="0" err="1" smtClean="0"/>
              <a:t>Zielgruppe</a:t>
            </a:r>
            <a:endParaRPr lang="en-US" dirty="0"/>
          </a:p>
        </p:txBody>
      </p:sp>
      <p:sp>
        <p:nvSpPr>
          <p:cNvPr id="4" name="Fußzeilenplatzhalter 3"/>
          <p:cNvSpPr>
            <a:spLocks noGrp="1"/>
          </p:cNvSpPr>
          <p:nvPr>
            <p:ph type="ftr" sz="quarter" idx="11"/>
          </p:nvPr>
        </p:nvSpPr>
        <p:spPr/>
        <p:txBody>
          <a:bodyPr/>
          <a:lstStyle/>
          <a:p>
            <a:r>
              <a:rPr lang="de-AT" smtClean="0"/>
              <a:t>Susanne Schwab</a:t>
            </a:r>
            <a:endParaRPr lang="de-AT" dirty="0"/>
          </a:p>
        </p:txBody>
      </p:sp>
      <p:sp>
        <p:nvSpPr>
          <p:cNvPr id="5" name="Foliennummernplatzhalter 4"/>
          <p:cNvSpPr>
            <a:spLocks noGrp="1"/>
          </p:cNvSpPr>
          <p:nvPr>
            <p:ph type="sldNum" sz="quarter" idx="12"/>
          </p:nvPr>
        </p:nvSpPr>
        <p:spPr/>
        <p:txBody>
          <a:bodyPr/>
          <a:lstStyle/>
          <a:p>
            <a:r>
              <a:rPr lang="de-AT" smtClean="0"/>
              <a:t>Seite </a:t>
            </a:r>
            <a:fld id="{05A5AE1F-4813-4D0A-B870-8FB3219A4125}" type="slidenum">
              <a:rPr lang="de-AT" smtClean="0"/>
              <a:pPr/>
              <a:t>6</a:t>
            </a:fld>
            <a:endParaRPr lang="de-AT" dirty="0"/>
          </a:p>
        </p:txBody>
      </p:sp>
      <p:pic>
        <p:nvPicPr>
          <p:cNvPr id="6" name="Grafik 10"/>
          <p:cNvPicPr>
            <a:picLocks noChangeAspect="1"/>
          </p:cNvPicPr>
          <p:nvPr/>
        </p:nvPicPr>
        <p:blipFill rotWithShape="1">
          <a:blip r:embed="rId2" cstate="print"/>
          <a:srcRect l="22421" t="17088" r="19737" b="7684"/>
          <a:stretch/>
        </p:blipFill>
        <p:spPr>
          <a:xfrm>
            <a:off x="407987" y="1630218"/>
            <a:ext cx="10182988" cy="4477974"/>
          </a:xfrm>
          <a:prstGeom prst="rect">
            <a:avLst/>
          </a:prstGeom>
        </p:spPr>
      </p:pic>
    </p:spTree>
    <p:extLst>
      <p:ext uri="{BB962C8B-B14F-4D97-AF65-F5344CB8AC3E}">
        <p14:creationId xmlns:p14="http://schemas.microsoft.com/office/powerpoint/2010/main" val="31637943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4" y="894383"/>
            <a:ext cx="8532813" cy="820064"/>
          </a:xfrm>
        </p:spPr>
        <p:txBody>
          <a:bodyPr/>
          <a:lstStyle/>
          <a:p>
            <a:r>
              <a:rPr lang="de-DE" dirty="0" smtClean="0"/>
              <a:t>Prinzipien digitaler Barrierefreiheit</a:t>
            </a:r>
            <a:endParaRPr lang="de-DE" dirty="0"/>
          </a:p>
        </p:txBody>
      </p:sp>
      <p:sp>
        <p:nvSpPr>
          <p:cNvPr id="3" name="Inhaltsplatzhalter 2"/>
          <p:cNvSpPr>
            <a:spLocks noGrp="1"/>
          </p:cNvSpPr>
          <p:nvPr>
            <p:ph idx="1"/>
          </p:nvPr>
        </p:nvSpPr>
        <p:spPr>
          <a:xfrm>
            <a:off x="407985" y="2011681"/>
            <a:ext cx="8532813" cy="4281170"/>
          </a:xfrm>
        </p:spPr>
        <p:txBody>
          <a:bodyPr/>
          <a:lstStyle/>
          <a:p>
            <a:r>
              <a:rPr lang="de-DE" dirty="0" smtClean="0"/>
              <a:t>„Web </a:t>
            </a:r>
            <a:r>
              <a:rPr lang="de-DE" dirty="0" err="1"/>
              <a:t>Accessibility</a:t>
            </a:r>
            <a:r>
              <a:rPr lang="de-DE" dirty="0"/>
              <a:t> </a:t>
            </a:r>
            <a:r>
              <a:rPr lang="de-DE" dirty="0" smtClean="0"/>
              <a:t>Initiative“ 2008 </a:t>
            </a:r>
          </a:p>
          <a:p>
            <a:r>
              <a:rPr lang="de-DE" dirty="0" smtClean="0"/>
              <a:t>Entwurf von WCAG </a:t>
            </a:r>
            <a:r>
              <a:rPr lang="de-DE" dirty="0"/>
              <a:t>2.0 (Web Content </a:t>
            </a:r>
            <a:r>
              <a:rPr lang="de-DE" dirty="0" err="1" smtClean="0"/>
              <a:t>Accessibility</a:t>
            </a:r>
            <a:r>
              <a:rPr lang="de-DE" dirty="0"/>
              <a:t> </a:t>
            </a:r>
            <a:r>
              <a:rPr lang="de-DE" dirty="0" smtClean="0"/>
              <a:t>Guidelines)</a:t>
            </a:r>
          </a:p>
          <a:p>
            <a:pPr marL="0" indent="0">
              <a:buNone/>
            </a:pPr>
            <a:endParaRPr lang="de-DE" dirty="0" smtClean="0"/>
          </a:p>
          <a:p>
            <a:r>
              <a:rPr lang="de-DE" sz="2400" b="1" u="sng" dirty="0" smtClean="0"/>
              <a:t>4</a:t>
            </a:r>
            <a:r>
              <a:rPr lang="de-DE" u="sng" dirty="0" smtClean="0"/>
              <a:t> </a:t>
            </a:r>
            <a:r>
              <a:rPr lang="de-DE" u="sng" dirty="0"/>
              <a:t>Grundprinzipien als Voraussetzung für </a:t>
            </a:r>
            <a:r>
              <a:rPr lang="de-DE" u="sng" dirty="0" smtClean="0"/>
              <a:t>digitale Barrierefreiheit</a:t>
            </a:r>
            <a:endParaRPr lang="de-DE" u="sng" dirty="0"/>
          </a:p>
          <a:p>
            <a:pPr lvl="1"/>
            <a:r>
              <a:rPr lang="de-DE" dirty="0" smtClean="0"/>
              <a:t>wahrnehmbar</a:t>
            </a:r>
          </a:p>
          <a:p>
            <a:pPr lvl="1"/>
            <a:r>
              <a:rPr lang="de-DE" dirty="0" smtClean="0"/>
              <a:t>bedienbar </a:t>
            </a:r>
          </a:p>
          <a:p>
            <a:pPr lvl="1"/>
            <a:r>
              <a:rPr lang="de-DE" dirty="0" smtClean="0"/>
              <a:t>verständlich</a:t>
            </a:r>
          </a:p>
          <a:p>
            <a:pPr lvl="1"/>
            <a:r>
              <a:rPr lang="de-DE" dirty="0" smtClean="0"/>
              <a:t>robust</a:t>
            </a:r>
            <a:endParaRPr lang="de-DE" dirty="0"/>
          </a:p>
        </p:txBody>
      </p:sp>
      <p:sp>
        <p:nvSpPr>
          <p:cNvPr id="5" name="Textfeld 4"/>
          <p:cNvSpPr txBox="1"/>
          <p:nvPr/>
        </p:nvSpPr>
        <p:spPr>
          <a:xfrm>
            <a:off x="9639300" y="6197621"/>
            <a:ext cx="2171700" cy="261610"/>
          </a:xfrm>
          <a:prstGeom prst="rect">
            <a:avLst/>
          </a:prstGeom>
          <a:noFill/>
        </p:spPr>
        <p:txBody>
          <a:bodyPr wrap="square" rtlCol="0">
            <a:spAutoFit/>
          </a:bodyPr>
          <a:lstStyle/>
          <a:p>
            <a:r>
              <a:rPr lang="de-DE" sz="1100" dirty="0" smtClean="0"/>
              <a:t>(Web </a:t>
            </a:r>
            <a:r>
              <a:rPr lang="de-DE" sz="1100" dirty="0" err="1" smtClean="0"/>
              <a:t>Accessibility</a:t>
            </a:r>
            <a:r>
              <a:rPr lang="de-DE" sz="1100" dirty="0" smtClean="0"/>
              <a:t> Initiative 2009)</a:t>
            </a:r>
            <a:endParaRPr lang="de-DE" sz="1100" dirty="0"/>
          </a:p>
        </p:txBody>
      </p:sp>
      <p:sp>
        <p:nvSpPr>
          <p:cNvPr id="6"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Tree>
    <p:extLst>
      <p:ext uri="{BB962C8B-B14F-4D97-AF65-F5344CB8AC3E}">
        <p14:creationId xmlns:p14="http://schemas.microsoft.com/office/powerpoint/2010/main" val="2572494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983961"/>
            <a:ext cx="8532813" cy="820064"/>
          </a:xfrm>
        </p:spPr>
        <p:txBody>
          <a:bodyPr/>
          <a:lstStyle/>
          <a:p>
            <a:r>
              <a:rPr lang="de-DE" dirty="0" smtClean="0"/>
              <a:t>Prinzip „wahrnehmbar“</a:t>
            </a:r>
            <a:endParaRPr lang="de-DE" dirty="0"/>
          </a:p>
        </p:txBody>
      </p:sp>
      <p:sp>
        <p:nvSpPr>
          <p:cNvPr id="3" name="Inhaltsplatzhalter 2"/>
          <p:cNvSpPr>
            <a:spLocks noGrp="1"/>
          </p:cNvSpPr>
          <p:nvPr>
            <p:ph idx="1"/>
          </p:nvPr>
        </p:nvSpPr>
        <p:spPr>
          <a:xfrm>
            <a:off x="407986" y="1804025"/>
            <a:ext cx="8532813" cy="4145925"/>
          </a:xfrm>
        </p:spPr>
        <p:txBody>
          <a:bodyPr/>
          <a:lstStyle/>
          <a:p>
            <a:pPr>
              <a:lnSpc>
                <a:spcPct val="150000"/>
              </a:lnSpc>
            </a:pPr>
            <a:r>
              <a:rPr lang="de-DE" dirty="0" smtClean="0"/>
              <a:t>Textalternativen für jeden Text </a:t>
            </a:r>
          </a:p>
          <a:p>
            <a:pPr>
              <a:lnSpc>
                <a:spcPct val="150000"/>
              </a:lnSpc>
            </a:pPr>
            <a:r>
              <a:rPr lang="de-DE" dirty="0" smtClean="0"/>
              <a:t>Mögliche Alternativen: Bilder, Symbole, Übersetzungen in vereinfachte Sprache</a:t>
            </a:r>
          </a:p>
          <a:p>
            <a:pPr>
              <a:lnSpc>
                <a:spcPct val="150000"/>
              </a:lnSpc>
            </a:pPr>
            <a:r>
              <a:rPr lang="de-DE" dirty="0" smtClean="0"/>
              <a:t>Alternative Unterstützung zu Medien wie Filme oder Musik zum Beispiel durch Untertitel oder Übersetzung in Gebärdensprache</a:t>
            </a:r>
          </a:p>
          <a:p>
            <a:pPr>
              <a:lnSpc>
                <a:spcPct val="150000"/>
              </a:lnSpc>
            </a:pPr>
            <a:r>
              <a:rPr lang="de-DE" dirty="0" smtClean="0"/>
              <a:t>Klare Trennung zwischen Elementen des Vorder- und Hintergrundes durch starke Farbkontraste oder die Anpassung der Schriftgröße</a:t>
            </a:r>
          </a:p>
        </p:txBody>
      </p:sp>
      <p:sp>
        <p:nvSpPr>
          <p:cNvPr id="5" name="Textfeld 4"/>
          <p:cNvSpPr txBox="1"/>
          <p:nvPr/>
        </p:nvSpPr>
        <p:spPr>
          <a:xfrm>
            <a:off x="9639300" y="6197621"/>
            <a:ext cx="2171700" cy="261610"/>
          </a:xfrm>
          <a:prstGeom prst="rect">
            <a:avLst/>
          </a:prstGeom>
          <a:noFill/>
        </p:spPr>
        <p:txBody>
          <a:bodyPr wrap="square" rtlCol="0">
            <a:spAutoFit/>
          </a:bodyPr>
          <a:lstStyle/>
          <a:p>
            <a:r>
              <a:rPr lang="de-DE" sz="1100" dirty="0" smtClean="0"/>
              <a:t>(Web </a:t>
            </a:r>
            <a:r>
              <a:rPr lang="de-DE" sz="1100" dirty="0" err="1" smtClean="0"/>
              <a:t>Accessibility</a:t>
            </a:r>
            <a:r>
              <a:rPr lang="de-DE" sz="1100" dirty="0" smtClean="0"/>
              <a:t> Initiative 2009)</a:t>
            </a:r>
            <a:endParaRPr lang="de-DE" sz="1100" dirty="0"/>
          </a:p>
        </p:txBody>
      </p:sp>
      <p:sp>
        <p:nvSpPr>
          <p:cNvPr id="6"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Tree>
    <p:extLst>
      <p:ext uri="{BB962C8B-B14F-4D97-AF65-F5344CB8AC3E}">
        <p14:creationId xmlns:p14="http://schemas.microsoft.com/office/powerpoint/2010/main" val="2293768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983961"/>
            <a:ext cx="8532813" cy="820064"/>
          </a:xfrm>
        </p:spPr>
        <p:txBody>
          <a:bodyPr/>
          <a:lstStyle/>
          <a:p>
            <a:r>
              <a:rPr lang="de-DE" dirty="0" smtClean="0"/>
              <a:t>Prinzip „bedienbar“</a:t>
            </a:r>
            <a:endParaRPr lang="de-DE" dirty="0"/>
          </a:p>
        </p:txBody>
      </p:sp>
      <p:sp>
        <p:nvSpPr>
          <p:cNvPr id="3" name="Inhaltsplatzhalter 2"/>
          <p:cNvSpPr>
            <a:spLocks noGrp="1"/>
          </p:cNvSpPr>
          <p:nvPr>
            <p:ph idx="1"/>
          </p:nvPr>
        </p:nvSpPr>
        <p:spPr>
          <a:xfrm>
            <a:off x="407986" y="1804025"/>
            <a:ext cx="8532813" cy="4145925"/>
          </a:xfrm>
        </p:spPr>
        <p:txBody>
          <a:bodyPr/>
          <a:lstStyle/>
          <a:p>
            <a:pPr>
              <a:lnSpc>
                <a:spcPct val="150000"/>
              </a:lnSpc>
            </a:pPr>
            <a:endParaRPr lang="de-DE" dirty="0" smtClean="0"/>
          </a:p>
          <a:p>
            <a:pPr>
              <a:lnSpc>
                <a:spcPct val="150000"/>
              </a:lnSpc>
            </a:pPr>
            <a:r>
              <a:rPr lang="de-DE" dirty="0" smtClean="0"/>
              <a:t>Website oder Programm kann von allen Menschen dem Zweck entsprechend genutzt werden</a:t>
            </a:r>
          </a:p>
          <a:p>
            <a:pPr>
              <a:lnSpc>
                <a:spcPct val="150000"/>
              </a:lnSpc>
            </a:pPr>
            <a:r>
              <a:rPr lang="de-DE" dirty="0" smtClean="0"/>
              <a:t>Einfache und verständliche Bedienung</a:t>
            </a:r>
          </a:p>
          <a:p>
            <a:pPr>
              <a:lnSpc>
                <a:spcPct val="150000"/>
              </a:lnSpc>
            </a:pPr>
            <a:r>
              <a:rPr lang="de-DE" dirty="0" smtClean="0"/>
              <a:t>Eigenständige Navigierung</a:t>
            </a:r>
          </a:p>
          <a:p>
            <a:pPr>
              <a:lnSpc>
                <a:spcPct val="150000"/>
              </a:lnSpc>
            </a:pPr>
            <a:r>
              <a:rPr lang="de-DE" dirty="0" smtClean="0"/>
              <a:t>Logischer Aufbau und Inhalt</a:t>
            </a:r>
          </a:p>
          <a:p>
            <a:pPr marL="0" indent="0">
              <a:lnSpc>
                <a:spcPct val="150000"/>
              </a:lnSpc>
              <a:buNone/>
            </a:pPr>
            <a:endParaRPr lang="de-DE" dirty="0" smtClean="0"/>
          </a:p>
        </p:txBody>
      </p:sp>
      <p:sp>
        <p:nvSpPr>
          <p:cNvPr id="5" name="Textfeld 4"/>
          <p:cNvSpPr txBox="1"/>
          <p:nvPr/>
        </p:nvSpPr>
        <p:spPr>
          <a:xfrm>
            <a:off x="9639300" y="6197621"/>
            <a:ext cx="2171700" cy="261610"/>
          </a:xfrm>
          <a:prstGeom prst="rect">
            <a:avLst/>
          </a:prstGeom>
          <a:noFill/>
        </p:spPr>
        <p:txBody>
          <a:bodyPr wrap="square" rtlCol="0">
            <a:spAutoFit/>
          </a:bodyPr>
          <a:lstStyle/>
          <a:p>
            <a:r>
              <a:rPr lang="de-DE" sz="1100" dirty="0" smtClean="0"/>
              <a:t>(Web </a:t>
            </a:r>
            <a:r>
              <a:rPr lang="de-DE" sz="1100" dirty="0" err="1" smtClean="0"/>
              <a:t>Accessibility</a:t>
            </a:r>
            <a:r>
              <a:rPr lang="de-DE" sz="1100" dirty="0" smtClean="0"/>
              <a:t> Initiative 2009)</a:t>
            </a:r>
            <a:endParaRPr lang="de-DE" sz="1100" dirty="0"/>
          </a:p>
        </p:txBody>
      </p:sp>
      <p:sp>
        <p:nvSpPr>
          <p:cNvPr id="6"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Tree>
    <p:extLst>
      <p:ext uri="{BB962C8B-B14F-4D97-AF65-F5344CB8AC3E}">
        <p14:creationId xmlns:p14="http://schemas.microsoft.com/office/powerpoint/2010/main" val="1054083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983961"/>
            <a:ext cx="8532813" cy="820064"/>
          </a:xfrm>
        </p:spPr>
        <p:txBody>
          <a:bodyPr/>
          <a:lstStyle/>
          <a:p>
            <a:r>
              <a:rPr lang="de-DE" dirty="0" smtClean="0"/>
              <a:t>Prinzip „verständlich“</a:t>
            </a:r>
            <a:endParaRPr lang="de-DE" dirty="0"/>
          </a:p>
        </p:txBody>
      </p:sp>
      <p:sp>
        <p:nvSpPr>
          <p:cNvPr id="3" name="Inhaltsplatzhalter 2"/>
          <p:cNvSpPr>
            <a:spLocks noGrp="1"/>
          </p:cNvSpPr>
          <p:nvPr>
            <p:ph idx="1"/>
          </p:nvPr>
        </p:nvSpPr>
        <p:spPr>
          <a:xfrm>
            <a:off x="407986" y="1804025"/>
            <a:ext cx="8532813" cy="4145925"/>
          </a:xfrm>
        </p:spPr>
        <p:txBody>
          <a:bodyPr/>
          <a:lstStyle/>
          <a:p>
            <a:pPr>
              <a:lnSpc>
                <a:spcPct val="150000"/>
              </a:lnSpc>
            </a:pPr>
            <a:r>
              <a:rPr lang="de-DE" dirty="0" smtClean="0"/>
              <a:t>Verständlichkeit hinsichtlich </a:t>
            </a:r>
          </a:p>
          <a:p>
            <a:pPr lvl="1">
              <a:lnSpc>
                <a:spcPct val="150000"/>
              </a:lnSpc>
            </a:pPr>
            <a:r>
              <a:rPr lang="de-DE" dirty="0"/>
              <a:t>Aufbau</a:t>
            </a:r>
          </a:p>
          <a:p>
            <a:pPr lvl="1">
              <a:lnSpc>
                <a:spcPct val="150000"/>
              </a:lnSpc>
            </a:pPr>
            <a:r>
              <a:rPr lang="de-DE" dirty="0"/>
              <a:t>Bedienung</a:t>
            </a:r>
          </a:p>
          <a:p>
            <a:pPr lvl="1">
              <a:lnSpc>
                <a:spcPct val="150000"/>
              </a:lnSpc>
            </a:pPr>
            <a:r>
              <a:rPr lang="de-DE" dirty="0"/>
              <a:t>Inhalt</a:t>
            </a:r>
          </a:p>
          <a:p>
            <a:pPr lvl="1">
              <a:lnSpc>
                <a:spcPct val="150000"/>
              </a:lnSpc>
            </a:pPr>
            <a:r>
              <a:rPr lang="de-DE" dirty="0" smtClean="0"/>
              <a:t>Lesbarkeit</a:t>
            </a:r>
          </a:p>
          <a:p>
            <a:pPr>
              <a:lnSpc>
                <a:spcPct val="150000"/>
              </a:lnSpc>
            </a:pPr>
            <a:r>
              <a:rPr lang="de-DE" dirty="0" smtClean="0"/>
              <a:t>Möglichkeit zur Veränderung der Spracheinstellungen (vereinfachte Sprache, Gebärdensprache)</a:t>
            </a:r>
          </a:p>
          <a:p>
            <a:pPr marL="182562" lvl="1" indent="0">
              <a:lnSpc>
                <a:spcPct val="150000"/>
              </a:lnSpc>
              <a:buNone/>
            </a:pPr>
            <a:endParaRPr lang="de-DE" dirty="0" smtClean="0"/>
          </a:p>
        </p:txBody>
      </p:sp>
      <p:sp>
        <p:nvSpPr>
          <p:cNvPr id="5" name="Textfeld 4"/>
          <p:cNvSpPr txBox="1"/>
          <p:nvPr/>
        </p:nvSpPr>
        <p:spPr>
          <a:xfrm>
            <a:off x="9639300" y="6197621"/>
            <a:ext cx="2171700" cy="261610"/>
          </a:xfrm>
          <a:prstGeom prst="rect">
            <a:avLst/>
          </a:prstGeom>
          <a:noFill/>
        </p:spPr>
        <p:txBody>
          <a:bodyPr wrap="square" rtlCol="0">
            <a:spAutoFit/>
          </a:bodyPr>
          <a:lstStyle/>
          <a:p>
            <a:r>
              <a:rPr lang="de-DE" sz="1100" dirty="0" smtClean="0"/>
              <a:t>(Web </a:t>
            </a:r>
            <a:r>
              <a:rPr lang="de-DE" sz="1100" dirty="0" err="1" smtClean="0"/>
              <a:t>Accessibility</a:t>
            </a:r>
            <a:r>
              <a:rPr lang="de-DE" sz="1100" dirty="0" smtClean="0"/>
              <a:t> Initiative 2009)</a:t>
            </a:r>
            <a:endParaRPr lang="de-DE" sz="1100" dirty="0"/>
          </a:p>
        </p:txBody>
      </p:sp>
      <p:sp>
        <p:nvSpPr>
          <p:cNvPr id="6"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Tree>
    <p:extLst>
      <p:ext uri="{BB962C8B-B14F-4D97-AF65-F5344CB8AC3E}">
        <p14:creationId xmlns:p14="http://schemas.microsoft.com/office/powerpoint/2010/main" val="21222417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983961"/>
            <a:ext cx="8532813" cy="820064"/>
          </a:xfrm>
        </p:spPr>
        <p:txBody>
          <a:bodyPr/>
          <a:lstStyle/>
          <a:p>
            <a:r>
              <a:rPr lang="de-DE" dirty="0" smtClean="0"/>
              <a:t>Prinzip „robust“</a:t>
            </a:r>
            <a:endParaRPr lang="de-DE" dirty="0"/>
          </a:p>
        </p:txBody>
      </p:sp>
      <p:sp>
        <p:nvSpPr>
          <p:cNvPr id="3" name="Inhaltsplatzhalter 2"/>
          <p:cNvSpPr>
            <a:spLocks noGrp="1"/>
          </p:cNvSpPr>
          <p:nvPr>
            <p:ph idx="1"/>
          </p:nvPr>
        </p:nvSpPr>
        <p:spPr>
          <a:xfrm>
            <a:off x="407986" y="1804025"/>
            <a:ext cx="8532813" cy="4145925"/>
          </a:xfrm>
        </p:spPr>
        <p:txBody>
          <a:bodyPr/>
          <a:lstStyle/>
          <a:p>
            <a:pPr>
              <a:lnSpc>
                <a:spcPct val="150000"/>
              </a:lnSpc>
            </a:pPr>
            <a:endParaRPr lang="de-DE" dirty="0" smtClean="0"/>
          </a:p>
          <a:p>
            <a:pPr>
              <a:lnSpc>
                <a:spcPct val="150000"/>
              </a:lnSpc>
            </a:pPr>
            <a:r>
              <a:rPr lang="de-DE" dirty="0" smtClean="0"/>
              <a:t>Inhalte können „zuverlässig von einer großen Auswahl an Benutzeragenten einschließlich assistierender Techniken interpretiert werden“ (Web </a:t>
            </a:r>
            <a:r>
              <a:rPr lang="en-GB" dirty="0" smtClean="0"/>
              <a:t>Accessibility Initiative </a:t>
            </a:r>
            <a:r>
              <a:rPr lang="de-DE" dirty="0" smtClean="0"/>
              <a:t>2009).</a:t>
            </a:r>
          </a:p>
          <a:p>
            <a:pPr>
              <a:lnSpc>
                <a:spcPct val="150000"/>
              </a:lnSpc>
            </a:pPr>
            <a:r>
              <a:rPr lang="de-DE" dirty="0" smtClean="0"/>
              <a:t>Umfassende Adäquatheit für Mehrheit der </a:t>
            </a:r>
            <a:r>
              <a:rPr lang="de-DE" dirty="0" err="1" smtClean="0"/>
              <a:t>BenutzerInnen</a:t>
            </a:r>
            <a:endParaRPr lang="de-DE" dirty="0" smtClean="0"/>
          </a:p>
          <a:p>
            <a:pPr>
              <a:lnSpc>
                <a:spcPct val="150000"/>
              </a:lnSpc>
            </a:pPr>
            <a:r>
              <a:rPr lang="de-DE" dirty="0" smtClean="0"/>
              <a:t>Bsp.: Kompatibilität mit Braille-Zeile</a:t>
            </a:r>
          </a:p>
        </p:txBody>
      </p:sp>
      <p:sp>
        <p:nvSpPr>
          <p:cNvPr id="5" name="Textfeld 4"/>
          <p:cNvSpPr txBox="1"/>
          <p:nvPr/>
        </p:nvSpPr>
        <p:spPr>
          <a:xfrm>
            <a:off x="9639300" y="6197621"/>
            <a:ext cx="2171700" cy="261610"/>
          </a:xfrm>
          <a:prstGeom prst="rect">
            <a:avLst/>
          </a:prstGeom>
          <a:noFill/>
        </p:spPr>
        <p:txBody>
          <a:bodyPr wrap="square" rtlCol="0">
            <a:spAutoFit/>
          </a:bodyPr>
          <a:lstStyle/>
          <a:p>
            <a:r>
              <a:rPr lang="de-DE" sz="1100" dirty="0" smtClean="0"/>
              <a:t>(Web </a:t>
            </a:r>
            <a:r>
              <a:rPr lang="de-DE" sz="1100" dirty="0" err="1" smtClean="0"/>
              <a:t>Accessibility</a:t>
            </a:r>
            <a:r>
              <a:rPr lang="de-DE" sz="1100" dirty="0" smtClean="0"/>
              <a:t> Initiative 2009)</a:t>
            </a:r>
            <a:endParaRPr lang="de-DE" sz="1100" dirty="0"/>
          </a:p>
        </p:txBody>
      </p:sp>
      <p:sp>
        <p:nvSpPr>
          <p:cNvPr id="6"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Tree>
    <p:extLst>
      <p:ext uri="{BB962C8B-B14F-4D97-AF65-F5344CB8AC3E}">
        <p14:creationId xmlns:p14="http://schemas.microsoft.com/office/powerpoint/2010/main" val="219583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E69C3-6960-4B97-A8EF-864DCE5179F4}"/>
              </a:ext>
            </a:extLst>
          </p:cNvPr>
          <p:cNvSpPr>
            <a:spLocks noGrp="1"/>
          </p:cNvSpPr>
          <p:nvPr>
            <p:ph type="title"/>
          </p:nvPr>
        </p:nvSpPr>
        <p:spPr/>
        <p:txBody>
          <a:bodyPr/>
          <a:lstStyle/>
          <a:p>
            <a:r>
              <a:rPr lang="de-DE" dirty="0" smtClean="0"/>
              <a:t>Positive Auswirkungen von E-Learning</a:t>
            </a:r>
            <a:endParaRPr lang="de-DE" dirty="0"/>
          </a:p>
        </p:txBody>
      </p:sp>
      <p:sp>
        <p:nvSpPr>
          <p:cNvPr id="3" name="Inhaltsplatzhalter 2">
            <a:extLst>
              <a:ext uri="{FF2B5EF4-FFF2-40B4-BE49-F238E27FC236}">
                <a16:creationId xmlns:a16="http://schemas.microsoft.com/office/drawing/2014/main" id="{00F456EC-E2A3-424B-A3CD-6D4CD4957F09}"/>
              </a:ext>
            </a:extLst>
          </p:cNvPr>
          <p:cNvSpPr>
            <a:spLocks noGrp="1"/>
          </p:cNvSpPr>
          <p:nvPr>
            <p:ph idx="1"/>
          </p:nvPr>
        </p:nvSpPr>
        <p:spPr>
          <a:xfrm>
            <a:off x="954086" y="2042292"/>
            <a:ext cx="9599614" cy="3673475"/>
          </a:xfrm>
        </p:spPr>
        <p:txBody>
          <a:bodyPr/>
          <a:lstStyle/>
          <a:p>
            <a:r>
              <a:rPr lang="de-DE" dirty="0" smtClean="0"/>
              <a:t>Aufgrund von Flexibilität und Anpassungsfähigkeit von E-Learning </a:t>
            </a:r>
            <a:r>
              <a:rPr lang="de-DE" dirty="0" smtClean="0">
                <a:sym typeface="Wingdings" panose="05000000000000000000" pitchFamily="2" charset="2"/>
              </a:rPr>
              <a:t> Potenzial der Schaffung von Barrierefreiheit im Hochschulwesen für Studierende mit Beeinträchtigungen</a:t>
            </a:r>
          </a:p>
          <a:p>
            <a:endParaRPr lang="de-DE" dirty="0" smtClean="0">
              <a:sym typeface="Wingdings" panose="05000000000000000000" pitchFamily="2" charset="2"/>
            </a:endParaRPr>
          </a:p>
          <a:p>
            <a:r>
              <a:rPr lang="de-DE" dirty="0" smtClean="0">
                <a:sym typeface="Wingdings" panose="05000000000000000000" pitchFamily="2" charset="2"/>
              </a:rPr>
              <a:t>E-Learning ermöglicht inklusive und angemessene Bildung</a:t>
            </a:r>
          </a:p>
          <a:p>
            <a:endParaRPr lang="de-DE" dirty="0" smtClean="0">
              <a:sym typeface="Wingdings" panose="05000000000000000000" pitchFamily="2" charset="2"/>
            </a:endParaRPr>
          </a:p>
          <a:p>
            <a:r>
              <a:rPr lang="de-DE" dirty="0" smtClean="0">
                <a:sym typeface="Wingdings" panose="05000000000000000000" pitchFamily="2" charset="2"/>
              </a:rPr>
              <a:t>E-Learning als Möglichkeit zur Förderung von Freiheit, Unabhängigkeit und individualisiertem Lernen</a:t>
            </a:r>
          </a:p>
          <a:p>
            <a:endParaRPr lang="de-DE" dirty="0"/>
          </a:p>
        </p:txBody>
      </p:sp>
      <p:sp>
        <p:nvSpPr>
          <p:cNvPr id="4" name="Fußzeilenplatzhalter 3">
            <a:extLst>
              <a:ext uri="{FF2B5EF4-FFF2-40B4-BE49-F238E27FC236}">
                <a16:creationId xmlns:a16="http://schemas.microsoft.com/office/drawing/2014/main" id="{6C33ADE9-A343-4FF7-9EE5-240BC105C74B}"/>
              </a:ext>
            </a:extLst>
          </p:cNvPr>
          <p:cNvSpPr>
            <a:spLocks noGrp="1"/>
          </p:cNvSpPr>
          <p:nvPr>
            <p:ph type="ftr" sz="quarter" idx="11"/>
          </p:nvPr>
        </p:nvSpPr>
        <p:spPr>
          <a:xfrm>
            <a:off x="407985" y="6196012"/>
            <a:ext cx="7801186" cy="365125"/>
          </a:xfrm>
        </p:spPr>
        <p:txBody>
          <a:bodyPr/>
          <a:lstStyle/>
          <a:p>
            <a:r>
              <a:rPr lang="de-AT" dirty="0"/>
              <a:t>Susanne </a:t>
            </a:r>
            <a:r>
              <a:rPr lang="de-AT" dirty="0" smtClean="0"/>
              <a:t>Schwab</a:t>
            </a:r>
            <a:endParaRPr lang="de-AT" dirty="0"/>
          </a:p>
        </p:txBody>
      </p:sp>
      <p:sp>
        <p:nvSpPr>
          <p:cNvPr id="5" name="Textfeld 4"/>
          <p:cNvSpPr txBox="1"/>
          <p:nvPr/>
        </p:nvSpPr>
        <p:spPr>
          <a:xfrm>
            <a:off x="10007600" y="6196012"/>
            <a:ext cx="2565400" cy="261610"/>
          </a:xfrm>
          <a:prstGeom prst="rect">
            <a:avLst/>
          </a:prstGeom>
          <a:noFill/>
        </p:spPr>
        <p:txBody>
          <a:bodyPr wrap="square" rtlCol="0">
            <a:spAutoFit/>
          </a:bodyPr>
          <a:lstStyle/>
          <a:p>
            <a:r>
              <a:rPr lang="de-DE" sz="1100" dirty="0" smtClean="0"/>
              <a:t>(</a:t>
            </a:r>
            <a:r>
              <a:rPr lang="de-DE" sz="1100" dirty="0" err="1" smtClean="0"/>
              <a:t>Seale</a:t>
            </a:r>
            <a:r>
              <a:rPr lang="de-DE" sz="1100" dirty="0" smtClean="0"/>
              <a:t> 2006)</a:t>
            </a:r>
            <a:endParaRPr lang="de-DE" sz="1100" dirty="0"/>
          </a:p>
        </p:txBody>
      </p:sp>
    </p:spTree>
    <p:extLst>
      <p:ext uri="{BB962C8B-B14F-4D97-AF65-F5344CB8AC3E}">
        <p14:creationId xmlns:p14="http://schemas.microsoft.com/office/powerpoint/2010/main" val="16760827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99062-D09E-4241-98E1-1E98AF5FBF20}"/>
              </a:ext>
            </a:extLst>
          </p:cNvPr>
          <p:cNvSpPr>
            <a:spLocks noGrp="1"/>
          </p:cNvSpPr>
          <p:nvPr>
            <p:ph type="title"/>
          </p:nvPr>
        </p:nvSpPr>
        <p:spPr/>
        <p:txBody>
          <a:bodyPr/>
          <a:lstStyle/>
          <a:p>
            <a:r>
              <a:rPr lang="de-DE" dirty="0" smtClean="0"/>
              <a:t>Chancen von </a:t>
            </a:r>
            <a:r>
              <a:rPr lang="de-DE" dirty="0"/>
              <a:t>E-Learning</a:t>
            </a:r>
          </a:p>
        </p:txBody>
      </p:sp>
      <p:sp>
        <p:nvSpPr>
          <p:cNvPr id="3" name="Inhaltsplatzhalter 2">
            <a:extLst>
              <a:ext uri="{FF2B5EF4-FFF2-40B4-BE49-F238E27FC236}">
                <a16:creationId xmlns:a16="http://schemas.microsoft.com/office/drawing/2014/main" id="{F5C76259-BC53-4FAC-B1EC-5252B81242A1}"/>
              </a:ext>
            </a:extLst>
          </p:cNvPr>
          <p:cNvSpPr>
            <a:spLocks noGrp="1"/>
          </p:cNvSpPr>
          <p:nvPr>
            <p:ph idx="1"/>
          </p:nvPr>
        </p:nvSpPr>
        <p:spPr>
          <a:xfrm>
            <a:off x="407985" y="1870075"/>
            <a:ext cx="10844214" cy="3673475"/>
          </a:xfrm>
        </p:spPr>
        <p:txBody>
          <a:bodyPr/>
          <a:lstStyle/>
          <a:p>
            <a:r>
              <a:rPr lang="de-DE" dirty="0" smtClean="0"/>
              <a:t>E-Learning Methoden können an unterschiedliche Lerntypen angepasst werden</a:t>
            </a:r>
          </a:p>
          <a:p>
            <a:endParaRPr lang="de-DE" dirty="0" smtClean="0"/>
          </a:p>
          <a:p>
            <a:r>
              <a:rPr lang="de-DE" dirty="0" smtClean="0"/>
              <a:t>Bauliche Barrieren, Barrieren im </a:t>
            </a:r>
            <a:r>
              <a:rPr lang="de-DE" dirty="0"/>
              <a:t>B</a:t>
            </a:r>
            <a:r>
              <a:rPr lang="de-DE" dirty="0" smtClean="0"/>
              <a:t>ereich der Kommunikation und auf der Informationsebene können weitgehend überwunden werden</a:t>
            </a:r>
          </a:p>
          <a:p>
            <a:endParaRPr lang="de-DE" dirty="0" smtClean="0"/>
          </a:p>
          <a:p>
            <a:r>
              <a:rPr lang="de-DE" dirty="0" smtClean="0"/>
              <a:t>Flexibilität hinsichtlich der Fragen wann, wo und wie gelehrt und gelernt wird</a:t>
            </a:r>
          </a:p>
          <a:p>
            <a:endParaRPr lang="de-DE" dirty="0"/>
          </a:p>
          <a:p>
            <a:r>
              <a:rPr lang="de-DE" dirty="0"/>
              <a:t>E-Learning als Brücke, Tor oder Eingang zu angemessener Hochschulbildung für alle Studierenden</a:t>
            </a:r>
          </a:p>
          <a:p>
            <a:pPr marL="0" indent="0">
              <a:buNone/>
            </a:pPr>
            <a:endParaRPr lang="de-DE" dirty="0"/>
          </a:p>
        </p:txBody>
      </p:sp>
      <p:sp>
        <p:nvSpPr>
          <p:cNvPr id="4"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
        <p:nvSpPr>
          <p:cNvPr id="5" name="Textfeld 4"/>
          <p:cNvSpPr txBox="1"/>
          <p:nvPr/>
        </p:nvSpPr>
        <p:spPr>
          <a:xfrm>
            <a:off x="10007600" y="6196012"/>
            <a:ext cx="2565400" cy="430887"/>
          </a:xfrm>
          <a:prstGeom prst="rect">
            <a:avLst/>
          </a:prstGeom>
          <a:noFill/>
        </p:spPr>
        <p:txBody>
          <a:bodyPr wrap="square" rtlCol="0">
            <a:spAutoFit/>
          </a:bodyPr>
          <a:lstStyle/>
          <a:p>
            <a:r>
              <a:rPr lang="de-DE" sz="1100" dirty="0" smtClean="0"/>
              <a:t>(</a:t>
            </a:r>
            <a:r>
              <a:rPr lang="de-DE" sz="1100" dirty="0" err="1" smtClean="0"/>
              <a:t>Seale</a:t>
            </a:r>
            <a:r>
              <a:rPr lang="de-DE" sz="1100" dirty="0" smtClean="0"/>
              <a:t> 2006; O‘Connor 2000; </a:t>
            </a:r>
          </a:p>
          <a:p>
            <a:r>
              <a:rPr lang="de-DE" sz="1100" dirty="0" smtClean="0"/>
              <a:t>Klein et al. 2003)</a:t>
            </a:r>
            <a:endParaRPr lang="de-DE" sz="1100" dirty="0"/>
          </a:p>
        </p:txBody>
      </p:sp>
    </p:spTree>
    <p:extLst>
      <p:ext uri="{BB962C8B-B14F-4D97-AF65-F5344CB8AC3E}">
        <p14:creationId xmlns:p14="http://schemas.microsoft.com/office/powerpoint/2010/main" val="2344737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99062-D09E-4241-98E1-1E98AF5FBF20}"/>
              </a:ext>
            </a:extLst>
          </p:cNvPr>
          <p:cNvSpPr>
            <a:spLocks noGrp="1"/>
          </p:cNvSpPr>
          <p:nvPr>
            <p:ph type="title"/>
          </p:nvPr>
        </p:nvSpPr>
        <p:spPr>
          <a:xfrm>
            <a:off x="347025" y="1225261"/>
            <a:ext cx="8532813" cy="820064"/>
          </a:xfrm>
        </p:spPr>
        <p:txBody>
          <a:bodyPr/>
          <a:lstStyle/>
          <a:p>
            <a:r>
              <a:rPr lang="de-DE" dirty="0" smtClean="0"/>
              <a:t>Empfehlungen für die Umsetzung von digitaler Barrierefreiheit in der Praxis</a:t>
            </a:r>
            <a:endParaRPr lang="de-DE" dirty="0"/>
          </a:p>
        </p:txBody>
      </p:sp>
      <p:sp>
        <p:nvSpPr>
          <p:cNvPr id="3" name="Inhaltsplatzhalter 2">
            <a:extLst>
              <a:ext uri="{FF2B5EF4-FFF2-40B4-BE49-F238E27FC236}">
                <a16:creationId xmlns:a16="http://schemas.microsoft.com/office/drawing/2014/main" id="{F5C76259-BC53-4FAC-B1EC-5252B81242A1}"/>
              </a:ext>
            </a:extLst>
          </p:cNvPr>
          <p:cNvSpPr>
            <a:spLocks noGrp="1"/>
          </p:cNvSpPr>
          <p:nvPr>
            <p:ph idx="1"/>
          </p:nvPr>
        </p:nvSpPr>
        <p:spPr/>
        <p:txBody>
          <a:bodyPr/>
          <a:lstStyle/>
          <a:p>
            <a:r>
              <a:rPr lang="de-DE" dirty="0"/>
              <a:t>B</a:t>
            </a:r>
            <a:r>
              <a:rPr lang="de-DE" dirty="0" smtClean="0"/>
              <a:t>arrierefreie </a:t>
            </a:r>
            <a:r>
              <a:rPr lang="de-DE" dirty="0"/>
              <a:t>Zugänglichkeit </a:t>
            </a:r>
            <a:r>
              <a:rPr lang="de-DE" dirty="0" smtClean="0"/>
              <a:t>und uneingeschränkte Nutzbarkeit </a:t>
            </a:r>
            <a:r>
              <a:rPr lang="de-DE" dirty="0"/>
              <a:t>aller </a:t>
            </a:r>
            <a:r>
              <a:rPr lang="de-DE" dirty="0" smtClean="0"/>
              <a:t>E-Learning Angebote </a:t>
            </a:r>
          </a:p>
          <a:p>
            <a:r>
              <a:rPr lang="de-DE" dirty="0" smtClean="0"/>
              <a:t>Erfordernisse der Barrierefreiheit von Beginn an im Auf- und Ausbau einer digitalen Infrastruktur berücksichtigen</a:t>
            </a:r>
          </a:p>
          <a:p>
            <a:r>
              <a:rPr lang="de-DE" dirty="0" smtClean="0"/>
              <a:t>Beteiligte Akteure zum Thema digitale Barrierefreiheit sensibilisieren und ggf. qualifizieren</a:t>
            </a:r>
          </a:p>
          <a:p>
            <a:r>
              <a:rPr lang="de-DE" dirty="0" smtClean="0"/>
              <a:t>Anforderungen von Studierenden mit Beeinträchtigungen in Konzepten und Strategien berücksichtigen</a:t>
            </a:r>
          </a:p>
        </p:txBody>
      </p:sp>
      <p:sp>
        <p:nvSpPr>
          <p:cNvPr id="4"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
        <p:nvSpPr>
          <p:cNvPr id="5" name="Textfeld 4"/>
          <p:cNvSpPr txBox="1"/>
          <p:nvPr/>
        </p:nvSpPr>
        <p:spPr>
          <a:xfrm>
            <a:off x="10007600" y="6196012"/>
            <a:ext cx="2565400" cy="261610"/>
          </a:xfrm>
          <a:prstGeom prst="rect">
            <a:avLst/>
          </a:prstGeom>
          <a:noFill/>
        </p:spPr>
        <p:txBody>
          <a:bodyPr wrap="square" rtlCol="0">
            <a:spAutoFit/>
          </a:bodyPr>
          <a:lstStyle/>
          <a:p>
            <a:r>
              <a:rPr lang="de-DE" sz="1100" dirty="0" smtClean="0"/>
              <a:t>(IBS 2016)</a:t>
            </a:r>
            <a:endParaRPr lang="de-DE" sz="1100" dirty="0"/>
          </a:p>
        </p:txBody>
      </p:sp>
    </p:spTree>
    <p:extLst>
      <p:ext uri="{BB962C8B-B14F-4D97-AF65-F5344CB8AC3E}">
        <p14:creationId xmlns:p14="http://schemas.microsoft.com/office/powerpoint/2010/main" val="3215023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99062-D09E-4241-98E1-1E98AF5FBF20}"/>
              </a:ext>
            </a:extLst>
          </p:cNvPr>
          <p:cNvSpPr>
            <a:spLocks noGrp="1"/>
          </p:cNvSpPr>
          <p:nvPr>
            <p:ph type="title"/>
          </p:nvPr>
        </p:nvSpPr>
        <p:spPr>
          <a:xfrm>
            <a:off x="407985" y="1225261"/>
            <a:ext cx="8532813" cy="820064"/>
          </a:xfrm>
        </p:spPr>
        <p:txBody>
          <a:bodyPr/>
          <a:lstStyle/>
          <a:p>
            <a:r>
              <a:rPr lang="de-DE" dirty="0" smtClean="0"/>
              <a:t>Umsetzung in von digitaler Barrierefreiheit in der Praxis</a:t>
            </a:r>
            <a:endParaRPr lang="de-DE" dirty="0"/>
          </a:p>
        </p:txBody>
      </p:sp>
      <p:sp>
        <p:nvSpPr>
          <p:cNvPr id="3" name="Inhaltsplatzhalter 2">
            <a:extLst>
              <a:ext uri="{FF2B5EF4-FFF2-40B4-BE49-F238E27FC236}">
                <a16:creationId xmlns:a16="http://schemas.microsoft.com/office/drawing/2014/main" id="{F5C76259-BC53-4FAC-B1EC-5252B81242A1}"/>
              </a:ext>
            </a:extLst>
          </p:cNvPr>
          <p:cNvSpPr>
            <a:spLocks noGrp="1"/>
          </p:cNvSpPr>
          <p:nvPr>
            <p:ph idx="1"/>
          </p:nvPr>
        </p:nvSpPr>
        <p:spPr/>
        <p:txBody>
          <a:bodyPr/>
          <a:lstStyle/>
          <a:p>
            <a:r>
              <a:rPr lang="de-DE" dirty="0"/>
              <a:t>Lern- und Lehrmaterialen </a:t>
            </a:r>
            <a:r>
              <a:rPr lang="de-DE" dirty="0" smtClean="0"/>
              <a:t>digital </a:t>
            </a:r>
            <a:r>
              <a:rPr lang="de-DE" dirty="0"/>
              <a:t>zur Verfügung </a:t>
            </a:r>
            <a:r>
              <a:rPr lang="de-DE" dirty="0" smtClean="0"/>
              <a:t>stellen</a:t>
            </a:r>
          </a:p>
          <a:p>
            <a:r>
              <a:rPr lang="de-DE" dirty="0"/>
              <a:t>Audio- oder Videoaufzeichnung der LV gestatten</a:t>
            </a:r>
          </a:p>
          <a:p>
            <a:r>
              <a:rPr lang="de-DE" dirty="0"/>
              <a:t>Technische Hilfsmittel erlauben</a:t>
            </a:r>
          </a:p>
          <a:p>
            <a:r>
              <a:rPr lang="de-DE" dirty="0"/>
              <a:t>digitale Systeme als Tafel-Ersatz </a:t>
            </a:r>
            <a:r>
              <a:rPr lang="de-DE" dirty="0" smtClean="0"/>
              <a:t>nutzen</a:t>
            </a:r>
          </a:p>
          <a:p>
            <a:r>
              <a:rPr lang="de-DE" dirty="0"/>
              <a:t>Verwenden einer Induktionsanlage</a:t>
            </a:r>
          </a:p>
          <a:p>
            <a:r>
              <a:rPr lang="de-DE" dirty="0"/>
              <a:t>Verwendung von portablen </a:t>
            </a:r>
            <a:r>
              <a:rPr lang="de-DE" dirty="0" smtClean="0"/>
              <a:t>Funkgeräten</a:t>
            </a:r>
          </a:p>
          <a:p>
            <a:r>
              <a:rPr lang="de-DE" dirty="0"/>
              <a:t>Alternative </a:t>
            </a:r>
            <a:r>
              <a:rPr lang="de-DE" dirty="0" smtClean="0"/>
              <a:t>Leistungskontrollen und Prüfungsmethoden</a:t>
            </a:r>
          </a:p>
          <a:p>
            <a:r>
              <a:rPr lang="de-DE" dirty="0" smtClean="0"/>
              <a:t>Barrierefreie Gestaltung von Websites</a:t>
            </a:r>
            <a:endParaRPr lang="de-DE" dirty="0"/>
          </a:p>
          <a:p>
            <a:pPr marL="0" indent="0">
              <a:buNone/>
            </a:pPr>
            <a:endParaRPr lang="de-DE" dirty="0"/>
          </a:p>
        </p:txBody>
      </p:sp>
      <p:sp>
        <p:nvSpPr>
          <p:cNvPr id="4"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
        <p:nvSpPr>
          <p:cNvPr id="6" name="Fußzeilenplatzhalter 3">
            <a:extLst>
              <a:ext uri="{FF2B5EF4-FFF2-40B4-BE49-F238E27FC236}">
                <a16:creationId xmlns:a16="http://schemas.microsoft.com/office/drawing/2014/main" id="{A3DEC61E-BD20-4FA2-99C8-A993B1AE6260}"/>
              </a:ext>
            </a:extLst>
          </p:cNvPr>
          <p:cNvSpPr txBox="1">
            <a:spLocks/>
          </p:cNvSpPr>
          <p:nvPr/>
        </p:nvSpPr>
        <p:spPr>
          <a:xfrm>
            <a:off x="9563100" y="6274429"/>
            <a:ext cx="2226887"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(Student Point, Universität Wien 2018)</a:t>
            </a:r>
            <a:endParaRPr lang="de-AT" dirty="0"/>
          </a:p>
        </p:txBody>
      </p:sp>
    </p:spTree>
    <p:extLst>
      <p:ext uri="{BB962C8B-B14F-4D97-AF65-F5344CB8AC3E}">
        <p14:creationId xmlns:p14="http://schemas.microsoft.com/office/powerpoint/2010/main" val="3530485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Startwebsite Sozialministerium Österreich</a:t>
            </a:r>
            <a:endParaRPr lang="de-DE" dirty="0"/>
          </a:p>
        </p:txBody>
      </p:sp>
      <p:sp>
        <p:nvSpPr>
          <p:cNvPr id="4" name="Fußzeilenplatzhalter 3"/>
          <p:cNvSpPr>
            <a:spLocks noGrp="1"/>
          </p:cNvSpPr>
          <p:nvPr>
            <p:ph type="ftr" sz="quarter" idx="11"/>
          </p:nvPr>
        </p:nvSpPr>
        <p:spPr>
          <a:xfrm>
            <a:off x="407985" y="6149016"/>
            <a:ext cx="7801186" cy="365125"/>
          </a:xfrm>
        </p:spPr>
        <p:txBody>
          <a:bodyPr/>
          <a:lstStyle/>
          <a:p>
            <a:r>
              <a:rPr lang="de-AT" dirty="0" smtClean="0"/>
              <a:t>Susanne Schwab</a:t>
            </a:r>
            <a:endParaRPr lang="de-AT" dirty="0"/>
          </a:p>
        </p:txBody>
      </p:sp>
      <p:sp>
        <p:nvSpPr>
          <p:cNvPr id="12" name="Textfeld 11"/>
          <p:cNvSpPr txBox="1"/>
          <p:nvPr/>
        </p:nvSpPr>
        <p:spPr>
          <a:xfrm>
            <a:off x="647700" y="1859280"/>
            <a:ext cx="1325880" cy="369332"/>
          </a:xfrm>
          <a:prstGeom prst="rect">
            <a:avLst/>
          </a:prstGeom>
          <a:noFill/>
        </p:spPr>
        <p:txBody>
          <a:bodyPr wrap="square" rtlCol="0">
            <a:spAutoFit/>
          </a:bodyPr>
          <a:lstStyle/>
          <a:p>
            <a:r>
              <a:rPr lang="de-DE" b="1" dirty="0" smtClean="0">
                <a:solidFill>
                  <a:schemeClr val="accent1"/>
                </a:solidFill>
              </a:rPr>
              <a:t>Beispiel 1</a:t>
            </a:r>
            <a:endParaRPr lang="de-DE" b="1" dirty="0">
              <a:solidFill>
                <a:schemeClr val="accent1"/>
              </a:solidFill>
            </a:endParaRPr>
          </a:p>
        </p:txBody>
      </p:sp>
      <p:pic>
        <p:nvPicPr>
          <p:cNvPr id="14" name="Inhaltsplatzhalt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1089" y="1562047"/>
            <a:ext cx="7127711" cy="4476106"/>
          </a:xfrm>
        </p:spPr>
      </p:pic>
      <p:sp>
        <p:nvSpPr>
          <p:cNvPr id="15" name="Fußzeilenplatzhalter 3">
            <a:extLst>
              <a:ext uri="{FF2B5EF4-FFF2-40B4-BE49-F238E27FC236}">
                <a16:creationId xmlns:a16="http://schemas.microsoft.com/office/drawing/2014/main" id="{A3DEC61E-BD20-4FA2-99C8-A993B1AE6260}"/>
              </a:ext>
            </a:extLst>
          </p:cNvPr>
          <p:cNvSpPr txBox="1">
            <a:spLocks/>
          </p:cNvSpPr>
          <p:nvPr/>
        </p:nvSpPr>
        <p:spPr>
          <a:xfrm>
            <a:off x="9122940" y="6274429"/>
            <a:ext cx="2667048"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(https://www.sozialministerium.at/site</a:t>
            </a:r>
            <a:r>
              <a:rPr lang="de-DE" dirty="0" smtClean="0"/>
              <a:t>/)</a:t>
            </a:r>
            <a:endParaRPr lang="de-AT" dirty="0"/>
          </a:p>
        </p:txBody>
      </p:sp>
    </p:spTree>
    <p:extLst>
      <p:ext uri="{BB962C8B-B14F-4D97-AF65-F5344CB8AC3E}">
        <p14:creationId xmlns:p14="http://schemas.microsoft.com/office/powerpoint/2010/main" val="57944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AT" smtClean="0"/>
              <a:t>Susanne Schwab</a:t>
            </a:r>
            <a:endParaRPr lang="de-AT" dirty="0"/>
          </a:p>
        </p:txBody>
      </p:sp>
      <p:sp>
        <p:nvSpPr>
          <p:cNvPr id="5" name="Foliennummernplatzhalter 4"/>
          <p:cNvSpPr>
            <a:spLocks noGrp="1"/>
          </p:cNvSpPr>
          <p:nvPr>
            <p:ph type="sldNum" sz="quarter" idx="12"/>
          </p:nvPr>
        </p:nvSpPr>
        <p:spPr/>
        <p:txBody>
          <a:bodyPr/>
          <a:lstStyle/>
          <a:p>
            <a:r>
              <a:rPr lang="de-AT" smtClean="0"/>
              <a:t>Seite </a:t>
            </a:r>
            <a:fld id="{05A5AE1F-4813-4D0A-B870-8FB3219A4125}" type="slidenum">
              <a:rPr lang="de-AT" smtClean="0"/>
              <a:pPr/>
              <a:t>7</a:t>
            </a:fld>
            <a:endParaRPr lang="de-AT" dirty="0"/>
          </a:p>
        </p:txBody>
      </p:sp>
      <p:sp>
        <p:nvSpPr>
          <p:cNvPr id="2" name="Titel 1"/>
          <p:cNvSpPr>
            <a:spLocks noGrp="1"/>
          </p:cNvSpPr>
          <p:nvPr>
            <p:ph type="title"/>
          </p:nvPr>
        </p:nvSpPr>
        <p:spPr>
          <a:xfrm>
            <a:off x="407987" y="856698"/>
            <a:ext cx="8532813" cy="820064"/>
          </a:xfrm>
        </p:spPr>
        <p:txBody>
          <a:bodyPr/>
          <a:lstStyle/>
          <a:p>
            <a:r>
              <a:rPr lang="en-US" dirty="0" err="1" smtClean="0"/>
              <a:t>Unterschiedliche</a:t>
            </a:r>
            <a:r>
              <a:rPr lang="en-US" dirty="0" smtClean="0"/>
              <a:t> SPF </a:t>
            </a:r>
            <a:r>
              <a:rPr lang="en-US" dirty="0" err="1" smtClean="0"/>
              <a:t>Kategorien</a:t>
            </a:r>
            <a:endParaRPr lang="en-US" dirty="0"/>
          </a:p>
        </p:txBody>
      </p:sp>
      <p:graphicFrame>
        <p:nvGraphicFramePr>
          <p:cNvPr id="13" name="Diagramm 12"/>
          <p:cNvGraphicFramePr/>
          <p:nvPr>
            <p:extLst/>
          </p:nvPr>
        </p:nvGraphicFramePr>
        <p:xfrm>
          <a:off x="1812544" y="1140968"/>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Pfeil nach rechts 13"/>
          <p:cNvSpPr/>
          <p:nvPr/>
        </p:nvSpPr>
        <p:spPr>
          <a:xfrm>
            <a:off x="2214565" y="5006956"/>
            <a:ext cx="7896982" cy="1125934"/>
          </a:xfrm>
          <a:prstGeom prst="rightArrow">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feld 14"/>
          <p:cNvSpPr txBox="1"/>
          <p:nvPr/>
        </p:nvSpPr>
        <p:spPr>
          <a:xfrm>
            <a:off x="2560320" y="5385257"/>
            <a:ext cx="7205472" cy="369332"/>
          </a:xfrm>
          <a:prstGeom prst="rect">
            <a:avLst/>
          </a:prstGeom>
          <a:noFill/>
        </p:spPr>
        <p:txBody>
          <a:bodyPr wrap="square" rtlCol="0">
            <a:spAutoFit/>
          </a:bodyPr>
          <a:lstStyle/>
          <a:p>
            <a:r>
              <a:rPr lang="en-US" dirty="0" smtClean="0"/>
              <a:t>Die </a:t>
            </a:r>
            <a:r>
              <a:rPr lang="en-US" dirty="0" err="1" smtClean="0"/>
              <a:t>Etikette</a:t>
            </a:r>
            <a:r>
              <a:rPr lang="en-US" dirty="0" smtClean="0"/>
              <a:t> “</a:t>
            </a:r>
            <a:r>
              <a:rPr lang="en-US" dirty="0" err="1" smtClean="0"/>
              <a:t>SchülerIn</a:t>
            </a:r>
            <a:r>
              <a:rPr lang="en-US" dirty="0" smtClean="0"/>
              <a:t> </a:t>
            </a:r>
            <a:r>
              <a:rPr lang="en-US" dirty="0" err="1" smtClean="0"/>
              <a:t>mit</a:t>
            </a:r>
            <a:r>
              <a:rPr lang="en-US" dirty="0" smtClean="0"/>
              <a:t> SPF” </a:t>
            </a:r>
            <a:r>
              <a:rPr lang="en-US" dirty="0" err="1" smtClean="0"/>
              <a:t>bedeutet</a:t>
            </a:r>
            <a:r>
              <a:rPr lang="en-US" dirty="0" smtClean="0"/>
              <a:t> in </a:t>
            </a:r>
            <a:r>
              <a:rPr lang="en-US" dirty="0" err="1" smtClean="0"/>
              <a:t>jedem</a:t>
            </a:r>
            <a:r>
              <a:rPr lang="en-US" dirty="0" smtClean="0"/>
              <a:t> Land </a:t>
            </a:r>
            <a:r>
              <a:rPr lang="en-US" dirty="0" err="1" smtClean="0"/>
              <a:t>etwas</a:t>
            </a:r>
            <a:r>
              <a:rPr lang="en-US" dirty="0" smtClean="0"/>
              <a:t> </a:t>
            </a:r>
            <a:r>
              <a:rPr lang="en-US" dirty="0" err="1" smtClean="0"/>
              <a:t>anderes</a:t>
            </a:r>
            <a:r>
              <a:rPr lang="en-US" dirty="0" smtClean="0"/>
              <a:t>. </a:t>
            </a:r>
            <a:endParaRPr lang="en-US" dirty="0"/>
          </a:p>
        </p:txBody>
      </p:sp>
    </p:spTree>
    <p:extLst>
      <p:ext uri="{BB962C8B-B14F-4D97-AF65-F5344CB8AC3E}">
        <p14:creationId xmlns:p14="http://schemas.microsoft.com/office/powerpoint/2010/main" val="8278008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Startwebsite Bayern</a:t>
            </a:r>
            <a:r>
              <a:rPr lang="de-DE" dirty="0"/>
              <a:t> </a:t>
            </a:r>
            <a:r>
              <a:rPr lang="de-DE" dirty="0" smtClean="0"/>
              <a:t>barrierefrei</a:t>
            </a:r>
            <a:endParaRPr lang="de-DE" dirty="0"/>
          </a:p>
        </p:txBody>
      </p:sp>
      <p:sp>
        <p:nvSpPr>
          <p:cNvPr id="4" name="Fußzeilenplatzhalter 3"/>
          <p:cNvSpPr>
            <a:spLocks noGrp="1"/>
          </p:cNvSpPr>
          <p:nvPr>
            <p:ph type="ftr" sz="quarter" idx="11"/>
          </p:nvPr>
        </p:nvSpPr>
        <p:spPr>
          <a:xfrm>
            <a:off x="415605" y="6253918"/>
            <a:ext cx="7801186" cy="365125"/>
          </a:xfrm>
        </p:spPr>
        <p:txBody>
          <a:bodyPr/>
          <a:lstStyle/>
          <a:p>
            <a:r>
              <a:rPr lang="de-AT" dirty="0" smtClean="0"/>
              <a:t>Susanne Schwab</a:t>
            </a:r>
            <a:endParaRPr lang="de-AT" dirty="0"/>
          </a:p>
        </p:txBody>
      </p:sp>
      <p:sp>
        <p:nvSpPr>
          <p:cNvPr id="6" name="Textfeld 5"/>
          <p:cNvSpPr txBox="1"/>
          <p:nvPr/>
        </p:nvSpPr>
        <p:spPr>
          <a:xfrm>
            <a:off x="647700" y="1859280"/>
            <a:ext cx="1325880" cy="369332"/>
          </a:xfrm>
          <a:prstGeom prst="rect">
            <a:avLst/>
          </a:prstGeom>
          <a:noFill/>
        </p:spPr>
        <p:txBody>
          <a:bodyPr wrap="square" rtlCol="0">
            <a:spAutoFit/>
          </a:bodyPr>
          <a:lstStyle/>
          <a:p>
            <a:r>
              <a:rPr lang="de-DE" b="1" dirty="0" smtClean="0">
                <a:solidFill>
                  <a:schemeClr val="accent1"/>
                </a:solidFill>
              </a:rPr>
              <a:t>Beispiel 2</a:t>
            </a:r>
            <a:endParaRPr lang="de-DE" b="1" dirty="0">
              <a:solidFill>
                <a:schemeClr val="accent1"/>
              </a:solidFill>
            </a:endParaRP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260" y="1562047"/>
            <a:ext cx="6358679" cy="4395597"/>
          </a:xfrm>
          <a:prstGeom prst="rect">
            <a:avLst/>
          </a:prstGeom>
        </p:spPr>
      </p:pic>
      <p:sp>
        <p:nvSpPr>
          <p:cNvPr id="10" name="Fußzeilenplatzhalter 3">
            <a:extLst>
              <a:ext uri="{FF2B5EF4-FFF2-40B4-BE49-F238E27FC236}">
                <a16:creationId xmlns:a16="http://schemas.microsoft.com/office/drawing/2014/main" id="{A3DEC61E-BD20-4FA2-99C8-A993B1AE6260}"/>
              </a:ext>
            </a:extLst>
          </p:cNvPr>
          <p:cNvSpPr txBox="1">
            <a:spLocks/>
          </p:cNvSpPr>
          <p:nvPr/>
        </p:nvSpPr>
        <p:spPr>
          <a:xfrm>
            <a:off x="9122940" y="6274429"/>
            <a:ext cx="2667048" cy="365125"/>
          </a:xfrm>
          <a:prstGeom prst="rect">
            <a:avLst/>
          </a:prstGeom>
        </p:spPr>
        <p:txBody>
          <a:bodyPr vert="horz" lIns="0" tIns="0" rIns="0" bIns="0" rtlCol="0" anchor="t" anchorCtr="0"/>
          <a:lstStyle>
            <a:defPPr>
              <a:defRPr lang="de-DE"/>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(https://</a:t>
            </a:r>
            <a:r>
              <a:rPr lang="de-DE" dirty="0" smtClean="0"/>
              <a:t>www.barrierefrei.bayern.de/index.php)</a:t>
            </a:r>
            <a:endParaRPr lang="de-AT" dirty="0"/>
          </a:p>
        </p:txBody>
      </p:sp>
    </p:spTree>
    <p:extLst>
      <p:ext uri="{BB962C8B-B14F-4D97-AF65-F5344CB8AC3E}">
        <p14:creationId xmlns:p14="http://schemas.microsoft.com/office/powerpoint/2010/main" val="28241483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Barrierefreie Websites</a:t>
            </a:r>
            <a:endParaRPr lang="de-DE" dirty="0"/>
          </a:p>
        </p:txBody>
      </p:sp>
      <p:sp>
        <p:nvSpPr>
          <p:cNvPr id="4" name="Fußzeilenplatzhalter 3"/>
          <p:cNvSpPr>
            <a:spLocks noGrp="1"/>
          </p:cNvSpPr>
          <p:nvPr>
            <p:ph type="ftr" sz="quarter" idx="11"/>
          </p:nvPr>
        </p:nvSpPr>
        <p:spPr>
          <a:xfrm>
            <a:off x="418642" y="6166614"/>
            <a:ext cx="7801186" cy="365125"/>
          </a:xfrm>
        </p:spPr>
        <p:txBody>
          <a:bodyPr/>
          <a:lstStyle/>
          <a:p>
            <a:r>
              <a:rPr lang="de-AT" dirty="0" smtClean="0"/>
              <a:t>Susanne Schwab</a:t>
            </a:r>
            <a:endParaRPr lang="de-AT" dirty="0"/>
          </a:p>
        </p:txBody>
      </p:sp>
      <p:pic>
        <p:nvPicPr>
          <p:cNvPr id="5" name="Inhaltsplatzhalter 13"/>
          <p:cNvPicPr>
            <a:picLocks noGrp="1" noChangeAspect="1"/>
          </p:cNvPicPr>
          <p:nvPr>
            <p:ph idx="1"/>
          </p:nvPr>
        </p:nvPicPr>
        <p:blipFill rotWithShape="1">
          <a:blip r:embed="rId2">
            <a:extLst>
              <a:ext uri="{28A0092B-C50C-407E-A947-70E740481C1C}">
                <a14:useLocalDpi xmlns:a14="http://schemas.microsoft.com/office/drawing/2010/main" val="0"/>
              </a:ext>
            </a:extLst>
          </a:blip>
          <a:srcRect t="9801" b="82316"/>
          <a:stretch/>
        </p:blipFill>
        <p:spPr>
          <a:xfrm>
            <a:off x="418642" y="2179320"/>
            <a:ext cx="10775596" cy="533400"/>
          </a:xfrm>
        </p:spPr>
      </p:pic>
      <p:sp>
        <p:nvSpPr>
          <p:cNvPr id="6" name="Textfeld 5"/>
          <p:cNvSpPr txBox="1"/>
          <p:nvPr/>
        </p:nvSpPr>
        <p:spPr>
          <a:xfrm>
            <a:off x="571500" y="1835024"/>
            <a:ext cx="10386060" cy="369332"/>
          </a:xfrm>
          <a:prstGeom prst="rect">
            <a:avLst/>
          </a:prstGeom>
          <a:noFill/>
        </p:spPr>
        <p:txBody>
          <a:bodyPr wrap="square" rtlCol="0">
            <a:spAutoFit/>
          </a:bodyPr>
          <a:lstStyle/>
          <a:p>
            <a:r>
              <a:rPr lang="de-DE" dirty="0" smtClean="0">
                <a:solidFill>
                  <a:schemeClr val="accent1"/>
                </a:solidFill>
              </a:rPr>
              <a:t>Taskleiste Startwebsite Sozialministerium Österreich</a:t>
            </a:r>
            <a:endParaRPr lang="de-DE" dirty="0">
              <a:solidFill>
                <a:schemeClr val="accent1"/>
              </a:solidFill>
            </a:endParaRPr>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t="4508" r="28" b="90118"/>
          <a:stretch/>
        </p:blipFill>
        <p:spPr>
          <a:xfrm>
            <a:off x="632460" y="4473344"/>
            <a:ext cx="10469880" cy="389058"/>
          </a:xfrm>
          <a:prstGeom prst="rect">
            <a:avLst/>
          </a:prstGeom>
          <a:ln>
            <a:solidFill>
              <a:schemeClr val="tx1"/>
            </a:solidFill>
          </a:ln>
        </p:spPr>
      </p:pic>
      <p:sp>
        <p:nvSpPr>
          <p:cNvPr id="8" name="Textfeld 7"/>
          <p:cNvSpPr txBox="1"/>
          <p:nvPr/>
        </p:nvSpPr>
        <p:spPr>
          <a:xfrm>
            <a:off x="571500" y="4117310"/>
            <a:ext cx="10386060" cy="369332"/>
          </a:xfrm>
          <a:prstGeom prst="rect">
            <a:avLst/>
          </a:prstGeom>
          <a:noFill/>
        </p:spPr>
        <p:txBody>
          <a:bodyPr wrap="square" rtlCol="0">
            <a:spAutoFit/>
          </a:bodyPr>
          <a:lstStyle/>
          <a:p>
            <a:r>
              <a:rPr lang="de-DE" dirty="0" smtClean="0">
                <a:solidFill>
                  <a:schemeClr val="accent1"/>
                </a:solidFill>
              </a:rPr>
              <a:t>Taskleiste Startwebsite Bayern barrierefrei</a:t>
            </a:r>
            <a:endParaRPr lang="de-DE" dirty="0">
              <a:solidFill>
                <a:schemeClr val="accent1"/>
              </a:solidFill>
            </a:endParaRPr>
          </a:p>
        </p:txBody>
      </p:sp>
      <p:sp>
        <p:nvSpPr>
          <p:cNvPr id="9" name="Textfeld 8"/>
          <p:cNvSpPr txBox="1"/>
          <p:nvPr/>
        </p:nvSpPr>
        <p:spPr>
          <a:xfrm>
            <a:off x="571500" y="2796540"/>
            <a:ext cx="10469880" cy="1169551"/>
          </a:xfrm>
          <a:prstGeom prst="rect">
            <a:avLst/>
          </a:prstGeom>
          <a:noFill/>
        </p:spPr>
        <p:txBody>
          <a:bodyPr wrap="square" rtlCol="0">
            <a:spAutoFit/>
          </a:bodyPr>
          <a:lstStyle/>
          <a:p>
            <a:pPr marL="285750" indent="-285750">
              <a:buFont typeface="Arial" panose="020B0604020202020204" pitchFamily="34" charset="0"/>
              <a:buChar char="•"/>
            </a:pPr>
            <a:r>
              <a:rPr lang="de-DE" sz="1400" dirty="0" smtClean="0"/>
              <a:t>Sprachauswahl Deutsch/Englisch</a:t>
            </a:r>
          </a:p>
          <a:p>
            <a:pPr marL="285750" indent="-285750">
              <a:buFont typeface="Arial" panose="020B0604020202020204" pitchFamily="34" charset="0"/>
              <a:buChar char="•"/>
            </a:pPr>
            <a:r>
              <a:rPr lang="de-DE" sz="1400" dirty="0" smtClean="0"/>
              <a:t>Ausgewählte Inhalte in Gebärdensprache</a:t>
            </a:r>
          </a:p>
          <a:p>
            <a:pPr marL="285750" indent="-285750">
              <a:buFont typeface="Arial" panose="020B0604020202020204" pitchFamily="34" charset="0"/>
              <a:buChar char="•"/>
            </a:pPr>
            <a:r>
              <a:rPr lang="de-DE" sz="1400" dirty="0" smtClean="0"/>
              <a:t>Ausgewählte Inhalte in komplexitätsreduzierter Sprache</a:t>
            </a:r>
          </a:p>
          <a:p>
            <a:pPr marL="285750" indent="-285750">
              <a:buFont typeface="Arial" panose="020B0604020202020204" pitchFamily="34" charset="0"/>
              <a:buChar char="•"/>
            </a:pPr>
            <a:r>
              <a:rPr lang="de-DE" sz="1400" dirty="0"/>
              <a:t>Kontraständerung </a:t>
            </a:r>
            <a:endParaRPr lang="de-DE" sz="1400" dirty="0" smtClean="0"/>
          </a:p>
          <a:p>
            <a:pPr marL="285750" indent="-285750">
              <a:buFont typeface="Arial" panose="020B0604020202020204" pitchFamily="34" charset="0"/>
              <a:buChar char="•"/>
            </a:pPr>
            <a:r>
              <a:rPr lang="de-DE" sz="1400" dirty="0" smtClean="0"/>
              <a:t>Veränderung der Schriftgröße möglich</a:t>
            </a:r>
            <a:endParaRPr lang="de-DE" sz="1400" dirty="0"/>
          </a:p>
        </p:txBody>
      </p:sp>
      <p:sp>
        <p:nvSpPr>
          <p:cNvPr id="10" name="Textfeld 9"/>
          <p:cNvSpPr txBox="1"/>
          <p:nvPr/>
        </p:nvSpPr>
        <p:spPr>
          <a:xfrm>
            <a:off x="571500" y="4862402"/>
            <a:ext cx="10469880" cy="1169551"/>
          </a:xfrm>
          <a:prstGeom prst="rect">
            <a:avLst/>
          </a:prstGeom>
          <a:noFill/>
        </p:spPr>
        <p:txBody>
          <a:bodyPr wrap="square" rtlCol="0">
            <a:spAutoFit/>
          </a:bodyPr>
          <a:lstStyle/>
          <a:p>
            <a:pPr marL="285750" indent="-285750">
              <a:buFont typeface="Arial" panose="020B0604020202020204" pitchFamily="34" charset="0"/>
              <a:buChar char="•"/>
            </a:pPr>
            <a:r>
              <a:rPr lang="de-DE" sz="1400" dirty="0"/>
              <a:t>Ausgewählte Inhalte in komplexitätsreduzierter </a:t>
            </a:r>
            <a:r>
              <a:rPr lang="de-DE" sz="1400" dirty="0" smtClean="0"/>
              <a:t>Sprache</a:t>
            </a:r>
          </a:p>
          <a:p>
            <a:pPr marL="285750" indent="-285750">
              <a:buFont typeface="Arial" panose="020B0604020202020204" pitchFamily="34" charset="0"/>
              <a:buChar char="•"/>
            </a:pPr>
            <a:r>
              <a:rPr lang="de-DE" sz="1400" dirty="0" smtClean="0"/>
              <a:t>Ausgewählte Inhalte in Gebärdensprache</a:t>
            </a:r>
          </a:p>
          <a:p>
            <a:pPr marL="285750" indent="-285750">
              <a:buFont typeface="Arial" panose="020B0604020202020204" pitchFamily="34" charset="0"/>
              <a:buChar char="•"/>
            </a:pPr>
            <a:r>
              <a:rPr lang="de-DE" sz="1400" dirty="0"/>
              <a:t>Veränderung der Schriftgröße </a:t>
            </a:r>
            <a:r>
              <a:rPr lang="de-DE" sz="1400" dirty="0" smtClean="0"/>
              <a:t>möglich</a:t>
            </a:r>
          </a:p>
          <a:p>
            <a:pPr marL="285750" indent="-285750">
              <a:buFont typeface="Arial" panose="020B0604020202020204" pitchFamily="34" charset="0"/>
              <a:buChar char="•"/>
            </a:pPr>
            <a:r>
              <a:rPr lang="de-DE" sz="1400" dirty="0" smtClean="0"/>
              <a:t>Kontraständerung</a:t>
            </a:r>
          </a:p>
          <a:p>
            <a:pPr marL="285750" indent="-285750">
              <a:buFont typeface="Arial" panose="020B0604020202020204" pitchFamily="34" charset="0"/>
              <a:buChar char="•"/>
            </a:pPr>
            <a:r>
              <a:rPr lang="de-DE" sz="1400" dirty="0" smtClean="0"/>
              <a:t>Vorlese-Funktion</a:t>
            </a:r>
          </a:p>
        </p:txBody>
      </p:sp>
      <p:sp>
        <p:nvSpPr>
          <p:cNvPr id="11" name="Textfeld 10"/>
          <p:cNvSpPr txBox="1"/>
          <p:nvPr/>
        </p:nvSpPr>
        <p:spPr>
          <a:xfrm>
            <a:off x="9367520" y="6160790"/>
            <a:ext cx="2565400" cy="600164"/>
          </a:xfrm>
          <a:prstGeom prst="rect">
            <a:avLst/>
          </a:prstGeom>
          <a:noFill/>
        </p:spPr>
        <p:txBody>
          <a:bodyPr wrap="square" rtlCol="0">
            <a:spAutoFit/>
          </a:bodyPr>
          <a:lstStyle/>
          <a:p>
            <a:r>
              <a:rPr lang="de-DE" sz="1100" dirty="0"/>
              <a:t>(</a:t>
            </a:r>
            <a:r>
              <a:rPr lang="de-DE" sz="1100" dirty="0">
                <a:hlinkClick r:id="rId4"/>
              </a:rPr>
              <a:t>https://www.sozialministerium.at/site</a:t>
            </a:r>
            <a:r>
              <a:rPr lang="de-DE" sz="1100" dirty="0" smtClean="0">
                <a:hlinkClick r:id="rId4"/>
              </a:rPr>
              <a:t>/</a:t>
            </a:r>
            <a:r>
              <a:rPr lang="de-DE" sz="1100" dirty="0"/>
              <a:t>; </a:t>
            </a:r>
            <a:r>
              <a:rPr lang="de-DE" sz="1100" dirty="0">
                <a:hlinkClick r:id="rId5"/>
              </a:rPr>
              <a:t>https://</a:t>
            </a:r>
            <a:r>
              <a:rPr lang="de-DE" sz="1100" dirty="0" smtClean="0">
                <a:hlinkClick r:id="rId5"/>
              </a:rPr>
              <a:t>www.barrierefrei.bayern.de/index.php</a:t>
            </a:r>
            <a:r>
              <a:rPr lang="de-DE" sz="1100" dirty="0" smtClean="0"/>
              <a:t>) </a:t>
            </a:r>
            <a:endParaRPr lang="de-DE" sz="1100" dirty="0"/>
          </a:p>
        </p:txBody>
      </p:sp>
    </p:spTree>
    <p:extLst>
      <p:ext uri="{BB962C8B-B14F-4D97-AF65-F5344CB8AC3E}">
        <p14:creationId xmlns:p14="http://schemas.microsoft.com/office/powerpoint/2010/main" val="1792039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Startwebsite </a:t>
            </a:r>
            <a:r>
              <a:rPr lang="de-DE" dirty="0" smtClean="0"/>
              <a:t>Universität Wien</a:t>
            </a:r>
            <a:endParaRPr lang="de-DE" dirty="0"/>
          </a:p>
        </p:txBody>
      </p:sp>
      <p:sp>
        <p:nvSpPr>
          <p:cNvPr id="4" name="Fußzeilenplatzhalter 3"/>
          <p:cNvSpPr>
            <a:spLocks noGrp="1"/>
          </p:cNvSpPr>
          <p:nvPr>
            <p:ph type="ftr" sz="quarter" idx="11"/>
          </p:nvPr>
        </p:nvSpPr>
        <p:spPr>
          <a:xfrm>
            <a:off x="407985" y="6144254"/>
            <a:ext cx="7801186" cy="365125"/>
          </a:xfrm>
        </p:spPr>
        <p:txBody>
          <a:bodyPr/>
          <a:lstStyle/>
          <a:p>
            <a:r>
              <a:rPr lang="de-AT" dirty="0" smtClean="0"/>
              <a:t>Susanne Schwab</a:t>
            </a:r>
            <a:endParaRPr lang="de-AT" dirty="0"/>
          </a:p>
        </p:txBody>
      </p:sp>
      <p:pic>
        <p:nvPicPr>
          <p:cNvPr id="15" name="Grafik 14"/>
          <p:cNvPicPr>
            <a:picLocks noChangeAspect="1"/>
          </p:cNvPicPr>
          <p:nvPr/>
        </p:nvPicPr>
        <p:blipFill rotWithShape="1">
          <a:blip r:embed="rId2"/>
          <a:srcRect t="2828" r="13083"/>
          <a:stretch/>
        </p:blipFill>
        <p:spPr>
          <a:xfrm>
            <a:off x="2518411" y="1459176"/>
            <a:ext cx="6857230" cy="4631753"/>
          </a:xfrm>
          <a:prstGeom prst="rect">
            <a:avLst/>
          </a:prstGeom>
        </p:spPr>
      </p:pic>
      <p:sp>
        <p:nvSpPr>
          <p:cNvPr id="16" name="Textfeld 15"/>
          <p:cNvSpPr txBox="1"/>
          <p:nvPr/>
        </p:nvSpPr>
        <p:spPr>
          <a:xfrm>
            <a:off x="10007600" y="6196012"/>
            <a:ext cx="2565400" cy="261610"/>
          </a:xfrm>
          <a:prstGeom prst="rect">
            <a:avLst/>
          </a:prstGeom>
          <a:noFill/>
        </p:spPr>
        <p:txBody>
          <a:bodyPr wrap="square" rtlCol="0">
            <a:spAutoFit/>
          </a:bodyPr>
          <a:lstStyle/>
          <a:p>
            <a:r>
              <a:rPr lang="de-DE" sz="1100" dirty="0"/>
              <a:t>(https://www.univie.ac.at</a:t>
            </a:r>
            <a:r>
              <a:rPr lang="de-DE" sz="1100" dirty="0" smtClean="0"/>
              <a:t>/)</a:t>
            </a:r>
            <a:endParaRPr lang="de-DE" sz="1100" dirty="0"/>
          </a:p>
        </p:txBody>
      </p:sp>
      <p:sp>
        <p:nvSpPr>
          <p:cNvPr id="17" name="Textfeld 16"/>
          <p:cNvSpPr txBox="1"/>
          <p:nvPr/>
        </p:nvSpPr>
        <p:spPr>
          <a:xfrm>
            <a:off x="647700" y="1859280"/>
            <a:ext cx="1325880" cy="369332"/>
          </a:xfrm>
          <a:prstGeom prst="rect">
            <a:avLst/>
          </a:prstGeom>
          <a:noFill/>
        </p:spPr>
        <p:txBody>
          <a:bodyPr wrap="square" rtlCol="0">
            <a:spAutoFit/>
          </a:bodyPr>
          <a:lstStyle/>
          <a:p>
            <a:r>
              <a:rPr lang="de-DE" b="1" dirty="0" smtClean="0">
                <a:solidFill>
                  <a:schemeClr val="accent1"/>
                </a:solidFill>
              </a:rPr>
              <a:t>Beispiel 3</a:t>
            </a:r>
            <a:endParaRPr lang="de-DE" b="1" dirty="0">
              <a:solidFill>
                <a:schemeClr val="accent1"/>
              </a:solidFill>
            </a:endParaRPr>
          </a:p>
        </p:txBody>
      </p:sp>
    </p:spTree>
    <p:extLst>
      <p:ext uri="{BB962C8B-B14F-4D97-AF65-F5344CB8AC3E}">
        <p14:creationId xmlns:p14="http://schemas.microsoft.com/office/powerpoint/2010/main" val="9769343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741983"/>
            <a:ext cx="10793415" cy="820064"/>
          </a:xfrm>
        </p:spPr>
        <p:txBody>
          <a:bodyPr/>
          <a:lstStyle/>
          <a:p>
            <a:r>
              <a:rPr lang="de-DE" dirty="0" smtClean="0"/>
              <a:t>Startwebsite Technische Hochschule Deggendorf</a:t>
            </a:r>
            <a:endParaRPr lang="de-DE" dirty="0"/>
          </a:p>
        </p:txBody>
      </p:sp>
      <p:sp>
        <p:nvSpPr>
          <p:cNvPr id="4" name="Fußzeilenplatzhalter 3"/>
          <p:cNvSpPr>
            <a:spLocks noGrp="1"/>
          </p:cNvSpPr>
          <p:nvPr>
            <p:ph type="ftr" sz="quarter" idx="11"/>
          </p:nvPr>
        </p:nvSpPr>
        <p:spPr>
          <a:xfrm>
            <a:off x="407985" y="6160790"/>
            <a:ext cx="7801186" cy="365125"/>
          </a:xfrm>
        </p:spPr>
        <p:txBody>
          <a:bodyPr/>
          <a:lstStyle/>
          <a:p>
            <a:r>
              <a:rPr lang="de-AT" dirty="0" smtClean="0"/>
              <a:t>Susanne Schwab</a:t>
            </a:r>
            <a:endParaRPr lang="de-AT" dirty="0"/>
          </a:p>
        </p:txBody>
      </p:sp>
      <p:pic>
        <p:nvPicPr>
          <p:cNvPr id="12" name="Grafik 11"/>
          <p:cNvPicPr>
            <a:picLocks noChangeAspect="1"/>
          </p:cNvPicPr>
          <p:nvPr/>
        </p:nvPicPr>
        <p:blipFill rotWithShape="1">
          <a:blip r:embed="rId2"/>
          <a:srcRect t="2910" r="12794"/>
          <a:stretch/>
        </p:blipFill>
        <p:spPr>
          <a:xfrm>
            <a:off x="1732133" y="1562047"/>
            <a:ext cx="6616147" cy="4450329"/>
          </a:xfrm>
          <a:prstGeom prst="rect">
            <a:avLst/>
          </a:prstGeom>
        </p:spPr>
      </p:pic>
      <p:sp>
        <p:nvSpPr>
          <p:cNvPr id="13" name="Textfeld 12"/>
          <p:cNvSpPr txBox="1"/>
          <p:nvPr/>
        </p:nvSpPr>
        <p:spPr>
          <a:xfrm>
            <a:off x="9367520" y="6160790"/>
            <a:ext cx="2565400" cy="261610"/>
          </a:xfrm>
          <a:prstGeom prst="rect">
            <a:avLst/>
          </a:prstGeom>
          <a:noFill/>
        </p:spPr>
        <p:txBody>
          <a:bodyPr wrap="square" rtlCol="0">
            <a:spAutoFit/>
          </a:bodyPr>
          <a:lstStyle/>
          <a:p>
            <a:r>
              <a:rPr lang="de-DE" sz="1100" dirty="0"/>
              <a:t>(https://www.th-deg.de/de/studierende)</a:t>
            </a:r>
          </a:p>
        </p:txBody>
      </p:sp>
      <p:sp>
        <p:nvSpPr>
          <p:cNvPr id="14" name="Textfeld 13"/>
          <p:cNvSpPr txBox="1"/>
          <p:nvPr/>
        </p:nvSpPr>
        <p:spPr>
          <a:xfrm>
            <a:off x="647700" y="1859280"/>
            <a:ext cx="1325880" cy="369332"/>
          </a:xfrm>
          <a:prstGeom prst="rect">
            <a:avLst/>
          </a:prstGeom>
          <a:noFill/>
        </p:spPr>
        <p:txBody>
          <a:bodyPr wrap="square" rtlCol="0">
            <a:spAutoFit/>
          </a:bodyPr>
          <a:lstStyle/>
          <a:p>
            <a:r>
              <a:rPr lang="de-DE" b="1" dirty="0" smtClean="0">
                <a:solidFill>
                  <a:schemeClr val="accent1"/>
                </a:solidFill>
              </a:rPr>
              <a:t>Beispiel 4</a:t>
            </a:r>
            <a:endParaRPr lang="de-DE" b="1" dirty="0">
              <a:solidFill>
                <a:schemeClr val="accent1"/>
              </a:solidFill>
            </a:endParaRPr>
          </a:p>
        </p:txBody>
      </p:sp>
    </p:spTree>
    <p:extLst>
      <p:ext uri="{BB962C8B-B14F-4D97-AF65-F5344CB8AC3E}">
        <p14:creationId xmlns:p14="http://schemas.microsoft.com/office/powerpoint/2010/main" val="11685968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Auffallendes</a:t>
            </a:r>
            <a:endParaRPr lang="de-DE" dirty="0"/>
          </a:p>
        </p:txBody>
      </p:sp>
      <p:sp>
        <p:nvSpPr>
          <p:cNvPr id="3" name="Inhaltsplatzhalter 2"/>
          <p:cNvSpPr>
            <a:spLocks noGrp="1"/>
          </p:cNvSpPr>
          <p:nvPr>
            <p:ph idx="1"/>
          </p:nvPr>
        </p:nvSpPr>
        <p:spPr>
          <a:xfrm>
            <a:off x="407986" y="1562047"/>
            <a:ext cx="11290028" cy="4387903"/>
          </a:xfrm>
        </p:spPr>
        <p:txBody>
          <a:bodyPr/>
          <a:lstStyle/>
          <a:p>
            <a:endParaRPr lang="de-DE" dirty="0" smtClean="0"/>
          </a:p>
          <a:p>
            <a:r>
              <a:rPr lang="de-DE" dirty="0" smtClean="0"/>
              <a:t>Websites, deren </a:t>
            </a:r>
            <a:r>
              <a:rPr lang="de-DE" dirty="0" err="1" smtClean="0"/>
              <a:t>BetreiberInnen</a:t>
            </a:r>
            <a:r>
              <a:rPr lang="de-DE" dirty="0" smtClean="0"/>
              <a:t> sich </a:t>
            </a:r>
            <a:r>
              <a:rPr lang="de-DE" b="1" dirty="0" smtClean="0"/>
              <a:t>explizit mit Barrierefreiheit </a:t>
            </a:r>
            <a:r>
              <a:rPr lang="de-DE" dirty="0" smtClean="0"/>
              <a:t>und Gleichberechtigung beschäftigen, bieten Alternative Website-Gestaltungsmöglichkeiten</a:t>
            </a:r>
          </a:p>
          <a:p>
            <a:r>
              <a:rPr lang="de-DE" dirty="0" smtClean="0"/>
              <a:t>Die Umsetzung der </a:t>
            </a:r>
            <a:r>
              <a:rPr lang="de-DE" b="1" dirty="0" smtClean="0"/>
              <a:t>vier Prinzipien können</a:t>
            </a:r>
            <a:r>
              <a:rPr lang="de-DE" dirty="0" smtClean="0"/>
              <a:t> sowohl auf der Seite des österreichischen Sozialministeriums, als auch der staatlichen Internetseite „Bayern barrierefrei“ </a:t>
            </a:r>
            <a:r>
              <a:rPr lang="de-DE" b="1" dirty="0" smtClean="0"/>
              <a:t>vermerkt werden</a:t>
            </a:r>
          </a:p>
          <a:p>
            <a:endParaRPr lang="de-DE" b="1" dirty="0"/>
          </a:p>
          <a:p>
            <a:r>
              <a:rPr lang="de-DE" dirty="0" smtClean="0"/>
              <a:t>Websites beider Hochschulen bieten diese Möglichkeiten nicht an (obwohl die ausgewählten Hochschulen den Leitgedanken der Barrierefreiheit und Gleichberechtigung aller Studierenden vertreten)</a:t>
            </a:r>
            <a:endParaRPr lang="de-DE" dirty="0"/>
          </a:p>
        </p:txBody>
      </p:sp>
      <p:sp>
        <p:nvSpPr>
          <p:cNvPr id="5"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Tree>
    <p:extLst>
      <p:ext uri="{BB962C8B-B14F-4D97-AF65-F5344CB8AC3E}">
        <p14:creationId xmlns:p14="http://schemas.microsoft.com/office/powerpoint/2010/main" val="1039711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741983"/>
            <a:ext cx="10793415" cy="820064"/>
          </a:xfrm>
        </p:spPr>
        <p:txBody>
          <a:bodyPr/>
          <a:lstStyle/>
          <a:p>
            <a:r>
              <a:rPr lang="de-DE" dirty="0" smtClean="0"/>
              <a:t>Startwebsite Technische Hochschule Deggendorf</a:t>
            </a:r>
            <a:endParaRPr lang="de-DE" dirty="0"/>
          </a:p>
        </p:txBody>
      </p:sp>
      <p:sp>
        <p:nvSpPr>
          <p:cNvPr id="4" name="Fußzeilenplatzhalter 3"/>
          <p:cNvSpPr>
            <a:spLocks noGrp="1"/>
          </p:cNvSpPr>
          <p:nvPr>
            <p:ph type="ftr" sz="quarter" idx="11"/>
          </p:nvPr>
        </p:nvSpPr>
        <p:spPr>
          <a:xfrm>
            <a:off x="407985" y="6160790"/>
            <a:ext cx="7801186" cy="365125"/>
          </a:xfrm>
        </p:spPr>
        <p:txBody>
          <a:bodyPr/>
          <a:lstStyle/>
          <a:p>
            <a:r>
              <a:rPr lang="de-AT" dirty="0" smtClean="0"/>
              <a:t>Susanne Schwab</a:t>
            </a:r>
            <a:endParaRPr lang="de-AT" dirty="0"/>
          </a:p>
        </p:txBody>
      </p:sp>
      <p:pic>
        <p:nvPicPr>
          <p:cNvPr id="12" name="Grafik 11"/>
          <p:cNvPicPr>
            <a:picLocks noChangeAspect="1"/>
          </p:cNvPicPr>
          <p:nvPr/>
        </p:nvPicPr>
        <p:blipFill rotWithShape="1">
          <a:blip r:embed="rId2"/>
          <a:srcRect t="2910" r="12794"/>
          <a:stretch/>
        </p:blipFill>
        <p:spPr>
          <a:xfrm>
            <a:off x="1732133" y="1562047"/>
            <a:ext cx="6616147" cy="4450329"/>
          </a:xfrm>
          <a:prstGeom prst="rect">
            <a:avLst/>
          </a:prstGeom>
        </p:spPr>
      </p:pic>
      <p:sp>
        <p:nvSpPr>
          <p:cNvPr id="13" name="Textfeld 12"/>
          <p:cNvSpPr txBox="1"/>
          <p:nvPr/>
        </p:nvSpPr>
        <p:spPr>
          <a:xfrm>
            <a:off x="9367520" y="6160790"/>
            <a:ext cx="2565400" cy="261610"/>
          </a:xfrm>
          <a:prstGeom prst="rect">
            <a:avLst/>
          </a:prstGeom>
          <a:noFill/>
        </p:spPr>
        <p:txBody>
          <a:bodyPr wrap="square" rtlCol="0">
            <a:spAutoFit/>
          </a:bodyPr>
          <a:lstStyle/>
          <a:p>
            <a:r>
              <a:rPr lang="de-DE" sz="1100" dirty="0"/>
              <a:t>(https://www.th-deg.de/de/studierende)</a:t>
            </a:r>
          </a:p>
        </p:txBody>
      </p:sp>
      <p:sp>
        <p:nvSpPr>
          <p:cNvPr id="14" name="Textfeld 13"/>
          <p:cNvSpPr txBox="1"/>
          <p:nvPr/>
        </p:nvSpPr>
        <p:spPr>
          <a:xfrm>
            <a:off x="525780" y="1859280"/>
            <a:ext cx="1447800" cy="369332"/>
          </a:xfrm>
          <a:prstGeom prst="rect">
            <a:avLst/>
          </a:prstGeom>
          <a:noFill/>
        </p:spPr>
        <p:txBody>
          <a:bodyPr wrap="square" rtlCol="0">
            <a:spAutoFit/>
          </a:bodyPr>
          <a:lstStyle/>
          <a:p>
            <a:r>
              <a:rPr lang="de-DE" b="1" dirty="0" smtClean="0">
                <a:solidFill>
                  <a:schemeClr val="accent1"/>
                </a:solidFill>
              </a:rPr>
              <a:t>Ad Beispiel 4</a:t>
            </a:r>
            <a:endParaRPr lang="de-DE" b="1" dirty="0">
              <a:solidFill>
                <a:schemeClr val="accent1"/>
              </a:solidFill>
            </a:endParaRPr>
          </a:p>
        </p:txBody>
      </p:sp>
      <p:cxnSp>
        <p:nvCxnSpPr>
          <p:cNvPr id="5" name="Gerade Verbindung mit Pfeil 4"/>
          <p:cNvCxnSpPr/>
          <p:nvPr/>
        </p:nvCxnSpPr>
        <p:spPr>
          <a:xfrm flipH="1">
            <a:off x="7589520" y="4743450"/>
            <a:ext cx="937260" cy="1714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7007337" y="4764989"/>
            <a:ext cx="583561" cy="372193"/>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err="1" smtClean="0">
              <a:solidFill>
                <a:schemeClr val="tx1"/>
              </a:solidFill>
            </a:endParaRPr>
          </a:p>
        </p:txBody>
      </p:sp>
    </p:spTree>
    <p:extLst>
      <p:ext uri="{BB962C8B-B14F-4D97-AF65-F5344CB8AC3E}">
        <p14:creationId xmlns:p14="http://schemas.microsoft.com/office/powerpoint/2010/main" val="16847461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5" y="810154"/>
            <a:ext cx="8532813" cy="820064"/>
          </a:xfrm>
        </p:spPr>
        <p:txBody>
          <a:bodyPr/>
          <a:lstStyle/>
          <a:p>
            <a:r>
              <a:rPr lang="de-DE" dirty="0"/>
              <a:t>Barrierefreie Websites </a:t>
            </a:r>
            <a:r>
              <a:rPr lang="de-DE" dirty="0" err="1"/>
              <a:t>performen</a:t>
            </a:r>
            <a:r>
              <a:rPr lang="de-DE" dirty="0"/>
              <a:t> </a:t>
            </a:r>
            <a:r>
              <a:rPr lang="de-DE" dirty="0" smtClean="0"/>
              <a:t>besser</a:t>
            </a:r>
            <a:endParaRPr lang="de-DE" dirty="0"/>
          </a:p>
        </p:txBody>
      </p:sp>
      <p:pic>
        <p:nvPicPr>
          <p:cNvPr id="5" name="CvBUVAMheYQ"/>
          <p:cNvPicPr>
            <a:picLocks noGrp="1" noRot="1" noChangeAspect="1"/>
          </p:cNvPicPr>
          <p:nvPr>
            <p:ph idx="1"/>
            <a:videoFile r:link="rId1"/>
          </p:nvPr>
        </p:nvPicPr>
        <p:blipFill>
          <a:blip r:embed="rId3"/>
          <a:stretch>
            <a:fillRect/>
          </a:stretch>
        </p:blipFill>
        <p:spPr>
          <a:xfrm>
            <a:off x="2210512" y="1630218"/>
            <a:ext cx="6551610" cy="3685281"/>
          </a:xfrm>
          <a:prstGeom prst="rect">
            <a:avLst/>
          </a:prstGeom>
        </p:spPr>
      </p:pic>
      <p:sp>
        <p:nvSpPr>
          <p:cNvPr id="4" name="Fußzeilenplatzhalter 3"/>
          <p:cNvSpPr>
            <a:spLocks noGrp="1"/>
          </p:cNvSpPr>
          <p:nvPr>
            <p:ph type="ftr" sz="quarter" idx="11"/>
          </p:nvPr>
        </p:nvSpPr>
        <p:spPr>
          <a:xfrm>
            <a:off x="407985" y="6160790"/>
            <a:ext cx="7801186" cy="365125"/>
          </a:xfrm>
        </p:spPr>
        <p:txBody>
          <a:bodyPr/>
          <a:lstStyle/>
          <a:p>
            <a:r>
              <a:rPr lang="de-AT" dirty="0" smtClean="0"/>
              <a:t>Susanne Schwab</a:t>
            </a:r>
            <a:endParaRPr lang="de-AT" dirty="0"/>
          </a:p>
        </p:txBody>
      </p:sp>
      <p:sp>
        <p:nvSpPr>
          <p:cNvPr id="6" name="Textfeld 5"/>
          <p:cNvSpPr txBox="1"/>
          <p:nvPr/>
        </p:nvSpPr>
        <p:spPr>
          <a:xfrm>
            <a:off x="8586952" y="6212547"/>
            <a:ext cx="3293416" cy="261610"/>
          </a:xfrm>
          <a:prstGeom prst="rect">
            <a:avLst/>
          </a:prstGeom>
          <a:noFill/>
        </p:spPr>
        <p:txBody>
          <a:bodyPr wrap="square" rtlCol="0">
            <a:spAutoFit/>
          </a:bodyPr>
          <a:lstStyle/>
          <a:p>
            <a:r>
              <a:rPr lang="de-DE" sz="1100" dirty="0" smtClean="0"/>
              <a:t>(https</a:t>
            </a:r>
            <a:r>
              <a:rPr lang="de-DE" sz="1100" dirty="0"/>
              <a:t>://</a:t>
            </a:r>
            <a:r>
              <a:rPr lang="de-DE" sz="1100" dirty="0" smtClean="0"/>
              <a:t>www.youtube.com/watch?v=CvBUVAMheYQ)</a:t>
            </a:r>
            <a:endParaRPr lang="de-DE" sz="1100" dirty="0"/>
          </a:p>
        </p:txBody>
      </p:sp>
    </p:spTree>
    <p:extLst>
      <p:ext uri="{BB962C8B-B14F-4D97-AF65-F5344CB8AC3E}">
        <p14:creationId xmlns:p14="http://schemas.microsoft.com/office/powerpoint/2010/main" val="30637376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
        <p:nvSpPr>
          <p:cNvPr id="6" name="Titel 1"/>
          <p:cNvSpPr>
            <a:spLocks noGrp="1"/>
          </p:cNvSpPr>
          <p:nvPr>
            <p:ph type="title"/>
          </p:nvPr>
        </p:nvSpPr>
        <p:spPr/>
        <p:txBody>
          <a:bodyPr/>
          <a:lstStyle/>
          <a:p>
            <a:r>
              <a:rPr lang="de-DE" dirty="0" smtClean="0"/>
              <a:t>Vielen Dank für Ihre Aufmerksamkeit!</a:t>
            </a:r>
            <a:endParaRPr lang="de-DE" dirty="0"/>
          </a:p>
        </p:txBody>
      </p:sp>
      <p:sp>
        <p:nvSpPr>
          <p:cNvPr id="2" name="Inhaltsplatzhalter 1"/>
          <p:cNvSpPr>
            <a:spLocks noGrp="1"/>
          </p:cNvSpPr>
          <p:nvPr>
            <p:ph idx="1"/>
          </p:nvPr>
        </p:nvSpPr>
        <p:spPr>
          <a:xfrm>
            <a:off x="407986" y="2276475"/>
            <a:ext cx="9706073" cy="3673475"/>
          </a:xfrm>
        </p:spPr>
        <p:txBody>
          <a:bodyPr/>
          <a:lstStyle/>
          <a:p>
            <a:pPr marL="0" indent="0" algn="ctr">
              <a:buNone/>
            </a:pPr>
            <a:r>
              <a:rPr lang="en-US" sz="2400" b="1" dirty="0">
                <a:solidFill>
                  <a:schemeClr val="accent1"/>
                </a:solidFill>
                <a:latin typeface="+mj-lt"/>
                <a:ea typeface="+mj-ea"/>
                <a:cs typeface="+mj-cs"/>
              </a:rPr>
              <a:t>“Kindness is the language that the deaf can hear and the blind can see. </a:t>
            </a:r>
            <a:endParaRPr lang="de-DE" sz="2400" b="1" dirty="0">
              <a:solidFill>
                <a:schemeClr val="accent1"/>
              </a:solidFill>
              <a:latin typeface="+mj-lt"/>
              <a:ea typeface="+mj-ea"/>
              <a:cs typeface="+mj-cs"/>
            </a:endParaRPr>
          </a:p>
          <a:p>
            <a:pPr marL="0" indent="0" algn="ctr">
              <a:buNone/>
            </a:pPr>
            <a:r>
              <a:rPr lang="en-US" sz="2400" b="1" dirty="0">
                <a:solidFill>
                  <a:schemeClr val="accent1"/>
                </a:solidFill>
                <a:latin typeface="+mj-lt"/>
                <a:ea typeface="+mj-ea"/>
                <a:cs typeface="+mj-cs"/>
              </a:rPr>
              <a:t>We all are special and we all have different needs. </a:t>
            </a:r>
            <a:endParaRPr lang="de-DE" sz="2400" b="1" dirty="0">
              <a:solidFill>
                <a:schemeClr val="accent1"/>
              </a:solidFill>
              <a:latin typeface="+mj-lt"/>
              <a:ea typeface="+mj-ea"/>
              <a:cs typeface="+mj-cs"/>
            </a:endParaRPr>
          </a:p>
          <a:p>
            <a:pPr marL="0" indent="0" algn="ctr">
              <a:buNone/>
            </a:pPr>
            <a:r>
              <a:rPr lang="en-US" sz="2400" b="1" dirty="0">
                <a:solidFill>
                  <a:schemeClr val="accent1"/>
                </a:solidFill>
                <a:latin typeface="+mj-lt"/>
                <a:ea typeface="+mj-ea"/>
                <a:cs typeface="+mj-cs"/>
              </a:rPr>
              <a:t>All we need is the kindness of others to find our special place in the world.” (Schwab, 2018)</a:t>
            </a:r>
            <a:endParaRPr lang="de-DE" sz="2400" b="1" dirty="0">
              <a:solidFill>
                <a:schemeClr val="accent1"/>
              </a:solidFill>
              <a:latin typeface="+mj-lt"/>
              <a:ea typeface="+mj-ea"/>
              <a:cs typeface="+mj-cs"/>
            </a:endParaRPr>
          </a:p>
          <a:p>
            <a:endParaRPr lang="de-DE" dirty="0"/>
          </a:p>
        </p:txBody>
      </p:sp>
    </p:spTree>
    <p:extLst>
      <p:ext uri="{BB962C8B-B14F-4D97-AF65-F5344CB8AC3E}">
        <p14:creationId xmlns:p14="http://schemas.microsoft.com/office/powerpoint/2010/main" val="16970088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a:t>
            </a:r>
            <a:endParaRPr lang="de-DE" dirty="0"/>
          </a:p>
        </p:txBody>
      </p:sp>
      <p:sp>
        <p:nvSpPr>
          <p:cNvPr id="3" name="Inhaltsplatzhalter 2"/>
          <p:cNvSpPr>
            <a:spLocks noGrp="1"/>
          </p:cNvSpPr>
          <p:nvPr>
            <p:ph idx="1"/>
          </p:nvPr>
        </p:nvSpPr>
        <p:spPr>
          <a:xfrm>
            <a:off x="407985" y="1562047"/>
            <a:ext cx="11339515" cy="4533953"/>
          </a:xfrm>
        </p:spPr>
        <p:txBody>
          <a:bodyPr/>
          <a:lstStyle/>
          <a:p>
            <a:r>
              <a:rPr lang="en-US" sz="1200" dirty="0" smtClean="0"/>
              <a:t>Abbott</a:t>
            </a:r>
            <a:r>
              <a:rPr lang="en-US" sz="1200" dirty="0"/>
              <a:t>, C. </a:t>
            </a:r>
            <a:r>
              <a:rPr lang="en-US" sz="1200" dirty="0" smtClean="0"/>
              <a:t>(2007). </a:t>
            </a:r>
            <a:r>
              <a:rPr lang="en-US" sz="1200" dirty="0"/>
              <a:t>E-inclusion: Learning difficulties and digital technologies. Bristol: Future Lab.</a:t>
            </a:r>
            <a:endParaRPr lang="de-DE" sz="1200" dirty="0"/>
          </a:p>
          <a:p>
            <a:pPr algn="just"/>
            <a:r>
              <a:rPr lang="de-DE" sz="1200" dirty="0" smtClean="0"/>
              <a:t>Almeida, A. M., Santos, R., Batista, J., Pereira, D., Sousa, C. (2016). Digital </a:t>
            </a:r>
            <a:r>
              <a:rPr lang="de-DE" sz="1200" dirty="0" err="1" smtClean="0"/>
              <a:t>media</a:t>
            </a:r>
            <a:r>
              <a:rPr lang="de-DE" sz="1200" dirty="0" smtClean="0"/>
              <a:t> </a:t>
            </a:r>
            <a:r>
              <a:rPr lang="de-DE" sz="1200" dirty="0" err="1" smtClean="0"/>
              <a:t>as</a:t>
            </a:r>
            <a:r>
              <a:rPr lang="de-DE" sz="1200" dirty="0" smtClean="0"/>
              <a:t> a </a:t>
            </a:r>
            <a:r>
              <a:rPr lang="de-DE" sz="1200" dirty="0" err="1" smtClean="0"/>
              <a:t>driver</a:t>
            </a:r>
            <a:r>
              <a:rPr lang="de-DE" sz="1200" dirty="0" smtClean="0"/>
              <a:t> </a:t>
            </a:r>
            <a:r>
              <a:rPr lang="de-DE" sz="1200" dirty="0" err="1" smtClean="0"/>
              <a:t>of</a:t>
            </a:r>
            <a:r>
              <a:rPr lang="de-DE" sz="1200" dirty="0" smtClean="0"/>
              <a:t> a </a:t>
            </a:r>
            <a:r>
              <a:rPr lang="de-DE" sz="1200" dirty="0" err="1" smtClean="0"/>
              <a:t>more</a:t>
            </a:r>
            <a:r>
              <a:rPr lang="de-DE" sz="1200" dirty="0" smtClean="0"/>
              <a:t> inclusive </a:t>
            </a:r>
            <a:r>
              <a:rPr lang="de-DE" sz="1200" dirty="0" err="1" smtClean="0"/>
              <a:t>higher</a:t>
            </a:r>
            <a:r>
              <a:rPr lang="de-DE" sz="1200" dirty="0" smtClean="0"/>
              <a:t> </a:t>
            </a:r>
            <a:r>
              <a:rPr lang="de-DE" sz="1200" dirty="0" err="1" smtClean="0"/>
              <a:t>education</a:t>
            </a:r>
            <a:r>
              <a:rPr lang="de-DE" sz="1200" dirty="0" smtClean="0"/>
              <a:t>: </a:t>
            </a:r>
            <a:r>
              <a:rPr lang="de-DE" sz="1200" dirty="0" err="1" smtClean="0"/>
              <a:t>towards</a:t>
            </a:r>
            <a:r>
              <a:rPr lang="de-DE" sz="1200" dirty="0" smtClean="0"/>
              <a:t> a </a:t>
            </a:r>
            <a:r>
              <a:rPr lang="de-DE" sz="1200" dirty="0" err="1" smtClean="0"/>
              <a:t>proposal</a:t>
            </a:r>
            <a:r>
              <a:rPr lang="de-DE" sz="1200" dirty="0" smtClean="0"/>
              <a:t> </a:t>
            </a:r>
            <a:r>
              <a:rPr lang="de-DE" sz="1200" dirty="0" err="1" smtClean="0"/>
              <a:t>of</a:t>
            </a:r>
            <a:r>
              <a:rPr lang="de-DE" sz="1200" dirty="0" smtClean="0"/>
              <a:t> an </a:t>
            </a:r>
            <a:r>
              <a:rPr lang="de-DE" sz="1200" dirty="0" err="1" smtClean="0"/>
              <a:t>action</a:t>
            </a:r>
            <a:r>
              <a:rPr lang="de-DE" sz="1200" dirty="0" smtClean="0"/>
              <a:t> plan. </a:t>
            </a:r>
            <a:r>
              <a:rPr lang="de-DE" sz="1200" i="1" dirty="0" err="1" smtClean="0"/>
              <a:t>Proceedings</a:t>
            </a:r>
            <a:r>
              <a:rPr lang="de-DE" sz="1200" i="1" dirty="0" smtClean="0"/>
              <a:t> </a:t>
            </a:r>
            <a:r>
              <a:rPr lang="de-DE" sz="1200" i="1" dirty="0" err="1" smtClean="0"/>
              <a:t>of</a:t>
            </a:r>
            <a:r>
              <a:rPr lang="de-DE" sz="1200" i="1" dirty="0" smtClean="0"/>
              <a:t> </a:t>
            </a:r>
            <a:r>
              <a:rPr lang="de-DE" sz="1200" i="1" dirty="0" err="1" smtClean="0"/>
              <a:t>the</a:t>
            </a:r>
            <a:r>
              <a:rPr lang="de-DE" sz="1200" i="1" dirty="0" smtClean="0"/>
              <a:t> 7th International Conference on Software Development </a:t>
            </a:r>
            <a:r>
              <a:rPr lang="de-DE" sz="1200" i="1" dirty="0" err="1" smtClean="0"/>
              <a:t>and</a:t>
            </a:r>
            <a:r>
              <a:rPr lang="de-DE" sz="1200" i="1" dirty="0" smtClean="0"/>
              <a:t> Technologies </a:t>
            </a:r>
            <a:r>
              <a:rPr lang="de-DE" sz="1200" i="1" dirty="0" err="1" smtClean="0"/>
              <a:t>for</a:t>
            </a:r>
            <a:r>
              <a:rPr lang="de-DE" sz="1200" i="1" dirty="0" smtClean="0"/>
              <a:t> </a:t>
            </a:r>
            <a:r>
              <a:rPr lang="de-DE" sz="1200" i="1" dirty="0" err="1" smtClean="0"/>
              <a:t>Enhancing</a:t>
            </a:r>
            <a:r>
              <a:rPr lang="de-DE" sz="1200" i="1" dirty="0" smtClean="0"/>
              <a:t> </a:t>
            </a:r>
            <a:r>
              <a:rPr lang="de-DE" sz="1200" i="1" dirty="0" err="1" smtClean="0"/>
              <a:t>Accessibility</a:t>
            </a:r>
            <a:r>
              <a:rPr lang="de-DE" sz="1200" i="1" dirty="0" smtClean="0"/>
              <a:t> </a:t>
            </a:r>
            <a:r>
              <a:rPr lang="de-DE" sz="1200" i="1" dirty="0" err="1" smtClean="0"/>
              <a:t>and</a:t>
            </a:r>
            <a:r>
              <a:rPr lang="de-DE" sz="1200" i="1" dirty="0" smtClean="0"/>
              <a:t> </a:t>
            </a:r>
            <a:r>
              <a:rPr lang="de-DE" sz="1200" i="1" dirty="0" err="1" smtClean="0"/>
              <a:t>Fighting</a:t>
            </a:r>
            <a:r>
              <a:rPr lang="de-DE" sz="1200" i="1" dirty="0" smtClean="0"/>
              <a:t> Info-</a:t>
            </a:r>
            <a:r>
              <a:rPr lang="de-DE" sz="1200" i="1" dirty="0" err="1" smtClean="0"/>
              <a:t>exclusion</a:t>
            </a:r>
            <a:r>
              <a:rPr lang="de-DE" sz="1200" dirty="0" smtClean="0"/>
              <a:t>, 127-133.</a:t>
            </a:r>
          </a:p>
          <a:p>
            <a:pPr algn="just"/>
            <a:r>
              <a:rPr lang="de-DE" sz="1200" dirty="0" smtClean="0"/>
              <a:t>Bayer barrierefrei (2018). </a:t>
            </a:r>
            <a:r>
              <a:rPr lang="de-DE" sz="1200" dirty="0"/>
              <a:t>Verfügbar unter: </a:t>
            </a:r>
            <a:r>
              <a:rPr lang="de-DE" sz="1200" dirty="0">
                <a:hlinkClick r:id="rId3"/>
              </a:rPr>
              <a:t>https://</a:t>
            </a:r>
            <a:r>
              <a:rPr lang="de-DE" sz="1200" dirty="0" smtClean="0">
                <a:hlinkClick r:id="rId3"/>
              </a:rPr>
              <a:t>www.barrierefrei.bayern.de/index.php</a:t>
            </a:r>
            <a:r>
              <a:rPr lang="de-DE" sz="1200" dirty="0" smtClean="0"/>
              <a:t> [13.11.2018]</a:t>
            </a:r>
          </a:p>
          <a:p>
            <a:pPr algn="just"/>
            <a:r>
              <a:rPr lang="de-DE" sz="1200" dirty="0" smtClean="0"/>
              <a:t>Behindertenrechtskonvention.info </a:t>
            </a:r>
            <a:r>
              <a:rPr lang="de-DE" sz="1200" dirty="0"/>
              <a:t>(2018). Inklusion. Verfügbar unter: </a:t>
            </a:r>
            <a:r>
              <a:rPr lang="de-DE" sz="1200" dirty="0">
                <a:hlinkClick r:id="rId4"/>
              </a:rPr>
              <a:t>https://www.behindertenrechtskonvention.info/inklusion-3693/</a:t>
            </a:r>
            <a:r>
              <a:rPr lang="de-DE" sz="1200" dirty="0"/>
              <a:t> </a:t>
            </a:r>
            <a:r>
              <a:rPr lang="de-DE" sz="1200" dirty="0" smtClean="0"/>
              <a:t>[12.11.2018]</a:t>
            </a:r>
          </a:p>
          <a:p>
            <a:pPr algn="just"/>
            <a:r>
              <a:rPr lang="de-DE" sz="1200" dirty="0">
                <a:cs typeface="Calibri"/>
              </a:rPr>
              <a:t>BMBF (2017). Die  wirtschaftliche  und  soziale  Lage  der  Studierenden  in  Deutschland  2016. 21.  Sozialerhebung  des  Deutschen  Studentenwerks durchgeführt  vom  Deutschen  Zentrum  für  Hochschul-  und  Wissenschaftsforschung. Hannover: BWH GmbH. </a:t>
            </a:r>
            <a:endParaRPr lang="de-DE" sz="1200" dirty="0" smtClean="0">
              <a:cs typeface="Calibri"/>
            </a:endParaRPr>
          </a:p>
          <a:p>
            <a:pPr algn="just"/>
            <a:r>
              <a:rPr lang="de-DE" sz="1200" dirty="0"/>
              <a:t>Boban, I</a:t>
            </a:r>
            <a:r>
              <a:rPr lang="de-DE" sz="1200" dirty="0" smtClean="0"/>
              <a:t>., </a:t>
            </a:r>
            <a:r>
              <a:rPr lang="de-DE" sz="1200" dirty="0"/>
              <a:t>Hinz, A. (2009). Der Index für Inklusion. </a:t>
            </a:r>
            <a:r>
              <a:rPr lang="de-DE" sz="1200" i="1" dirty="0"/>
              <a:t>Sozial </a:t>
            </a:r>
            <a:r>
              <a:rPr lang="de-DE" sz="1200" i="1" dirty="0" smtClean="0"/>
              <a:t>Extra</a:t>
            </a:r>
            <a:r>
              <a:rPr lang="de-DE" sz="1200" dirty="0" smtClean="0"/>
              <a:t> </a:t>
            </a:r>
            <a:r>
              <a:rPr lang="de-DE" sz="1200" dirty="0"/>
              <a:t>33(9-10), 12-16</a:t>
            </a:r>
            <a:r>
              <a:rPr lang="de-DE" sz="1200" dirty="0" smtClean="0"/>
              <a:t>.</a:t>
            </a:r>
          </a:p>
          <a:p>
            <a:pPr algn="just"/>
            <a:r>
              <a:rPr lang="de-DE" sz="1200" dirty="0" smtClean="0">
                <a:cs typeface="Calibri"/>
              </a:rPr>
              <a:t>Bundesministerium Arbeit, Soziales, Gesundheit und Konsumentenschutz (2018). </a:t>
            </a:r>
            <a:r>
              <a:rPr lang="de-DE" sz="1200" dirty="0">
                <a:cs typeface="Calibri"/>
              </a:rPr>
              <a:t>Verfügbar unter: </a:t>
            </a:r>
            <a:r>
              <a:rPr lang="de-DE" sz="1200" dirty="0">
                <a:cs typeface="Calibri"/>
                <a:hlinkClick r:id="rId5"/>
              </a:rPr>
              <a:t>https://www.sozialministerium.at/site</a:t>
            </a:r>
            <a:r>
              <a:rPr lang="de-DE" sz="1200" dirty="0" smtClean="0">
                <a:cs typeface="Calibri"/>
                <a:hlinkClick r:id="rId5"/>
              </a:rPr>
              <a:t>/</a:t>
            </a:r>
            <a:r>
              <a:rPr lang="de-DE" sz="1200" dirty="0" smtClean="0">
                <a:cs typeface="Calibri"/>
              </a:rPr>
              <a:t> [13.11.2018]</a:t>
            </a:r>
          </a:p>
          <a:p>
            <a:pPr algn="just"/>
            <a:r>
              <a:rPr lang="de-DE" sz="1200" dirty="0"/>
              <a:t>Deutsches Institut für Menschenrechte (2014). Inklusion. Verfügbar unter: </a:t>
            </a:r>
            <a:r>
              <a:rPr lang="de-DE" sz="1200" dirty="0">
                <a:hlinkClick r:id="rId6"/>
              </a:rPr>
              <a:t>https://www.institut-fuer-menschenrechte.de/monitoring-stelle-un-brk/themen/inklusion/</a:t>
            </a:r>
            <a:r>
              <a:rPr lang="de-DE" sz="1200" dirty="0"/>
              <a:t> [05.10.2018</a:t>
            </a:r>
            <a:r>
              <a:rPr lang="de-DE" sz="1200" dirty="0" smtClean="0"/>
              <a:t>]</a:t>
            </a:r>
          </a:p>
          <a:p>
            <a:r>
              <a:rPr lang="de-DE" sz="1200" dirty="0"/>
              <a:t>Drolshagen, B., Rothenberg, B. (2011). </a:t>
            </a:r>
            <a:r>
              <a:rPr lang="de-DE" sz="1200" dirty="0" err="1"/>
              <a:t>UniversAbility</a:t>
            </a:r>
            <a:r>
              <a:rPr lang="de-DE" sz="1200" dirty="0"/>
              <a:t> – Hochschulen für Alle  Konsequenzen für eine inklusive Lehramtsausbildung. In B. </a:t>
            </a:r>
            <a:r>
              <a:rPr lang="de-DE" sz="1200" dirty="0" err="1"/>
              <a:t>Lütse</a:t>
            </a:r>
            <a:r>
              <a:rPr lang="de-DE" sz="1200" dirty="0"/>
              <a:t>-Klose (Hrsg.), Inklusion in Bildungsinstitutionen : eine Herausforderung an die Heil- und Sonderpädagogik. S.177-184. Bad Heilbrunn : </a:t>
            </a:r>
            <a:r>
              <a:rPr lang="de-DE" sz="1200" dirty="0" err="1" smtClean="0"/>
              <a:t>Klinkhardt</a:t>
            </a:r>
            <a:endParaRPr lang="en-US" sz="1200" dirty="0" smtClean="0"/>
          </a:p>
          <a:p>
            <a:r>
              <a:rPr lang="en-US" sz="1200" dirty="0" err="1" smtClean="0"/>
              <a:t>Ching</a:t>
            </a:r>
            <a:r>
              <a:rPr lang="en-US" sz="1200" dirty="0"/>
              <a:t>, C</a:t>
            </a:r>
            <a:r>
              <a:rPr lang="en-US" sz="1200" dirty="0" smtClean="0"/>
              <a:t>. C</a:t>
            </a:r>
            <a:r>
              <a:rPr lang="en-US" sz="1200" dirty="0"/>
              <a:t>., Basham, J</a:t>
            </a:r>
            <a:r>
              <a:rPr lang="en-US" sz="1200" dirty="0" smtClean="0"/>
              <a:t>. </a:t>
            </a:r>
            <a:r>
              <a:rPr lang="en-US" sz="1200" dirty="0"/>
              <a:t>D., Jang E. (2005). The legacy of the digital divide: Gender, socioeconomic status and early exposure as predictors of full-spectrum technology use in young adults. Urban Education </a:t>
            </a:r>
            <a:r>
              <a:rPr lang="en-US" sz="1200" dirty="0" smtClean="0"/>
              <a:t>40(4), </a:t>
            </a:r>
            <a:r>
              <a:rPr lang="en-US" sz="1200" dirty="0"/>
              <a:t>394–411.</a:t>
            </a:r>
            <a:endParaRPr lang="de-DE" sz="1200" dirty="0"/>
          </a:p>
          <a:p>
            <a:pPr algn="just"/>
            <a:r>
              <a:rPr lang="de-DE" sz="1200" dirty="0" err="1"/>
              <a:t>Ellger-Rüttgardt</a:t>
            </a:r>
            <a:r>
              <a:rPr lang="de-DE" sz="1200" dirty="0"/>
              <a:t>, S. L. (2016). Inklusion. Vision und Wirklichkeit. Stuttgart: Kohlhammer</a:t>
            </a:r>
            <a:r>
              <a:rPr lang="de-DE" sz="1200" dirty="0" smtClean="0"/>
              <a:t>.</a:t>
            </a:r>
          </a:p>
          <a:p>
            <a:pPr algn="just"/>
            <a:r>
              <a:rPr lang="en-US" sz="1200" dirty="0">
                <a:latin typeface="Calibri" panose="020F0502020204030204" pitchFamily="34" charset="0"/>
              </a:rPr>
              <a:t>European Agency for Special Needs and Inclusive Education (2016b). European Agency Statistics on Inclusive Education (EASIE): Methodology Report. (A. Watkins, S. </a:t>
            </a:r>
            <a:r>
              <a:rPr lang="en-US" sz="1200" dirty="0" err="1">
                <a:latin typeface="Calibri" panose="020F0502020204030204" pitchFamily="34" charset="0"/>
              </a:rPr>
              <a:t>Ebersold</a:t>
            </a:r>
            <a:r>
              <a:rPr lang="en-US" sz="1200" dirty="0">
                <a:latin typeface="Calibri" panose="020F0502020204030204" pitchFamily="34" charset="0"/>
              </a:rPr>
              <a:t> and A. </a:t>
            </a:r>
            <a:r>
              <a:rPr lang="en-US" sz="1200" dirty="0" err="1">
                <a:latin typeface="Calibri" panose="020F0502020204030204" pitchFamily="34" charset="0"/>
              </a:rPr>
              <a:t>Lénárt</a:t>
            </a:r>
            <a:r>
              <a:rPr lang="en-US" sz="1200" dirty="0">
                <a:latin typeface="Calibri" panose="020F0502020204030204" pitchFamily="34" charset="0"/>
              </a:rPr>
              <a:t>, eds.). Odense, Denmark. Retrieved 26 Oct. 2018, from </a:t>
            </a:r>
            <a:r>
              <a:rPr lang="en-US" sz="1200" u="sng" dirty="0">
                <a:latin typeface="Calibri" panose="020F0502020204030204" pitchFamily="34" charset="0"/>
              </a:rPr>
              <a:t>https://www.european-agency.org/data/methodology-report</a:t>
            </a:r>
            <a:endParaRPr lang="de-DE" sz="1200" dirty="0">
              <a:latin typeface="Calibri" panose="020F0502020204030204" pitchFamily="34" charset="0"/>
            </a:endParaRPr>
          </a:p>
          <a:p>
            <a:pPr algn="just"/>
            <a:endParaRPr lang="de-DE" sz="1200" dirty="0" smtClean="0"/>
          </a:p>
        </p:txBody>
      </p:sp>
      <p:sp>
        <p:nvSpPr>
          <p:cNvPr id="4" name="Fußzeilenplatzhalter 3"/>
          <p:cNvSpPr>
            <a:spLocks noGrp="1"/>
          </p:cNvSpPr>
          <p:nvPr>
            <p:ph type="ftr" sz="quarter" idx="11"/>
          </p:nvPr>
        </p:nvSpPr>
        <p:spPr>
          <a:xfrm>
            <a:off x="407985" y="6206359"/>
            <a:ext cx="7801186" cy="365125"/>
          </a:xfrm>
        </p:spPr>
        <p:txBody>
          <a:bodyPr/>
          <a:lstStyle/>
          <a:p>
            <a:r>
              <a:rPr lang="de-AT" dirty="0" smtClean="0"/>
              <a:t>Susanne Schwab</a:t>
            </a:r>
            <a:endParaRPr lang="de-AT" dirty="0"/>
          </a:p>
        </p:txBody>
      </p:sp>
    </p:spTree>
    <p:extLst>
      <p:ext uri="{BB962C8B-B14F-4D97-AF65-F5344CB8AC3E}">
        <p14:creationId xmlns:p14="http://schemas.microsoft.com/office/powerpoint/2010/main" val="3726844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99062-D09E-4241-98E1-1E98AF5FBF20}"/>
              </a:ext>
            </a:extLst>
          </p:cNvPr>
          <p:cNvSpPr>
            <a:spLocks noGrp="1"/>
          </p:cNvSpPr>
          <p:nvPr>
            <p:ph type="title"/>
          </p:nvPr>
        </p:nvSpPr>
        <p:spPr/>
        <p:txBody>
          <a:bodyPr/>
          <a:lstStyle/>
          <a:p>
            <a:r>
              <a:rPr lang="de-DE" dirty="0"/>
              <a:t>Literatur</a:t>
            </a:r>
          </a:p>
        </p:txBody>
      </p:sp>
      <p:sp>
        <p:nvSpPr>
          <p:cNvPr id="3" name="Inhaltsplatzhalter 2">
            <a:extLst>
              <a:ext uri="{FF2B5EF4-FFF2-40B4-BE49-F238E27FC236}">
                <a16:creationId xmlns:a16="http://schemas.microsoft.com/office/drawing/2014/main" id="{F5C76259-BC53-4FAC-B1EC-5252B81242A1}"/>
              </a:ext>
            </a:extLst>
          </p:cNvPr>
          <p:cNvSpPr>
            <a:spLocks noGrp="1"/>
          </p:cNvSpPr>
          <p:nvPr>
            <p:ph idx="1"/>
          </p:nvPr>
        </p:nvSpPr>
        <p:spPr>
          <a:xfrm>
            <a:off x="407986" y="1562047"/>
            <a:ext cx="11326814" cy="4387903"/>
          </a:xfrm>
        </p:spPr>
        <p:txBody>
          <a:bodyPr/>
          <a:lstStyle/>
          <a:p>
            <a:pPr algn="just"/>
            <a:r>
              <a:rPr lang="de-DE" sz="1200" dirty="0" smtClean="0">
                <a:cs typeface="Calibri"/>
              </a:rPr>
              <a:t>HRK </a:t>
            </a:r>
            <a:r>
              <a:rPr lang="de-DE" sz="1200" dirty="0">
                <a:cs typeface="Calibri"/>
              </a:rPr>
              <a:t>(2009). "Eine  Hochschule  für  Alle". Empfehlung  der  6.  Mitgliederversammlung am  21.4.2009. Verfügbar unter: </a:t>
            </a:r>
            <a:r>
              <a:rPr lang="de-DE" sz="1200" dirty="0">
                <a:cs typeface="Calibri"/>
                <a:hlinkClick r:id="rId3"/>
              </a:rPr>
              <a:t>https://www.hrk.de/uploads/tx_szconvention/Entschliessung_HS_Alle.pdf</a:t>
            </a:r>
            <a:r>
              <a:rPr lang="de-DE" sz="1200" dirty="0">
                <a:cs typeface="Calibri"/>
              </a:rPr>
              <a:t> [9.10.2018]</a:t>
            </a:r>
            <a:endParaRPr lang="de-DE" sz="1200" dirty="0"/>
          </a:p>
          <a:p>
            <a:r>
              <a:rPr lang="de-DE" sz="1200" dirty="0"/>
              <a:t>IBS (2016). Digitale Hochschulbildung - Barrierefreiheit sichern  Verfügbar unter: </a:t>
            </a:r>
            <a:r>
              <a:rPr lang="de-DE" sz="1200" dirty="0">
                <a:hlinkClick r:id="rId4"/>
              </a:rPr>
              <a:t>https://www.studentenwerke.de/sites/default/files/2016_beirat_ibs_empfehlung_hochschulbildung_digitalisierung_barrierefreiheit.pdf</a:t>
            </a:r>
            <a:r>
              <a:rPr lang="de-DE" sz="1200" dirty="0"/>
              <a:t> [13.11.2018]</a:t>
            </a:r>
          </a:p>
          <a:p>
            <a:pPr algn="just"/>
            <a:r>
              <a:rPr lang="en-US" sz="1200" dirty="0" smtClean="0"/>
              <a:t>Klein</a:t>
            </a:r>
            <a:r>
              <a:rPr lang="en-US" sz="1200" dirty="0"/>
              <a:t>, D., Ware, M. (2003). E‐learning: new opportunities in continuing professional development. </a:t>
            </a:r>
            <a:r>
              <a:rPr lang="en-US" sz="1200" i="1" dirty="0"/>
              <a:t>Learned publishing</a:t>
            </a:r>
            <a:r>
              <a:rPr lang="en-US" sz="1200" dirty="0"/>
              <a:t> 16(1), 34-46.</a:t>
            </a:r>
          </a:p>
          <a:p>
            <a:pPr algn="just"/>
            <a:r>
              <a:rPr lang="de-DE" sz="1200" dirty="0">
                <a:cs typeface="Calibri"/>
              </a:rPr>
              <a:t>Knauf, H. (2014). Ressourcen und Barrieren für Inklusion an Hochschulen. Eine qualitative Untersuchung zu Sichtweisen von Studierenden und Lehrenden an deutschen Hochschulen. </a:t>
            </a:r>
            <a:r>
              <a:rPr lang="de-DE" sz="1200" i="1" dirty="0">
                <a:cs typeface="Calibri"/>
              </a:rPr>
              <a:t>Zeitschrift für Inklusion </a:t>
            </a:r>
            <a:r>
              <a:rPr lang="de-DE" sz="1200" dirty="0">
                <a:cs typeface="Calibri"/>
              </a:rPr>
              <a:t>1.</a:t>
            </a:r>
          </a:p>
          <a:p>
            <a:pPr algn="just"/>
            <a:r>
              <a:rPr lang="de-DE" sz="1200" dirty="0"/>
              <a:t>Leiprecht, R. (2012). Integrativ – inklusiv – diversitätsbewusst: Fachdiskurse und Praxisformen in Bewegung. In Simone Seitz, Nina-Kathrin </a:t>
            </a:r>
            <a:r>
              <a:rPr lang="de-DE" sz="1200" dirty="0" err="1"/>
              <a:t>Finnern</a:t>
            </a:r>
            <a:r>
              <a:rPr lang="de-DE" sz="1200" dirty="0"/>
              <a:t>, Natascha </a:t>
            </a:r>
            <a:r>
              <a:rPr lang="de-DE" sz="1200" dirty="0" err="1"/>
              <a:t>Korff</a:t>
            </a:r>
            <a:r>
              <a:rPr lang="de-DE" sz="1200" dirty="0"/>
              <a:t> &amp; Katja Scheidt (Hrsg.). Inklusiv gleich gerecht? Kempten: Julius Kinkhardt, 46-62. </a:t>
            </a:r>
            <a:endParaRPr lang="de-DE" sz="1200" dirty="0" smtClean="0"/>
          </a:p>
          <a:p>
            <a:pPr algn="just"/>
            <a:r>
              <a:rPr lang="de-DE" sz="1200" dirty="0" err="1">
                <a:cs typeface="Calibri"/>
              </a:rPr>
              <a:t>Lelgemann</a:t>
            </a:r>
            <a:r>
              <a:rPr lang="de-DE" sz="1200" dirty="0">
                <a:cs typeface="Calibri"/>
              </a:rPr>
              <a:t>, R., Rothenberg, B. &amp; Schindler, C. (2013). Inklusive Bildung in Hochschulen und die Professionalisierung der Lehrenden. In H. Döbert &amp; H. Weishaupt (Hrsg.), Inklusive Bildung professionell gestalten. Situationsanalyse und Handlungsempfehlungen. S. 231-240. Münster: </a:t>
            </a:r>
            <a:r>
              <a:rPr lang="de-DE" sz="1200" dirty="0" err="1">
                <a:cs typeface="Calibri"/>
              </a:rPr>
              <a:t>Waxmann</a:t>
            </a:r>
            <a:r>
              <a:rPr lang="de-DE" sz="1200" dirty="0">
                <a:cs typeface="Calibri"/>
              </a:rPr>
              <a:t> Verlag GmbH. </a:t>
            </a:r>
            <a:endParaRPr lang="de-DE" sz="1200" dirty="0" smtClean="0">
              <a:cs typeface="Calibri"/>
            </a:endParaRPr>
          </a:p>
          <a:p>
            <a:pPr algn="just"/>
            <a:r>
              <a:rPr lang="de-DE" sz="1200" dirty="0">
                <a:latin typeface="Calibri" panose="020F0502020204030204" pitchFamily="34" charset="0"/>
              </a:rPr>
              <a:t>Meijer, J. W. (2014). European Agency: Key </a:t>
            </a:r>
            <a:r>
              <a:rPr lang="de-DE" sz="1200" dirty="0" err="1">
                <a:latin typeface="Calibri" panose="020F0502020204030204" pitchFamily="34" charset="0"/>
              </a:rPr>
              <a:t>messages</a:t>
            </a:r>
            <a:r>
              <a:rPr lang="de-DE" sz="1200" dirty="0">
                <a:latin typeface="Calibri" panose="020F0502020204030204" pitchFamily="34" charset="0"/>
              </a:rPr>
              <a:t> </a:t>
            </a:r>
            <a:r>
              <a:rPr lang="de-DE" sz="1200" dirty="0" err="1">
                <a:latin typeface="Calibri" panose="020F0502020204030204" pitchFamily="34" charset="0"/>
              </a:rPr>
              <a:t>and</a:t>
            </a:r>
            <a:r>
              <a:rPr lang="de-DE" sz="1200" dirty="0">
                <a:latin typeface="Calibri" panose="020F0502020204030204" pitchFamily="34" charset="0"/>
              </a:rPr>
              <a:t> </a:t>
            </a:r>
            <a:r>
              <a:rPr lang="de-DE" sz="1200" dirty="0" err="1">
                <a:latin typeface="Calibri" panose="020F0502020204030204" pitchFamily="34" charset="0"/>
              </a:rPr>
              <a:t>outlook</a:t>
            </a:r>
            <a:r>
              <a:rPr lang="de-DE" sz="1200" dirty="0">
                <a:latin typeface="Calibri" panose="020F0502020204030204" pitchFamily="34" charset="0"/>
              </a:rPr>
              <a:t>. In European Agency </a:t>
            </a:r>
            <a:r>
              <a:rPr lang="de-DE" sz="1200" dirty="0" err="1">
                <a:latin typeface="Calibri" panose="020F0502020204030204" pitchFamily="34" charset="0"/>
              </a:rPr>
              <a:t>for</a:t>
            </a:r>
            <a:r>
              <a:rPr lang="de-DE" sz="1200" dirty="0">
                <a:latin typeface="Calibri" panose="020F0502020204030204" pitchFamily="34" charset="0"/>
              </a:rPr>
              <a:t> Special Needs </a:t>
            </a:r>
            <a:r>
              <a:rPr lang="de-DE" sz="1200" dirty="0" err="1">
                <a:latin typeface="Calibri" panose="020F0502020204030204" pitchFamily="34" charset="0"/>
              </a:rPr>
              <a:t>and</a:t>
            </a:r>
            <a:r>
              <a:rPr lang="de-DE" sz="1200" dirty="0">
                <a:latin typeface="Calibri" panose="020F0502020204030204" pitchFamily="34" charset="0"/>
              </a:rPr>
              <a:t> Inclusive Education, Inclusive </a:t>
            </a:r>
            <a:r>
              <a:rPr lang="de-DE" sz="1200" dirty="0" err="1">
                <a:latin typeface="Calibri" panose="020F0502020204030204" pitchFamily="34" charset="0"/>
              </a:rPr>
              <a:t>education</a:t>
            </a:r>
            <a:r>
              <a:rPr lang="de-DE" sz="1200" dirty="0">
                <a:latin typeface="Calibri" panose="020F0502020204030204" pitchFamily="34" charset="0"/>
              </a:rPr>
              <a:t> in Europe: </a:t>
            </a:r>
            <a:r>
              <a:rPr lang="de-DE" sz="1200" dirty="0" err="1">
                <a:latin typeface="Calibri" panose="020F0502020204030204" pitchFamily="34" charset="0"/>
              </a:rPr>
              <a:t>Putting</a:t>
            </a:r>
            <a:r>
              <a:rPr lang="de-DE" sz="1200" dirty="0">
                <a:latin typeface="Calibri" panose="020F0502020204030204" pitchFamily="34" charset="0"/>
              </a:rPr>
              <a:t> </a:t>
            </a:r>
            <a:r>
              <a:rPr lang="de-DE" sz="1200" dirty="0" err="1">
                <a:latin typeface="Calibri" panose="020F0502020204030204" pitchFamily="34" charset="0"/>
              </a:rPr>
              <a:t>theory</a:t>
            </a:r>
            <a:r>
              <a:rPr lang="de-DE" sz="1200" dirty="0">
                <a:latin typeface="Calibri" panose="020F0502020204030204" pitchFamily="34" charset="0"/>
              </a:rPr>
              <a:t> </a:t>
            </a:r>
            <a:r>
              <a:rPr lang="de-DE" sz="1200" dirty="0" err="1">
                <a:latin typeface="Calibri" panose="020F0502020204030204" pitchFamily="34" charset="0"/>
              </a:rPr>
              <a:t>into</a:t>
            </a:r>
            <a:r>
              <a:rPr lang="de-DE" sz="1200" dirty="0">
                <a:latin typeface="Calibri" panose="020F0502020204030204" pitchFamily="34" charset="0"/>
              </a:rPr>
              <a:t> </a:t>
            </a:r>
            <a:r>
              <a:rPr lang="de-DE" sz="1200" dirty="0" err="1">
                <a:latin typeface="Calibri" panose="020F0502020204030204" pitchFamily="34" charset="0"/>
              </a:rPr>
              <a:t>practice</a:t>
            </a:r>
            <a:r>
              <a:rPr lang="de-DE" sz="1200" dirty="0">
                <a:latin typeface="Calibri" panose="020F0502020204030204" pitchFamily="34" charset="0"/>
              </a:rPr>
              <a:t>. International Conference, 18 November 2013. </a:t>
            </a:r>
            <a:r>
              <a:rPr lang="de-DE" sz="1200" dirty="0" err="1">
                <a:latin typeface="Calibri" panose="020F0502020204030204" pitchFamily="34" charset="0"/>
              </a:rPr>
              <a:t>Reflections</a:t>
            </a:r>
            <a:r>
              <a:rPr lang="de-DE" sz="1200" dirty="0">
                <a:latin typeface="Calibri" panose="020F0502020204030204" pitchFamily="34" charset="0"/>
              </a:rPr>
              <a:t> </a:t>
            </a:r>
            <a:r>
              <a:rPr lang="de-DE" sz="1200" dirty="0" err="1">
                <a:latin typeface="Calibri" panose="020F0502020204030204" pitchFamily="34" charset="0"/>
              </a:rPr>
              <a:t>from</a:t>
            </a:r>
            <a:r>
              <a:rPr lang="de-DE" sz="1200" dirty="0">
                <a:latin typeface="Calibri" panose="020F0502020204030204" pitchFamily="34" charset="0"/>
              </a:rPr>
              <a:t> </a:t>
            </a:r>
            <a:r>
              <a:rPr lang="de-DE" sz="1200" dirty="0" err="1">
                <a:latin typeface="Calibri" panose="020F0502020204030204" pitchFamily="34" charset="0"/>
              </a:rPr>
              <a:t>researchers</a:t>
            </a:r>
            <a:r>
              <a:rPr lang="de-DE" sz="1200" dirty="0">
                <a:latin typeface="Calibri" panose="020F0502020204030204" pitchFamily="34" charset="0"/>
              </a:rPr>
              <a:t>. Odense, </a:t>
            </a:r>
            <a:r>
              <a:rPr lang="de-DE" sz="1200" dirty="0" err="1">
                <a:latin typeface="Calibri" panose="020F0502020204030204" pitchFamily="34" charset="0"/>
              </a:rPr>
              <a:t>Denmark</a:t>
            </a:r>
            <a:r>
              <a:rPr lang="de-DE" sz="1200" dirty="0">
                <a:latin typeface="Calibri" panose="020F0502020204030204" pitchFamily="34" charset="0"/>
              </a:rPr>
              <a:t>: European Agency </a:t>
            </a:r>
            <a:r>
              <a:rPr lang="de-DE" sz="1200" dirty="0" err="1">
                <a:latin typeface="Calibri" panose="020F0502020204030204" pitchFamily="34" charset="0"/>
              </a:rPr>
              <a:t>for</a:t>
            </a:r>
            <a:r>
              <a:rPr lang="de-DE" sz="1200" dirty="0">
                <a:latin typeface="Calibri" panose="020F0502020204030204" pitchFamily="34" charset="0"/>
              </a:rPr>
              <a:t> Special Needs </a:t>
            </a:r>
            <a:r>
              <a:rPr lang="de-DE" sz="1200" dirty="0" err="1">
                <a:latin typeface="Calibri" panose="020F0502020204030204" pitchFamily="34" charset="0"/>
              </a:rPr>
              <a:t>and</a:t>
            </a:r>
            <a:r>
              <a:rPr lang="de-DE" sz="1200" dirty="0">
                <a:latin typeface="Calibri" panose="020F0502020204030204" pitchFamily="34" charset="0"/>
              </a:rPr>
              <a:t> Inclusive Education. </a:t>
            </a:r>
            <a:r>
              <a:rPr lang="de-DE" sz="1200" dirty="0" err="1">
                <a:latin typeface="Calibri" panose="020F0502020204030204" pitchFamily="34" charset="0"/>
              </a:rPr>
              <a:t>Retrieved</a:t>
            </a:r>
            <a:r>
              <a:rPr lang="de-DE" sz="1200" dirty="0">
                <a:latin typeface="Calibri" panose="020F0502020204030204" pitchFamily="34" charset="0"/>
              </a:rPr>
              <a:t> 30 </a:t>
            </a:r>
            <a:r>
              <a:rPr lang="de-DE" sz="1200" dirty="0" err="1">
                <a:latin typeface="Calibri" panose="020F0502020204030204" pitchFamily="34" charset="0"/>
              </a:rPr>
              <a:t>Oct</a:t>
            </a:r>
            <a:r>
              <a:rPr lang="de-DE" sz="1200" dirty="0">
                <a:latin typeface="Calibri" panose="020F0502020204030204" pitchFamily="34" charset="0"/>
              </a:rPr>
              <a:t> 2018, </a:t>
            </a:r>
            <a:r>
              <a:rPr lang="de-DE" sz="1200" dirty="0" err="1">
                <a:latin typeface="Calibri" panose="020F0502020204030204" pitchFamily="34" charset="0"/>
              </a:rPr>
              <a:t>from</a:t>
            </a:r>
            <a:r>
              <a:rPr lang="de-DE" sz="1200" dirty="0">
                <a:latin typeface="Calibri" panose="020F0502020204030204" pitchFamily="34" charset="0"/>
              </a:rPr>
              <a:t> https://</a:t>
            </a:r>
            <a:r>
              <a:rPr lang="de-DE" sz="1200" dirty="0" smtClean="0">
                <a:latin typeface="Calibri" panose="020F0502020204030204" pitchFamily="34" charset="0"/>
              </a:rPr>
              <a:t>www.european-agency.org/sites/default/files/IC%20Researchers%20paper.pdf</a:t>
            </a:r>
            <a:endParaRPr lang="de-DE" sz="1200" dirty="0" smtClean="0"/>
          </a:p>
          <a:p>
            <a:pPr algn="just"/>
            <a:r>
              <a:rPr lang="de-DE" sz="1200" dirty="0" err="1" smtClean="0"/>
              <a:t>Nuding</a:t>
            </a:r>
            <a:r>
              <a:rPr lang="de-DE" sz="1200" dirty="0"/>
              <a:t>, A</a:t>
            </a:r>
            <a:r>
              <a:rPr lang="de-DE" sz="1200" dirty="0" smtClean="0"/>
              <a:t>., </a:t>
            </a:r>
            <a:r>
              <a:rPr lang="de-DE" sz="1200" dirty="0" err="1" smtClean="0"/>
              <a:t>Stanislowski</a:t>
            </a:r>
            <a:r>
              <a:rPr lang="de-DE" sz="1200" dirty="0"/>
              <a:t>, M. (2013). Grundlagen und Grundfragen der Inklusion. Theorie und Praxis des inklusiven Unterrichtens. </a:t>
            </a:r>
            <a:r>
              <a:rPr lang="de-DE" sz="1200" dirty="0" err="1"/>
              <a:t>Baltmannsweiler</a:t>
            </a:r>
            <a:r>
              <a:rPr lang="de-DE" sz="1200" dirty="0"/>
              <a:t>: Schneider Verlag </a:t>
            </a:r>
            <a:r>
              <a:rPr lang="de-DE" sz="1200" dirty="0" err="1"/>
              <a:t>Hohengehren</a:t>
            </a:r>
            <a:r>
              <a:rPr lang="de-DE" sz="1200" dirty="0"/>
              <a:t>. </a:t>
            </a:r>
            <a:endParaRPr lang="en-US" sz="1200" dirty="0"/>
          </a:p>
          <a:p>
            <a:pPr algn="just"/>
            <a:r>
              <a:rPr lang="en-US" sz="1200" dirty="0"/>
              <a:t>O’Connor, B. (2000). E-learning and students with disabilities: from outer edge to leading edge. </a:t>
            </a:r>
            <a:r>
              <a:rPr lang="en-US" sz="1200" i="1" dirty="0"/>
              <a:t>Keynote speech presented at Networking</a:t>
            </a:r>
            <a:r>
              <a:rPr lang="en-US" sz="1200" dirty="0" smtClean="0"/>
              <a:t>.</a:t>
            </a:r>
          </a:p>
          <a:p>
            <a:pPr algn="just"/>
            <a:r>
              <a:rPr lang="en-US" sz="1200" dirty="0" smtClean="0"/>
              <a:t>Schwab, S. (2018). Attitudes Towards Inclusive Schooling. A study on Student’s, </a:t>
            </a:r>
            <a:r>
              <a:rPr lang="en-US" sz="1200" dirty="0" err="1" smtClean="0"/>
              <a:t>TEachers’</a:t>
            </a:r>
            <a:r>
              <a:rPr lang="en-US" sz="1200" dirty="0" smtClean="0"/>
              <a:t> and Parents’ attitudes. </a:t>
            </a:r>
            <a:r>
              <a:rPr lang="en-US" sz="1200" dirty="0" err="1" smtClean="0"/>
              <a:t>Waxmann</a:t>
            </a:r>
            <a:r>
              <a:rPr lang="en-US" sz="1200" dirty="0" smtClean="0"/>
              <a:t> </a:t>
            </a:r>
            <a:r>
              <a:rPr lang="en-US" sz="1200" dirty="0" err="1" smtClean="0"/>
              <a:t>Verlag</a:t>
            </a:r>
            <a:r>
              <a:rPr lang="en-US" sz="1200" dirty="0" smtClean="0"/>
              <a:t>.</a:t>
            </a:r>
          </a:p>
          <a:p>
            <a:pPr algn="just"/>
            <a:r>
              <a:rPr lang="en-US" sz="1200" dirty="0" smtClean="0"/>
              <a:t>Seale</a:t>
            </a:r>
            <a:r>
              <a:rPr lang="en-US" sz="1200" dirty="0"/>
              <a:t>, J. K. (2013). E-learning and Disability in Higher Education: Accessibility Research and Practice. Routledge</a:t>
            </a:r>
            <a:r>
              <a:rPr lang="en-US" sz="1200" dirty="0" smtClean="0"/>
              <a:t>.</a:t>
            </a:r>
            <a:endParaRPr lang="en-US" sz="1200" dirty="0"/>
          </a:p>
        </p:txBody>
      </p:sp>
      <p:sp>
        <p:nvSpPr>
          <p:cNvPr id="4" name="Fußzeilenplatzhalter 3">
            <a:extLst>
              <a:ext uri="{FF2B5EF4-FFF2-40B4-BE49-F238E27FC236}">
                <a16:creationId xmlns:a16="http://schemas.microsoft.com/office/drawing/2014/main" id="{C71EE9EB-7C02-44F4-92C1-1F2B14B5CC83}"/>
              </a:ext>
            </a:extLst>
          </p:cNvPr>
          <p:cNvSpPr>
            <a:spLocks noGrp="1"/>
          </p:cNvSpPr>
          <p:nvPr>
            <p:ph type="ftr" sz="quarter" idx="11"/>
          </p:nvPr>
        </p:nvSpPr>
        <p:spPr>
          <a:xfrm>
            <a:off x="407985" y="6181100"/>
            <a:ext cx="7801186" cy="365125"/>
          </a:xfrm>
        </p:spPr>
        <p:txBody>
          <a:bodyPr/>
          <a:lstStyle/>
          <a:p>
            <a:r>
              <a:rPr lang="de-AT" dirty="0"/>
              <a:t>Susanne </a:t>
            </a:r>
            <a:r>
              <a:rPr lang="de-AT" dirty="0" smtClean="0"/>
              <a:t>Schwab</a:t>
            </a:r>
            <a:endParaRPr lang="de-AT" dirty="0"/>
          </a:p>
        </p:txBody>
      </p:sp>
    </p:spTree>
    <p:extLst>
      <p:ext uri="{BB962C8B-B14F-4D97-AF65-F5344CB8AC3E}">
        <p14:creationId xmlns:p14="http://schemas.microsoft.com/office/powerpoint/2010/main" val="368101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7" y="810154"/>
            <a:ext cx="8532813" cy="820064"/>
          </a:xfrm>
        </p:spPr>
        <p:txBody>
          <a:bodyPr/>
          <a:lstStyle/>
          <a:p>
            <a:r>
              <a:rPr lang="en-US" dirty="0" err="1" smtClean="0"/>
              <a:t>Vergleich</a:t>
            </a:r>
            <a:r>
              <a:rPr lang="en-US" dirty="0" smtClean="0"/>
              <a:t> </a:t>
            </a:r>
            <a:r>
              <a:rPr lang="en-US" dirty="0" err="1" smtClean="0"/>
              <a:t>mit</a:t>
            </a:r>
            <a:r>
              <a:rPr lang="en-US" dirty="0" smtClean="0"/>
              <a:t> Deutschland</a:t>
            </a:r>
            <a:endParaRPr lang="en-US" dirty="0"/>
          </a:p>
        </p:txBody>
      </p:sp>
      <p:sp>
        <p:nvSpPr>
          <p:cNvPr id="4" name="Fußzeilenplatzhalter 3"/>
          <p:cNvSpPr>
            <a:spLocks noGrp="1"/>
          </p:cNvSpPr>
          <p:nvPr>
            <p:ph type="ftr" sz="quarter" idx="11"/>
          </p:nvPr>
        </p:nvSpPr>
        <p:spPr/>
        <p:txBody>
          <a:bodyPr/>
          <a:lstStyle/>
          <a:p>
            <a:r>
              <a:rPr lang="de-AT" smtClean="0"/>
              <a:t>Susanne Schwab</a:t>
            </a:r>
            <a:endParaRPr lang="de-AT" dirty="0"/>
          </a:p>
        </p:txBody>
      </p:sp>
      <p:sp>
        <p:nvSpPr>
          <p:cNvPr id="5" name="Foliennummernplatzhalter 4"/>
          <p:cNvSpPr>
            <a:spLocks noGrp="1"/>
          </p:cNvSpPr>
          <p:nvPr>
            <p:ph type="sldNum" sz="quarter" idx="12"/>
          </p:nvPr>
        </p:nvSpPr>
        <p:spPr/>
        <p:txBody>
          <a:bodyPr/>
          <a:lstStyle/>
          <a:p>
            <a:r>
              <a:rPr lang="de-AT" smtClean="0"/>
              <a:t>Seite </a:t>
            </a:r>
            <a:fld id="{05A5AE1F-4813-4D0A-B870-8FB3219A4125}" type="slidenum">
              <a:rPr lang="de-AT" smtClean="0"/>
              <a:pPr/>
              <a:t>8</a:t>
            </a:fld>
            <a:endParaRPr lang="de-AT" dirty="0"/>
          </a:p>
        </p:txBody>
      </p:sp>
      <p:pic>
        <p:nvPicPr>
          <p:cNvPr id="6" name="Grafik 8"/>
          <p:cNvPicPr>
            <a:picLocks noChangeAspect="1"/>
          </p:cNvPicPr>
          <p:nvPr/>
        </p:nvPicPr>
        <p:blipFill rotWithShape="1">
          <a:blip r:embed="rId2" cstate="print"/>
          <a:srcRect l="25210" t="10351" r="13211" b="-737"/>
          <a:stretch/>
        </p:blipFill>
        <p:spPr>
          <a:xfrm>
            <a:off x="2724985" y="1678724"/>
            <a:ext cx="7660594" cy="4743676"/>
          </a:xfrm>
          <a:prstGeom prst="rect">
            <a:avLst/>
          </a:prstGeom>
        </p:spPr>
      </p:pic>
    </p:spTree>
    <p:extLst>
      <p:ext uri="{BB962C8B-B14F-4D97-AF65-F5344CB8AC3E}">
        <p14:creationId xmlns:p14="http://schemas.microsoft.com/office/powerpoint/2010/main" val="1647783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Literatur</a:t>
            </a:r>
          </a:p>
        </p:txBody>
      </p:sp>
      <p:sp>
        <p:nvSpPr>
          <p:cNvPr id="3" name="Inhaltsplatzhalter 2"/>
          <p:cNvSpPr>
            <a:spLocks noGrp="1"/>
          </p:cNvSpPr>
          <p:nvPr>
            <p:ph idx="1"/>
          </p:nvPr>
        </p:nvSpPr>
        <p:spPr>
          <a:xfrm>
            <a:off x="407986" y="1562047"/>
            <a:ext cx="11353484" cy="4387904"/>
          </a:xfrm>
        </p:spPr>
        <p:txBody>
          <a:bodyPr/>
          <a:lstStyle/>
          <a:p>
            <a:r>
              <a:rPr lang="en-US" sz="1200" dirty="0" smtClean="0"/>
              <a:t>Seale</a:t>
            </a:r>
            <a:r>
              <a:rPr lang="en-US" sz="1200" dirty="0"/>
              <a:t>, J. K., </a:t>
            </a:r>
            <a:r>
              <a:rPr lang="en-US" sz="1200" dirty="0" err="1"/>
              <a:t>Draffan</a:t>
            </a:r>
            <a:r>
              <a:rPr lang="en-US" sz="1200" dirty="0"/>
              <a:t>, E. A., Wald, M. (2010). Digital agility and digital decision-making: conceptualizing digital inclusion in the context of disabled learners in higher education. </a:t>
            </a:r>
            <a:r>
              <a:rPr lang="en-US" sz="1200" i="1" dirty="0"/>
              <a:t>Studies in Higher Education</a:t>
            </a:r>
            <a:r>
              <a:rPr lang="en-US" sz="1200" dirty="0"/>
              <a:t>, 35(4), 445-461</a:t>
            </a:r>
            <a:r>
              <a:rPr lang="en-US" sz="1200" dirty="0" smtClean="0"/>
              <a:t>.</a:t>
            </a:r>
            <a:endParaRPr lang="en-GB" sz="1200" dirty="0" smtClean="0"/>
          </a:p>
          <a:p>
            <a:r>
              <a:rPr lang="en-GB" sz="1200" dirty="0" smtClean="0"/>
              <a:t>Selwyn</a:t>
            </a:r>
            <a:r>
              <a:rPr lang="en-GB" sz="1200" dirty="0"/>
              <a:t>, N. 2006. Digital division or digital decision? A study of non-users and low-users of computers. </a:t>
            </a:r>
            <a:r>
              <a:rPr lang="en-GB" sz="1200" i="1" dirty="0"/>
              <a:t>Poetics: Journal of Empirical Research in Culture, Media and the Arts</a:t>
            </a:r>
            <a:r>
              <a:rPr lang="en-GB" sz="1200" dirty="0"/>
              <a:t> 34(4–5), 273–92. </a:t>
            </a:r>
          </a:p>
          <a:p>
            <a:r>
              <a:rPr lang="en-GB" sz="1200" dirty="0"/>
              <a:t>Selwyn, N., Facer, K. (2007). Beyond the digital divide: Rethinking digital inclusion for the 21st century. Future Lab. </a:t>
            </a:r>
          </a:p>
          <a:p>
            <a:r>
              <a:rPr lang="en-GB" sz="1200" dirty="0"/>
              <a:t>Selwyn, N., </a:t>
            </a:r>
            <a:r>
              <a:rPr lang="en-GB" sz="1200" dirty="0" err="1"/>
              <a:t>Gorard</a:t>
            </a:r>
            <a:r>
              <a:rPr lang="en-GB" sz="1200" dirty="0"/>
              <a:t>, S., Williams, S. (2001). Digital divide or digital opportunity? The role of technology in overcoming social exclusion in U.S education. Educational Policy 15(2), 258–77</a:t>
            </a:r>
            <a:r>
              <a:rPr lang="en-GB" sz="1200" dirty="0" smtClean="0"/>
              <a:t>.</a:t>
            </a:r>
            <a:endParaRPr lang="en-US" sz="1200" dirty="0" smtClean="0"/>
          </a:p>
          <a:p>
            <a:r>
              <a:rPr lang="en-US" sz="1200" dirty="0" err="1" smtClean="0"/>
              <a:t>Steyaert</a:t>
            </a:r>
            <a:r>
              <a:rPr lang="en-US" sz="1200" dirty="0"/>
              <a:t>, J. (2005). Web based higher education: The inclusion/exclusion paradox. </a:t>
            </a:r>
            <a:r>
              <a:rPr lang="en-US" sz="1200" i="1" dirty="0"/>
              <a:t>Journal of Technology in Human Services. 23(</a:t>
            </a:r>
            <a:r>
              <a:rPr lang="en-US" sz="1200" dirty="0"/>
              <a:t>1/2), 67–68</a:t>
            </a:r>
            <a:r>
              <a:rPr lang="en-US" sz="1200" dirty="0" smtClean="0"/>
              <a:t>.</a:t>
            </a:r>
          </a:p>
          <a:p>
            <a:r>
              <a:rPr lang="de-DE" sz="1200" dirty="0"/>
              <a:t>Student Point/Universität Wien (2018). Barrierefreie Lehre. Verfügbar unter: </a:t>
            </a:r>
            <a:r>
              <a:rPr lang="de-DE" sz="1200" dirty="0">
                <a:hlinkClick r:id="rId3"/>
              </a:rPr>
              <a:t>https://barrierefreielehre.univie.ac.at/home/</a:t>
            </a:r>
            <a:r>
              <a:rPr lang="de-DE" sz="1200" dirty="0"/>
              <a:t> [9.10.2018</a:t>
            </a:r>
            <a:r>
              <a:rPr lang="de-DE" sz="1200" dirty="0" smtClean="0"/>
              <a:t>]</a:t>
            </a:r>
            <a:endParaRPr lang="en-US" sz="1200" dirty="0"/>
          </a:p>
          <a:p>
            <a:r>
              <a:rPr lang="en-US" sz="1200" dirty="0" err="1"/>
              <a:t>Technische</a:t>
            </a:r>
            <a:r>
              <a:rPr lang="en-US" sz="1200" dirty="0"/>
              <a:t> </a:t>
            </a:r>
            <a:r>
              <a:rPr lang="en-US" sz="1200" dirty="0" err="1"/>
              <a:t>Universität</a:t>
            </a:r>
            <a:r>
              <a:rPr lang="en-US" sz="1200" dirty="0"/>
              <a:t> </a:t>
            </a:r>
            <a:r>
              <a:rPr lang="en-US" sz="1200" dirty="0" err="1"/>
              <a:t>Deggendorf</a:t>
            </a:r>
            <a:r>
              <a:rPr lang="en-US" sz="1200" dirty="0"/>
              <a:t> (2018). </a:t>
            </a:r>
            <a:r>
              <a:rPr lang="en-US" sz="1200" dirty="0" err="1"/>
              <a:t>Verfügbar</a:t>
            </a:r>
            <a:r>
              <a:rPr lang="en-US" sz="1200" dirty="0"/>
              <a:t> </a:t>
            </a:r>
            <a:r>
              <a:rPr lang="en-US" sz="1200" dirty="0" err="1"/>
              <a:t>unter</a:t>
            </a:r>
            <a:r>
              <a:rPr lang="en-US" sz="1200" dirty="0"/>
              <a:t>: </a:t>
            </a:r>
            <a:r>
              <a:rPr lang="en-US" sz="1200" dirty="0">
                <a:hlinkClick r:id="rId4"/>
              </a:rPr>
              <a:t>https://www.th-deg.de/de/studierende</a:t>
            </a:r>
            <a:r>
              <a:rPr lang="en-US" sz="1200" dirty="0"/>
              <a:t> [</a:t>
            </a:r>
            <a:r>
              <a:rPr lang="en-US" sz="1200" dirty="0" smtClean="0"/>
              <a:t>13.11.2018]</a:t>
            </a:r>
          </a:p>
          <a:p>
            <a:r>
              <a:rPr lang="de-DE" sz="1200" dirty="0">
                <a:latin typeface="Calibri" panose="020F0502020204030204" pitchFamily="34" charset="0"/>
              </a:rPr>
              <a:t>United </a:t>
            </a:r>
            <a:r>
              <a:rPr lang="de-DE" sz="1200" dirty="0" err="1">
                <a:latin typeface="Calibri" panose="020F0502020204030204" pitchFamily="34" charset="0"/>
              </a:rPr>
              <a:t>Nations</a:t>
            </a:r>
            <a:r>
              <a:rPr lang="de-DE" sz="1200" dirty="0">
                <a:latin typeface="Calibri" panose="020F0502020204030204" pitchFamily="34" charset="0"/>
              </a:rPr>
              <a:t> Educational, Scientific </a:t>
            </a:r>
            <a:r>
              <a:rPr lang="de-DE" sz="1200" dirty="0" err="1">
                <a:latin typeface="Calibri" panose="020F0502020204030204" pitchFamily="34" charset="0"/>
              </a:rPr>
              <a:t>and</a:t>
            </a:r>
            <a:r>
              <a:rPr lang="de-DE" sz="1200" dirty="0">
                <a:latin typeface="Calibri" panose="020F0502020204030204" pitchFamily="34" charset="0"/>
              </a:rPr>
              <a:t> Cultural </a:t>
            </a:r>
            <a:r>
              <a:rPr lang="de-DE" sz="1200" dirty="0" err="1">
                <a:latin typeface="Calibri" panose="020F0502020204030204" pitchFamily="34" charset="0"/>
              </a:rPr>
              <a:t>Organization</a:t>
            </a:r>
            <a:r>
              <a:rPr lang="de-DE" sz="1200" dirty="0">
                <a:latin typeface="Calibri" panose="020F0502020204030204" pitchFamily="34" charset="0"/>
              </a:rPr>
              <a:t> (2017). A </a:t>
            </a:r>
            <a:r>
              <a:rPr lang="de-DE" sz="1200" dirty="0" err="1">
                <a:latin typeface="Calibri" panose="020F0502020204030204" pitchFamily="34" charset="0"/>
              </a:rPr>
              <a:t>guide</a:t>
            </a:r>
            <a:r>
              <a:rPr lang="de-DE" sz="1200" dirty="0">
                <a:latin typeface="Calibri" panose="020F0502020204030204" pitchFamily="34" charset="0"/>
              </a:rPr>
              <a:t> </a:t>
            </a:r>
            <a:r>
              <a:rPr lang="de-DE" sz="1200" dirty="0" err="1">
                <a:latin typeface="Calibri" panose="020F0502020204030204" pitchFamily="34" charset="0"/>
              </a:rPr>
              <a:t>for</a:t>
            </a:r>
            <a:r>
              <a:rPr lang="de-DE" sz="1200" dirty="0">
                <a:latin typeface="Calibri" panose="020F0502020204030204" pitchFamily="34" charset="0"/>
              </a:rPr>
              <a:t> </a:t>
            </a:r>
            <a:r>
              <a:rPr lang="de-DE" sz="1200" dirty="0" err="1">
                <a:latin typeface="Calibri" panose="020F0502020204030204" pitchFamily="34" charset="0"/>
              </a:rPr>
              <a:t>ensuring</a:t>
            </a:r>
            <a:r>
              <a:rPr lang="de-DE" sz="1200" dirty="0">
                <a:latin typeface="Calibri" panose="020F0502020204030204" pitchFamily="34" charset="0"/>
              </a:rPr>
              <a:t> </a:t>
            </a:r>
            <a:r>
              <a:rPr lang="de-DE" sz="1200" dirty="0" err="1">
                <a:latin typeface="Calibri" panose="020F0502020204030204" pitchFamily="34" charset="0"/>
              </a:rPr>
              <a:t>inclusion</a:t>
            </a:r>
            <a:r>
              <a:rPr lang="de-DE" sz="1200" dirty="0">
                <a:latin typeface="Calibri" panose="020F0502020204030204" pitchFamily="34" charset="0"/>
              </a:rPr>
              <a:t> </a:t>
            </a:r>
            <a:r>
              <a:rPr lang="de-DE" sz="1200" dirty="0" err="1">
                <a:latin typeface="Calibri" panose="020F0502020204030204" pitchFamily="34" charset="0"/>
              </a:rPr>
              <a:t>and</a:t>
            </a:r>
            <a:r>
              <a:rPr lang="de-DE" sz="1200" dirty="0">
                <a:latin typeface="Calibri" panose="020F0502020204030204" pitchFamily="34" charset="0"/>
              </a:rPr>
              <a:t> </a:t>
            </a:r>
            <a:r>
              <a:rPr lang="de-DE" sz="1200" dirty="0" err="1">
                <a:latin typeface="Calibri" panose="020F0502020204030204" pitchFamily="34" charset="0"/>
              </a:rPr>
              <a:t>equity</a:t>
            </a:r>
            <a:r>
              <a:rPr lang="de-DE" sz="1200" dirty="0">
                <a:latin typeface="Calibri" panose="020F0502020204030204" pitchFamily="34" charset="0"/>
              </a:rPr>
              <a:t> in </a:t>
            </a:r>
            <a:r>
              <a:rPr lang="de-DE" sz="1200" dirty="0" err="1">
                <a:latin typeface="Calibri" panose="020F0502020204030204" pitchFamily="34" charset="0"/>
              </a:rPr>
              <a:t>education</a:t>
            </a:r>
            <a:r>
              <a:rPr lang="de-DE" sz="1200" dirty="0">
                <a:latin typeface="Calibri" panose="020F0502020204030204" pitchFamily="34" charset="0"/>
              </a:rPr>
              <a:t>. Paris: UNESCO. </a:t>
            </a:r>
            <a:r>
              <a:rPr lang="en-US" sz="1200" dirty="0">
                <a:latin typeface="Calibri" panose="020F0502020204030204" pitchFamily="34" charset="0"/>
              </a:rPr>
              <a:t>Retrieved 23 Oct. 2018, from http://unesdoc.unesco.org/images/0024/002482/248254e.pdf </a:t>
            </a:r>
            <a:endParaRPr lang="en-US" sz="1200" dirty="0"/>
          </a:p>
          <a:p>
            <a:r>
              <a:rPr lang="en-US" sz="1200" dirty="0" smtClean="0"/>
              <a:t>UNESCO </a:t>
            </a:r>
            <a:r>
              <a:rPr lang="en-US" sz="1200" dirty="0"/>
              <a:t>(2009). UN Committee on Economic, Social and Cultural Rights (CESCR), General Comment No. 13: The Right to Education (Art. 13 of the Covenant), 8 December 1999, E/C.12/1999/10, </a:t>
            </a:r>
            <a:r>
              <a:rPr lang="en-US" sz="1200" dirty="0" err="1" smtClean="0"/>
              <a:t>Verfügbar</a:t>
            </a:r>
            <a:r>
              <a:rPr lang="en-US" sz="1200" dirty="0" smtClean="0"/>
              <a:t> </a:t>
            </a:r>
            <a:r>
              <a:rPr lang="en-US" sz="1200" dirty="0" err="1" smtClean="0"/>
              <a:t>unter</a:t>
            </a:r>
            <a:r>
              <a:rPr lang="en-US" sz="1200" dirty="0" smtClean="0"/>
              <a:t>: </a:t>
            </a:r>
            <a:r>
              <a:rPr lang="en-US" sz="1200" dirty="0">
                <a:hlinkClick r:id="rId5"/>
              </a:rPr>
              <a:t>http://www.refworld.org/docid/4538838c22.html</a:t>
            </a:r>
            <a:r>
              <a:rPr lang="en-US" sz="1200" dirty="0"/>
              <a:t> </a:t>
            </a:r>
            <a:r>
              <a:rPr lang="en-US" sz="1200" dirty="0" smtClean="0"/>
              <a:t>[05.10.2018]</a:t>
            </a:r>
            <a:endParaRPr lang="en-US" sz="1200" dirty="0"/>
          </a:p>
          <a:p>
            <a:r>
              <a:rPr lang="en-US" sz="1200" dirty="0" err="1"/>
              <a:t>Universität</a:t>
            </a:r>
            <a:r>
              <a:rPr lang="en-US" sz="1200" dirty="0"/>
              <a:t> Wien (2018) </a:t>
            </a:r>
            <a:r>
              <a:rPr lang="en-US" sz="1200" dirty="0" err="1"/>
              <a:t>Verfügbar</a:t>
            </a:r>
            <a:r>
              <a:rPr lang="en-US" sz="1200" dirty="0"/>
              <a:t> </a:t>
            </a:r>
            <a:r>
              <a:rPr lang="en-US" sz="1200" dirty="0" err="1"/>
              <a:t>unter</a:t>
            </a:r>
            <a:r>
              <a:rPr lang="en-US" sz="1200" dirty="0"/>
              <a:t>: </a:t>
            </a:r>
            <a:r>
              <a:rPr lang="en-US" sz="1200" dirty="0">
                <a:hlinkClick r:id="rId6"/>
              </a:rPr>
              <a:t>https://www.univie.ac.at/</a:t>
            </a:r>
            <a:r>
              <a:rPr lang="en-US" sz="1200" dirty="0"/>
              <a:t> [13.11.2018]</a:t>
            </a:r>
          </a:p>
          <a:p>
            <a:r>
              <a:rPr lang="en-GB" sz="1200" dirty="0">
                <a:latin typeface="Calibri" panose="020F0502020204030204" pitchFamily="34" charset="0"/>
              </a:rPr>
              <a:t>Watkins, A., &amp; Meijer, C. J. W. (eds.) </a:t>
            </a:r>
            <a:r>
              <a:rPr lang="en-US" sz="1200" dirty="0">
                <a:latin typeface="Calibri" panose="020F0502020204030204" pitchFamily="34" charset="0"/>
              </a:rPr>
              <a:t>(2016). Implementing inclusive education: Issues in bridging the policy-practice gap. Bingley, U.K.: Emerald</a:t>
            </a:r>
            <a:r>
              <a:rPr lang="en-US" sz="1200" dirty="0" smtClean="0">
                <a:latin typeface="Calibri" panose="020F0502020204030204" pitchFamily="34" charset="0"/>
              </a:rPr>
              <a:t>.</a:t>
            </a:r>
            <a:endParaRPr lang="de-DE" sz="1200" dirty="0" smtClean="0"/>
          </a:p>
          <a:p>
            <a:r>
              <a:rPr lang="de-DE" sz="1200" dirty="0" err="1" smtClean="0"/>
              <a:t>Watling</a:t>
            </a:r>
            <a:r>
              <a:rPr lang="de-DE" sz="1200" dirty="0"/>
              <a:t>, S. (2012). Digital </a:t>
            </a:r>
            <a:r>
              <a:rPr lang="de-DE" sz="1200" dirty="0" err="1"/>
              <a:t>Landscapes</a:t>
            </a:r>
            <a:r>
              <a:rPr lang="de-DE" sz="1200" dirty="0"/>
              <a:t>: Inclusive Potential versus </a:t>
            </a:r>
            <a:r>
              <a:rPr lang="de-DE" sz="1200" dirty="0" err="1"/>
              <a:t>Exclusive</a:t>
            </a:r>
            <a:r>
              <a:rPr lang="de-DE" sz="1200" dirty="0"/>
              <a:t> Practice. </a:t>
            </a:r>
            <a:r>
              <a:rPr lang="de-DE" sz="1200" i="1" dirty="0"/>
              <a:t>The International Journal </a:t>
            </a:r>
            <a:r>
              <a:rPr lang="de-DE" sz="1200" i="1" dirty="0" err="1"/>
              <a:t>of</a:t>
            </a:r>
            <a:r>
              <a:rPr lang="de-DE" sz="1200" i="1" dirty="0"/>
              <a:t> </a:t>
            </a:r>
            <a:r>
              <a:rPr lang="de-DE" sz="1200" i="1" dirty="0" err="1"/>
              <a:t>Diversity</a:t>
            </a:r>
            <a:r>
              <a:rPr lang="de-DE" sz="1200" i="1" dirty="0"/>
              <a:t> in </a:t>
            </a:r>
            <a:r>
              <a:rPr lang="de-DE" sz="1200" i="1" dirty="0" err="1"/>
              <a:t>Organizations</a:t>
            </a:r>
            <a:r>
              <a:rPr lang="de-DE" sz="1200" i="1" dirty="0"/>
              <a:t>, Communities </a:t>
            </a:r>
            <a:r>
              <a:rPr lang="de-DE" sz="1200" i="1" dirty="0" err="1"/>
              <a:t>and</a:t>
            </a:r>
            <a:r>
              <a:rPr lang="de-DE" sz="1200" i="1" dirty="0"/>
              <a:t> </a:t>
            </a:r>
            <a:r>
              <a:rPr lang="de-DE" sz="1200" i="1" dirty="0" err="1"/>
              <a:t>Nations</a:t>
            </a:r>
            <a:r>
              <a:rPr lang="de-DE" sz="1200" dirty="0"/>
              <a:t> 11(5), 109-116.</a:t>
            </a:r>
          </a:p>
          <a:p>
            <a:r>
              <a:rPr lang="de-DE" sz="1200" dirty="0"/>
              <a:t>Web Content </a:t>
            </a:r>
            <a:r>
              <a:rPr lang="de-DE" sz="1200" dirty="0" err="1"/>
              <a:t>Accessibility</a:t>
            </a:r>
            <a:r>
              <a:rPr lang="de-DE" sz="1200" dirty="0"/>
              <a:t> Guidelines 2.0 (2009). Verfügbar unter: </a:t>
            </a:r>
            <a:r>
              <a:rPr lang="de-DE" sz="1200" dirty="0">
                <a:hlinkClick r:id="rId7"/>
              </a:rPr>
              <a:t>https://www.w3.org/Translations/WCAG20-de/</a:t>
            </a:r>
            <a:r>
              <a:rPr lang="de-DE" sz="1200" dirty="0"/>
              <a:t> [13.11.2018]</a:t>
            </a:r>
          </a:p>
          <a:p>
            <a:pPr marL="0" indent="0">
              <a:buNone/>
            </a:pPr>
            <a:endParaRPr lang="de-DE" sz="1200" dirty="0"/>
          </a:p>
          <a:p>
            <a:pPr marL="0" indent="0">
              <a:buNone/>
            </a:pPr>
            <a:endParaRPr lang="de-DE" sz="1200" dirty="0"/>
          </a:p>
        </p:txBody>
      </p:sp>
      <p:sp>
        <p:nvSpPr>
          <p:cNvPr id="4" name="Fußzeilenplatzhalter 3"/>
          <p:cNvSpPr>
            <a:spLocks noGrp="1"/>
          </p:cNvSpPr>
          <p:nvPr>
            <p:ph type="ftr" sz="quarter" idx="11"/>
          </p:nvPr>
        </p:nvSpPr>
        <p:spPr>
          <a:xfrm>
            <a:off x="407985" y="6191172"/>
            <a:ext cx="7801186" cy="365125"/>
          </a:xfrm>
        </p:spPr>
        <p:txBody>
          <a:bodyPr/>
          <a:lstStyle/>
          <a:p>
            <a:r>
              <a:rPr lang="de-AT" dirty="0" smtClean="0"/>
              <a:t>Susanne Schwab</a:t>
            </a:r>
            <a:endParaRPr lang="de-AT" dirty="0"/>
          </a:p>
        </p:txBody>
      </p:sp>
    </p:spTree>
    <p:extLst>
      <p:ext uri="{BB962C8B-B14F-4D97-AF65-F5344CB8AC3E}">
        <p14:creationId xmlns:p14="http://schemas.microsoft.com/office/powerpoint/2010/main" val="25676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986" y="810154"/>
            <a:ext cx="8532813" cy="820064"/>
          </a:xfrm>
        </p:spPr>
        <p:txBody>
          <a:bodyPr/>
          <a:lstStyle/>
          <a:p>
            <a:r>
              <a:rPr lang="en-US" dirty="0" err="1" smtClean="0"/>
              <a:t>Vergleich</a:t>
            </a:r>
            <a:r>
              <a:rPr lang="en-US" dirty="0" smtClean="0"/>
              <a:t> </a:t>
            </a:r>
            <a:r>
              <a:rPr lang="en-US" dirty="0" err="1" smtClean="0"/>
              <a:t>mit</a:t>
            </a:r>
            <a:r>
              <a:rPr lang="en-US" dirty="0" smtClean="0"/>
              <a:t> Deutschland</a:t>
            </a:r>
            <a:endParaRPr lang="en-US" dirty="0"/>
          </a:p>
        </p:txBody>
      </p:sp>
      <p:sp>
        <p:nvSpPr>
          <p:cNvPr id="4" name="Fußzeilenplatzhalter 3"/>
          <p:cNvSpPr>
            <a:spLocks noGrp="1"/>
          </p:cNvSpPr>
          <p:nvPr>
            <p:ph type="ftr" sz="quarter" idx="11"/>
          </p:nvPr>
        </p:nvSpPr>
        <p:spPr/>
        <p:txBody>
          <a:bodyPr/>
          <a:lstStyle/>
          <a:p>
            <a:r>
              <a:rPr lang="de-AT" smtClean="0"/>
              <a:t>Susanne Schwab</a:t>
            </a:r>
            <a:endParaRPr lang="de-AT" dirty="0"/>
          </a:p>
        </p:txBody>
      </p:sp>
      <p:sp>
        <p:nvSpPr>
          <p:cNvPr id="5" name="Foliennummernplatzhalter 4"/>
          <p:cNvSpPr>
            <a:spLocks noGrp="1"/>
          </p:cNvSpPr>
          <p:nvPr>
            <p:ph type="sldNum" sz="quarter" idx="12"/>
          </p:nvPr>
        </p:nvSpPr>
        <p:spPr/>
        <p:txBody>
          <a:bodyPr/>
          <a:lstStyle/>
          <a:p>
            <a:r>
              <a:rPr lang="de-AT" smtClean="0"/>
              <a:t>Seite </a:t>
            </a:r>
            <a:fld id="{05A5AE1F-4813-4D0A-B870-8FB3219A4125}" type="slidenum">
              <a:rPr lang="de-AT" smtClean="0"/>
              <a:pPr/>
              <a:t>9</a:t>
            </a:fld>
            <a:endParaRPr lang="de-AT" dirty="0"/>
          </a:p>
        </p:txBody>
      </p:sp>
      <p:pic>
        <p:nvPicPr>
          <p:cNvPr id="6" name="Grafik 6"/>
          <p:cNvPicPr>
            <a:picLocks noGrp="1" noChangeAspect="1"/>
          </p:cNvPicPr>
          <p:nvPr>
            <p:ph idx="1"/>
          </p:nvPr>
        </p:nvPicPr>
        <p:blipFill rotWithShape="1">
          <a:blip r:embed="rId2" cstate="print"/>
          <a:srcRect l="12579" t="12035" r="13211" b="105"/>
          <a:stretch/>
        </p:blipFill>
        <p:spPr>
          <a:xfrm>
            <a:off x="1691472" y="1630218"/>
            <a:ext cx="8796268" cy="4392884"/>
          </a:xfrm>
          <a:prstGeom prst="rect">
            <a:avLst/>
          </a:prstGeom>
        </p:spPr>
      </p:pic>
    </p:spTree>
    <p:extLst>
      <p:ext uri="{BB962C8B-B14F-4D97-AF65-F5344CB8AC3E}">
        <p14:creationId xmlns:p14="http://schemas.microsoft.com/office/powerpoint/2010/main" val="13002889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Uni_Wien_klassisch_Calibri">
  <a:themeElements>
    <a:clrScheme name="Universität_Wien">
      <a:dk1>
        <a:sysClr val="windowText" lastClr="000000"/>
      </a:dk1>
      <a:lt1>
        <a:sysClr val="window" lastClr="FFFFFF"/>
      </a:lt1>
      <a:dk2>
        <a:srgbClr val="666666"/>
      </a:dk2>
      <a:lt2>
        <a:srgbClr val="E0E0E0"/>
      </a:lt2>
      <a:accent1>
        <a:srgbClr val="0063A6"/>
      </a:accent1>
      <a:accent2>
        <a:srgbClr val="A71C49"/>
      </a:accent2>
      <a:accent3>
        <a:srgbClr val="DD4814"/>
      </a:accent3>
      <a:accent4>
        <a:srgbClr val="F6A800"/>
      </a:accent4>
      <a:accent5>
        <a:srgbClr val="94C154"/>
      </a:accent5>
      <a:accent6>
        <a:srgbClr val="11897A"/>
      </a:accent6>
      <a:hlink>
        <a:srgbClr val="0063A6"/>
      </a:hlink>
      <a:folHlink>
        <a:srgbClr val="0063A6"/>
      </a:folHlink>
    </a:clrScheme>
    <a:fontScheme name="Uni_Wien_Calibri">
      <a:majorFont>
        <a:latin typeface="Calibri"/>
        <a:ea typeface=""/>
        <a:cs typeface=""/>
      </a:majorFont>
      <a:minorFont>
        <a:latin typeface="Calibri"/>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uster_klassisch_Calibri.potx" id="{ADA9745C-1A75-4A8C-8272-442970E6375A}" vid="{A1ADC6A9-B8FD-4D25-BEB6-2953E87CC78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 Wien Promotion">
      <a:majorFont>
        <a:latin typeface="Source Sans Pro Ligh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versität Wien Klassisch">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Muster_klassisch_Calibri</Template>
  <TotalTime>0</TotalTime>
  <Words>4988</Words>
  <Application>Microsoft Office PowerPoint</Application>
  <PresentationFormat>Breitbild</PresentationFormat>
  <Paragraphs>804</Paragraphs>
  <Slides>80</Slides>
  <Notes>9</Notes>
  <HiddenSlides>0</HiddenSlides>
  <MMClips>1</MMClips>
  <ScaleCrop>false</ScaleCrop>
  <HeadingPairs>
    <vt:vector size="6" baseType="variant">
      <vt:variant>
        <vt:lpstr>Verwendete Schriftarten</vt:lpstr>
      </vt:variant>
      <vt:variant>
        <vt:i4>14</vt:i4>
      </vt:variant>
      <vt:variant>
        <vt:lpstr>Design</vt:lpstr>
      </vt:variant>
      <vt:variant>
        <vt:i4>1</vt:i4>
      </vt:variant>
      <vt:variant>
        <vt:lpstr>Folientitel</vt:lpstr>
      </vt:variant>
      <vt:variant>
        <vt:i4>80</vt:i4>
      </vt:variant>
    </vt:vector>
  </HeadingPairs>
  <TitlesOfParts>
    <vt:vector size="95" baseType="lpstr">
      <vt:lpstr>Arial</vt:lpstr>
      <vt:lpstr>Arial Narrow</vt:lpstr>
      <vt:lpstr>Bahnschrift Light</vt:lpstr>
      <vt:lpstr>Berlin Sans FB</vt:lpstr>
      <vt:lpstr>Bodoni MT</vt:lpstr>
      <vt:lpstr>Calibri</vt:lpstr>
      <vt:lpstr>Cambria</vt:lpstr>
      <vt:lpstr>굴림</vt:lpstr>
      <vt:lpstr>Noto Sans Symbols</vt:lpstr>
      <vt:lpstr>Segoe UI</vt:lpstr>
      <vt:lpstr>Segoe UI Light</vt:lpstr>
      <vt:lpstr>Source Sans Pro Light</vt:lpstr>
      <vt:lpstr>Times New Roman</vt:lpstr>
      <vt:lpstr>Wingdings</vt:lpstr>
      <vt:lpstr>Uni_Wien_klassisch_Calibri</vt:lpstr>
      <vt:lpstr> Susanne Schwab</vt:lpstr>
      <vt:lpstr>Inklusion – was ist das?</vt:lpstr>
      <vt:lpstr>Inklusion – was ist das?</vt:lpstr>
      <vt:lpstr>Der Weg zur Inklusion </vt:lpstr>
      <vt:lpstr>Die Zielgruppe – Kinder mit SPF</vt:lpstr>
      <vt:lpstr>Die Zielgruppe</vt:lpstr>
      <vt:lpstr>Unterschiedliche SPF Kategorien</vt:lpstr>
      <vt:lpstr>Vergleich mit Deutschland</vt:lpstr>
      <vt:lpstr>Vergleich mit Deutschland</vt:lpstr>
      <vt:lpstr>Konsequenzen</vt:lpstr>
      <vt:lpstr>PowerPoint-Präsentation</vt:lpstr>
      <vt:lpstr>Recht auf Teilhabe</vt:lpstr>
      <vt:lpstr>Inklusion an den Hochschulen </vt:lpstr>
      <vt:lpstr> Inklusion an Hochschulen </vt:lpstr>
      <vt:lpstr>„Let me tell you a story…</vt:lpstr>
      <vt:lpstr>      Einstieg - Schlüsselfiguren</vt:lpstr>
      <vt:lpstr>Daten und Fakten </vt:lpstr>
      <vt:lpstr> Inklusion an Hochschulen </vt:lpstr>
      <vt:lpstr>Audioinput </vt:lpstr>
      <vt:lpstr>Ressourcen und Barrieren für Inklusion</vt:lpstr>
      <vt:lpstr>Teachers’ results</vt:lpstr>
      <vt:lpstr>Excurse: Inclusive teaching practice scale (Schwab et al., submitted)</vt:lpstr>
      <vt:lpstr>Results</vt:lpstr>
      <vt:lpstr>Results</vt:lpstr>
      <vt:lpstr>Ressourcen und Barrieren für Inklusion</vt:lpstr>
      <vt:lpstr>Ressourcen und Barrieren für Inklusion</vt:lpstr>
      <vt:lpstr>Ressourcen und Barrieren für Inklusion</vt:lpstr>
      <vt:lpstr>Ressourcen und Barrieren für Inklusion</vt:lpstr>
      <vt:lpstr>Ressourcen und Barrieren für Inklusion</vt:lpstr>
      <vt:lpstr>Film</vt:lpstr>
      <vt:lpstr>Hochschule für ALLE</vt:lpstr>
      <vt:lpstr>Hochschule für ALLE</vt:lpstr>
      <vt:lpstr>Hochschule für ALLE</vt:lpstr>
      <vt:lpstr>UNESCO „The Right to Education” (Art. 13) </vt:lpstr>
      <vt:lpstr>Barrierefreie Hochschullehre</vt:lpstr>
      <vt:lpstr>Ressourcen in der inklusiven Hochschuldidaktik</vt:lpstr>
      <vt:lpstr>Barrierefreie Lehre</vt:lpstr>
      <vt:lpstr>Barrierefreie Lehre</vt:lpstr>
      <vt:lpstr>Erkrankung</vt:lpstr>
      <vt:lpstr>Hören</vt:lpstr>
      <vt:lpstr>Konzentration</vt:lpstr>
      <vt:lpstr>Mobilität</vt:lpstr>
      <vt:lpstr>Motorik</vt:lpstr>
      <vt:lpstr>Psyche</vt:lpstr>
      <vt:lpstr>Sehen</vt:lpstr>
      <vt:lpstr>Sehen</vt:lpstr>
      <vt:lpstr>Teilleistung</vt:lpstr>
      <vt:lpstr>PowerPoint-Präsentation</vt:lpstr>
      <vt:lpstr>Barrierefreiheit durch digitale Medien?</vt:lpstr>
      <vt:lpstr>Problematik</vt:lpstr>
      <vt:lpstr>Problematik</vt:lpstr>
      <vt:lpstr>Mehr als nur bloßer Zugang zu digitalen Medien</vt:lpstr>
      <vt:lpstr>Technische, persönliche und kontextuelle Faktoren</vt:lpstr>
      <vt:lpstr>Ressourcen und Entscheidungen</vt:lpstr>
      <vt:lpstr>Ressourcen</vt:lpstr>
      <vt:lpstr>Entscheidungen</vt:lpstr>
      <vt:lpstr>Verantwortung von Bildungsinstitutionen</vt:lpstr>
      <vt:lpstr>Digitale Inklusion</vt:lpstr>
      <vt:lpstr>Was ist Digitale Barrierefreiheit?</vt:lpstr>
      <vt:lpstr>Prinzipien digitaler Barrierefreiheit</vt:lpstr>
      <vt:lpstr>Prinzip „wahrnehmbar“</vt:lpstr>
      <vt:lpstr>Prinzip „bedienbar“</vt:lpstr>
      <vt:lpstr>Prinzip „verständlich“</vt:lpstr>
      <vt:lpstr>Prinzip „robust“</vt:lpstr>
      <vt:lpstr>Positive Auswirkungen von E-Learning</vt:lpstr>
      <vt:lpstr>Chancen von E-Learning</vt:lpstr>
      <vt:lpstr>Empfehlungen für die Umsetzung von digitaler Barrierefreiheit in der Praxis</vt:lpstr>
      <vt:lpstr>Umsetzung in von digitaler Barrierefreiheit in der Praxis</vt:lpstr>
      <vt:lpstr>Startwebsite Sozialministerium Österreich</vt:lpstr>
      <vt:lpstr>Startwebsite Bayern barrierefrei</vt:lpstr>
      <vt:lpstr>Barrierefreie Websites</vt:lpstr>
      <vt:lpstr>Startwebsite Universität Wien</vt:lpstr>
      <vt:lpstr>Startwebsite Technische Hochschule Deggendorf</vt:lpstr>
      <vt:lpstr>Auffallendes</vt:lpstr>
      <vt:lpstr>Startwebsite Technische Hochschule Deggendorf</vt:lpstr>
      <vt:lpstr>Barrierefreie Websites performen besser</vt:lpstr>
      <vt:lpstr>Vielen Dank für Ihre Aufmerksamkeit!</vt:lpstr>
      <vt:lpstr>Literatur</vt:lpstr>
      <vt:lpstr>Literatur</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Vorlage für klassische Präsentationen</dc:title>
  <dc:creator>Büro ZLB 1</dc:creator>
  <cp:lastModifiedBy>Susanne Schwab</cp:lastModifiedBy>
  <cp:revision>264</cp:revision>
  <dcterms:created xsi:type="dcterms:W3CDTF">2018-05-14T11:06:02Z</dcterms:created>
  <dcterms:modified xsi:type="dcterms:W3CDTF">2018-11-20T07:26:25Z</dcterms:modified>
</cp:coreProperties>
</file>