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14" r:id="rId3"/>
    <p:sldId id="315" r:id="rId4"/>
    <p:sldId id="316" r:id="rId5"/>
    <p:sldId id="317" r:id="rId6"/>
    <p:sldId id="318" r:id="rId7"/>
    <p:sldId id="319" r:id="rId8"/>
    <p:sldId id="320" r:id="rId9"/>
    <p:sldId id="321" r:id="rId10"/>
    <p:sldId id="322" r:id="rId11"/>
    <p:sldId id="332" r:id="rId12"/>
    <p:sldId id="324" r:id="rId13"/>
    <p:sldId id="325" r:id="rId14"/>
    <p:sldId id="326" r:id="rId15"/>
    <p:sldId id="327" r:id="rId16"/>
    <p:sldId id="328" r:id="rId17"/>
    <p:sldId id="329" r:id="rId18"/>
    <p:sldId id="331" r:id="rId19"/>
    <p:sldId id="333" r:id="rId20"/>
    <p:sldId id="312" r:id="rId21"/>
    <p:sldId id="313" r:id="rId22"/>
    <p:sldId id="308" r:id="rId23"/>
    <p:sldId id="307" r:id="rId24"/>
    <p:sldId id="309" r:id="rId25"/>
    <p:sldId id="310" r:id="rId26"/>
    <p:sldId id="311" r:id="rId27"/>
    <p:sldId id="291" r:id="rId28"/>
    <p:sldId id="296" r:id="rId29"/>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66"/>
    <a:srgbClr val="3404BC"/>
    <a:srgbClr val="2D3862"/>
    <a:srgbClr val="7878DE"/>
    <a:srgbClr val="3399FF"/>
    <a:srgbClr val="22228B"/>
    <a:srgbClr val="0D0D0D"/>
    <a:srgbClr val="6985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643"/>
  </p:normalViewPr>
  <p:slideViewPr>
    <p:cSldViewPr>
      <p:cViewPr varScale="1">
        <p:scale>
          <a:sx n="120" d="100"/>
          <a:sy n="120" d="100"/>
        </p:scale>
        <p:origin x="1464" y="1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ea typeface="+mn-ea"/>
                <a:cs typeface="+mn-cs"/>
              </a:defRPr>
            </a:lvl1pPr>
          </a:lstStyle>
          <a:p>
            <a:pPr>
              <a:defRPr/>
            </a:pPr>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ea typeface="+mn-ea"/>
                <a:cs typeface="+mn-cs"/>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33C4A8-D6ED-D142-929F-90AABCECD0F2}" type="slidenum">
              <a:rPr lang="de-DE"/>
              <a:pPr/>
              <a:t>‹Nr.›</a:t>
            </a:fld>
            <a:endParaRPr lang="de-DE"/>
          </a:p>
        </p:txBody>
      </p:sp>
    </p:spTree>
    <p:extLst>
      <p:ext uri="{BB962C8B-B14F-4D97-AF65-F5344CB8AC3E}">
        <p14:creationId xmlns:p14="http://schemas.microsoft.com/office/powerpoint/2010/main" val="3947243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ea typeface="+mn-ea"/>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vl1pPr>
          </a:lstStyle>
          <a:p>
            <a:fld id="{FCEBFC08-B95C-CD4A-A79D-736EC4E7C032}" type="datetimeFigureOut">
              <a:rPr lang="de-DE"/>
              <a:pPr/>
              <a:t>19.10.20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ea typeface="+mn-ea"/>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6B1678B9-3285-EB43-BC7C-AA8F38D45275}" type="slidenum">
              <a:rPr lang="de-DE"/>
              <a:pPr/>
              <a:t>‹Nr.›</a:t>
            </a:fld>
            <a:endParaRPr lang="de-DE"/>
          </a:p>
        </p:txBody>
      </p:sp>
    </p:spTree>
    <p:extLst>
      <p:ext uri="{BB962C8B-B14F-4D97-AF65-F5344CB8AC3E}">
        <p14:creationId xmlns:p14="http://schemas.microsoft.com/office/powerpoint/2010/main" val="1648691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 name="Rechteck 4"/>
          <p:cNvSpPr/>
          <p:nvPr/>
        </p:nvSpPr>
        <p:spPr>
          <a:xfrm>
            <a:off x="0" y="0"/>
            <a:ext cx="1000125" cy="8572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Rechteck 5"/>
          <p:cNvSpPr/>
          <p:nvPr/>
        </p:nvSpPr>
        <p:spPr>
          <a:xfrm>
            <a:off x="0" y="6000750"/>
            <a:ext cx="9144000" cy="857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Rechteck 6"/>
          <p:cNvSpPr/>
          <p:nvPr/>
        </p:nvSpPr>
        <p:spPr>
          <a:xfrm>
            <a:off x="500063" y="5357813"/>
            <a:ext cx="1428750" cy="6429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Textfeld 7"/>
          <p:cNvSpPr txBox="1"/>
          <p:nvPr/>
        </p:nvSpPr>
        <p:spPr>
          <a:xfrm>
            <a:off x="1187624" y="6121401"/>
            <a:ext cx="7560846" cy="292388"/>
          </a:xfrm>
          <a:prstGeom prst="rect">
            <a:avLst/>
          </a:prstGeom>
          <a:noFill/>
        </p:spPr>
        <p:txBody>
          <a:bodyPr wrap="square">
            <a:spAutoFit/>
          </a:bodyPr>
          <a:lstStyle/>
          <a:p>
            <a:pPr fontAlgn="auto">
              <a:spcBef>
                <a:spcPts val="0"/>
              </a:spcBef>
              <a:spcAft>
                <a:spcPts val="0"/>
              </a:spcAft>
              <a:defRPr/>
            </a:pPr>
            <a:r>
              <a:rPr lang="de-DE" sz="1300" spc="600" dirty="0">
                <a:solidFill>
                  <a:schemeClr val="bg1"/>
                </a:solidFill>
                <a:latin typeface="AvantGarde Bk BT" pitchFamily="34" charset="0"/>
                <a:ea typeface="+mn-ea"/>
                <a:cs typeface="+mn-cs"/>
              </a:rPr>
              <a:t>DEGGENDORF UNIVERSITY OF APPLIED SCIENCES</a:t>
            </a:r>
          </a:p>
        </p:txBody>
      </p:sp>
      <p:sp>
        <p:nvSpPr>
          <p:cNvPr id="9" name="Rechteck 8"/>
          <p:cNvSpPr/>
          <p:nvPr/>
        </p:nvSpPr>
        <p:spPr>
          <a:xfrm>
            <a:off x="0" y="857250"/>
            <a:ext cx="1000125" cy="7858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p:nvSpPr>
        <p:spPr>
          <a:xfrm>
            <a:off x="500063" y="5357813"/>
            <a:ext cx="1428750" cy="642937"/>
          </a:xfrm>
          <a:prstGeom prst="rect">
            <a:avLst/>
          </a:prstGeom>
          <a:solidFill>
            <a:srgbClr val="A1B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Rechteck 10"/>
          <p:cNvSpPr/>
          <p:nvPr/>
        </p:nvSpPr>
        <p:spPr>
          <a:xfrm>
            <a:off x="500063" y="6000750"/>
            <a:ext cx="571500" cy="500063"/>
          </a:xfrm>
          <a:prstGeom prst="rect">
            <a:avLst/>
          </a:prstGeom>
          <a:solidFill>
            <a:srgbClr val="6985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p:nvPr/>
        </p:nvSpPr>
        <p:spPr>
          <a:xfrm>
            <a:off x="500063" y="6500813"/>
            <a:ext cx="1428750" cy="357187"/>
          </a:xfrm>
          <a:prstGeom prst="rect">
            <a:avLst/>
          </a:prstGeom>
          <a:solidFill>
            <a:srgbClr val="6985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Rechteck 12"/>
          <p:cNvSpPr/>
          <p:nvPr/>
        </p:nvSpPr>
        <p:spPr>
          <a:xfrm>
            <a:off x="8858250" y="6000750"/>
            <a:ext cx="285750" cy="500063"/>
          </a:xfrm>
          <a:prstGeom prst="rect">
            <a:avLst/>
          </a:prstGeom>
          <a:solidFill>
            <a:srgbClr val="A1B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eck 13"/>
          <p:cNvSpPr/>
          <p:nvPr/>
        </p:nvSpPr>
        <p:spPr>
          <a:xfrm>
            <a:off x="0" y="6000750"/>
            <a:ext cx="500063" cy="857250"/>
          </a:xfrm>
          <a:prstGeom prst="rect">
            <a:avLst/>
          </a:prstGeom>
          <a:solidFill>
            <a:srgbClr val="859A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Rechteck 14"/>
          <p:cNvSpPr/>
          <p:nvPr/>
        </p:nvSpPr>
        <p:spPr>
          <a:xfrm>
            <a:off x="1928813" y="6500813"/>
            <a:ext cx="7215187" cy="357187"/>
          </a:xfrm>
          <a:prstGeom prst="rect">
            <a:avLst/>
          </a:prstGeom>
          <a:solidFill>
            <a:srgbClr val="859A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6" name="Grafik 31" descr="HDU_Logo_jpg_bildschirm72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33375"/>
            <a:ext cx="2879725"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714480" y="2214554"/>
            <a:ext cx="6743720" cy="1243020"/>
          </a:xfrm>
        </p:spPr>
        <p:txBody>
          <a:bodyPr/>
          <a:lstStyle>
            <a:lvl1pPr algn="l">
              <a:defRPr>
                <a:latin typeface="AvantGarde Bk BT"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1714480" y="3886200"/>
            <a:ext cx="6057920" cy="828684"/>
          </a:xfrm>
        </p:spPr>
        <p:txBody>
          <a:bodyPr>
            <a:normAutofit/>
          </a:bodyPr>
          <a:lstStyle>
            <a:lvl1pPr marL="0" indent="0" algn="l">
              <a:buNone/>
              <a:defRPr sz="2000">
                <a:solidFill>
                  <a:schemeClr val="tx1">
                    <a:tint val="75000"/>
                  </a:schemeClr>
                </a:solidFill>
                <a:latin typeface="AvantGarde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pic>
        <p:nvPicPr>
          <p:cNvPr id="17"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4088" y="284699"/>
            <a:ext cx="3528392" cy="758471"/>
          </a:xfrm>
          <a:prstGeom prst="rect">
            <a:avLst/>
          </a:prstGeom>
        </p:spPr>
      </p:pic>
    </p:spTree>
    <p:extLst>
      <p:ext uri="{BB962C8B-B14F-4D97-AF65-F5344CB8AC3E}">
        <p14:creationId xmlns:p14="http://schemas.microsoft.com/office/powerpoint/2010/main" val="2783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de-DE"/>
              <a:t>Mastertitelformat bearbeiten</a:t>
            </a:r>
            <a:endParaRPr lang="de-DE" dirty="0"/>
          </a:p>
        </p:txBody>
      </p:sp>
      <p:sp>
        <p:nvSpPr>
          <p:cNvPr id="3" name="Inhaltsplatzhalter 2"/>
          <p:cNvSpPr>
            <a:spLocks noGrp="1"/>
          </p:cNvSpPr>
          <p:nvPr>
            <p:ph idx="1"/>
          </p:nvPr>
        </p:nvSpPr>
        <p:spPr>
          <a:xfrm>
            <a:off x="457200" y="1052736"/>
            <a:ext cx="8229600" cy="507342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264E829F-E8D1-AE4A-94CA-9761C19BE1F4}" type="datetimeFigureOut">
              <a:rPr lang="de-DE"/>
              <a:pPr/>
              <a:t>19.10.20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5FE136B8-77F3-C946-B7F2-FA05A692A23F}" type="slidenum">
              <a:rPr lang="de-DE"/>
              <a:pPr/>
              <a:t>‹Nr.›</a:t>
            </a:fld>
            <a:endParaRPr lang="de-DE"/>
          </a:p>
        </p:txBody>
      </p:sp>
    </p:spTree>
    <p:extLst>
      <p:ext uri="{BB962C8B-B14F-4D97-AF65-F5344CB8AC3E}">
        <p14:creationId xmlns:p14="http://schemas.microsoft.com/office/powerpoint/2010/main" val="3242075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357188"/>
            <a:ext cx="82296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052513"/>
            <a:ext cx="8229600" cy="507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215900"/>
          </a:xfrm>
          <a:prstGeom prst="rect">
            <a:avLst/>
          </a:prstGeom>
        </p:spPr>
        <p:txBody>
          <a:bodyPr vert="horz" wrap="square" lIns="91440" tIns="45720" rIns="91440" bIns="45720" numCol="1" anchor="ctr" anchorCtr="0" compatLnSpc="1">
            <a:prstTxWarp prst="textNoShape">
              <a:avLst/>
            </a:prstTxWarp>
          </a:bodyPr>
          <a:lstStyle>
            <a:lvl1pPr>
              <a:defRPr sz="1000">
                <a:latin typeface="Verdana" charset="0"/>
              </a:defRPr>
            </a:lvl1pPr>
          </a:lstStyle>
          <a:p>
            <a:fld id="{A220361F-5D2C-6E4A-A542-D0093BE21561}" type="datetimeFigureOut">
              <a:rPr lang="de-DE"/>
              <a:pPr/>
              <a:t>19.10.20</a:t>
            </a:fld>
            <a:endParaRPr lang="de-DE"/>
          </a:p>
        </p:txBody>
      </p:sp>
      <p:sp>
        <p:nvSpPr>
          <p:cNvPr id="5" name="Fußzeilenplatzhalter 4"/>
          <p:cNvSpPr>
            <a:spLocks noGrp="1"/>
          </p:cNvSpPr>
          <p:nvPr>
            <p:ph type="ftr" sz="quarter" idx="3"/>
          </p:nvPr>
        </p:nvSpPr>
        <p:spPr>
          <a:xfrm>
            <a:off x="3124200" y="6357938"/>
            <a:ext cx="2895600" cy="214312"/>
          </a:xfrm>
          <a:prstGeom prst="rect">
            <a:avLst/>
          </a:prstGeom>
        </p:spPr>
        <p:txBody>
          <a:bodyPr vert="horz" lIns="91440" tIns="45720" rIns="91440" bIns="45720" rtlCol="0" anchor="ctr"/>
          <a:lstStyle>
            <a:lvl1pPr algn="ctr" fontAlgn="auto">
              <a:spcBef>
                <a:spcPts val="0"/>
              </a:spcBef>
              <a:spcAft>
                <a:spcPts val="0"/>
              </a:spcAft>
              <a:defRPr sz="1000" dirty="0">
                <a:solidFill>
                  <a:schemeClr val="tx1">
                    <a:tint val="75000"/>
                  </a:schemeClr>
                </a:solidFill>
                <a:latin typeface="Verdana" pitchFamily="34" charset="0"/>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215900"/>
          </a:xfrm>
          <a:prstGeom prst="rect">
            <a:avLst/>
          </a:prstGeom>
        </p:spPr>
        <p:txBody>
          <a:bodyPr vert="horz" wrap="square" lIns="91440" tIns="45720" rIns="91440" bIns="45720" numCol="1" anchor="ctr" anchorCtr="0" compatLnSpc="1">
            <a:prstTxWarp prst="textNoShape">
              <a:avLst/>
            </a:prstTxWarp>
          </a:bodyPr>
          <a:lstStyle>
            <a:lvl1pPr algn="r">
              <a:defRPr sz="1000">
                <a:latin typeface="Verdana" charset="0"/>
              </a:defRPr>
            </a:lvl1pPr>
          </a:lstStyle>
          <a:p>
            <a:fld id="{AC42098C-5159-9C44-A242-31243B6D5B06}" type="slidenum">
              <a:rPr lang="de-DE"/>
              <a:pPr/>
              <a:t>‹Nr.›</a:t>
            </a:fld>
            <a:endParaRPr lang="de-DE"/>
          </a:p>
        </p:txBody>
      </p:sp>
      <p:sp>
        <p:nvSpPr>
          <p:cNvPr id="7" name="Rechteck 6"/>
          <p:cNvSpPr/>
          <p:nvPr/>
        </p:nvSpPr>
        <p:spPr>
          <a:xfrm>
            <a:off x="0" y="0"/>
            <a:ext cx="9144000"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0" y="6572250"/>
            <a:ext cx="9144000" cy="2857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p:nvPr/>
        </p:nvSpPr>
        <p:spPr>
          <a:xfrm>
            <a:off x="0" y="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Rechteck 12"/>
          <p:cNvSpPr/>
          <p:nvPr/>
        </p:nvSpPr>
        <p:spPr>
          <a:xfrm>
            <a:off x="0" y="657225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eck 13"/>
          <p:cNvSpPr/>
          <p:nvPr/>
        </p:nvSpPr>
        <p:spPr>
          <a:xfrm>
            <a:off x="8858250" y="6572250"/>
            <a:ext cx="285750"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Rechteck 14"/>
          <p:cNvSpPr/>
          <p:nvPr/>
        </p:nvSpPr>
        <p:spPr>
          <a:xfrm>
            <a:off x="8643938" y="0"/>
            <a:ext cx="500062"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Rechteck 15"/>
          <p:cNvSpPr/>
          <p:nvPr/>
        </p:nvSpPr>
        <p:spPr>
          <a:xfrm>
            <a:off x="8643938" y="6572250"/>
            <a:ext cx="500062"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Rechteck 16"/>
          <p:cNvSpPr/>
          <p:nvPr/>
        </p:nvSpPr>
        <p:spPr>
          <a:xfrm>
            <a:off x="0" y="6572250"/>
            <a:ext cx="500063" cy="2857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Textfeld 17"/>
          <p:cNvSpPr txBox="1"/>
          <p:nvPr/>
        </p:nvSpPr>
        <p:spPr>
          <a:xfrm>
            <a:off x="500063" y="6581775"/>
            <a:ext cx="8143875" cy="276225"/>
          </a:xfrm>
          <a:prstGeom prst="rect">
            <a:avLst/>
          </a:prstGeom>
          <a:noFill/>
        </p:spPr>
        <p:txBody>
          <a:bodyPr>
            <a:spAutoFit/>
          </a:bodyPr>
          <a:lstStyle/>
          <a:p>
            <a:pPr algn="ctr">
              <a:defRPr/>
            </a:pPr>
            <a:r>
              <a:rPr lang="de-DE" sz="1200" kern="1200" spc="600" dirty="0" err="1">
                <a:solidFill>
                  <a:schemeClr val="bg1"/>
                </a:solidFill>
                <a:latin typeface="AvantGarde Bk BT" pitchFamily="34" charset="0"/>
                <a:ea typeface="ＭＳ Ｐゴシック" charset="0"/>
                <a:cs typeface="Arial" charset="0"/>
              </a:rPr>
              <a:t>www.th-deg.de</a:t>
            </a:r>
            <a:endParaRPr lang="de-DE" sz="1200" kern="1200" spc="600" dirty="0">
              <a:solidFill>
                <a:schemeClr val="bg1"/>
              </a:solidFill>
              <a:latin typeface="AvantGarde Bk BT" pitchFamily="34" charset="0"/>
              <a:ea typeface="ＭＳ Ｐゴシック" charset="0"/>
              <a:cs typeface="Arial" charset="0"/>
            </a:endParaRPr>
          </a:p>
        </p:txBody>
      </p:sp>
      <p:sp>
        <p:nvSpPr>
          <p:cNvPr id="19" name="Textfeld 18"/>
          <p:cNvSpPr txBox="1"/>
          <p:nvPr/>
        </p:nvSpPr>
        <p:spPr>
          <a:xfrm>
            <a:off x="500063" y="0"/>
            <a:ext cx="8143875" cy="276225"/>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de-DE" sz="1200" dirty="0">
                <a:solidFill>
                  <a:schemeClr val="bg1"/>
                </a:solidFill>
                <a:latin typeface="AvantGarde Bk BT" charset="0"/>
              </a:rPr>
              <a:t>Technische Hochschule Deggendorf</a:t>
            </a:r>
          </a:p>
        </p:txBody>
      </p:sp>
    </p:spTree>
  </p:cSld>
  <p:clrMap bg1="lt1" tx1="dk1" bg2="lt2" tx2="dk2" accent1="accent1" accent2="accent2" accent3="accent3" accent4="accent4" accent5="accent5" accent6="accent6" hlink="hlink" folHlink="folHlink"/>
  <p:sldLayoutIdLst>
    <p:sldLayoutId id="2147483974" r:id="rId1"/>
    <p:sldLayoutId id="2147483973" r:id="rId2"/>
  </p:sldLayoutIdLst>
  <p:txStyles>
    <p:titleStyle>
      <a:lvl1pPr algn="l" rtl="0" eaLnBrk="1" fontAlgn="base" hangingPunct="1">
        <a:spcBef>
          <a:spcPct val="0"/>
        </a:spcBef>
        <a:spcAft>
          <a:spcPct val="0"/>
        </a:spcAft>
        <a:defRPr sz="2400" b="1" kern="1200">
          <a:solidFill>
            <a:schemeClr val="accent1"/>
          </a:solidFill>
          <a:latin typeface="Verdana" pitchFamily="34" charset="0"/>
          <a:ea typeface="ＭＳ Ｐゴシック" charset="0"/>
          <a:cs typeface="+mj-cs"/>
        </a:defRPr>
      </a:lvl1pPr>
      <a:lvl2pPr algn="l" rtl="0" eaLnBrk="1" fontAlgn="base" hangingPunct="1">
        <a:spcBef>
          <a:spcPct val="0"/>
        </a:spcBef>
        <a:spcAft>
          <a:spcPct val="0"/>
        </a:spcAft>
        <a:defRPr sz="2400" b="1">
          <a:solidFill>
            <a:schemeClr val="accent1"/>
          </a:solidFill>
          <a:latin typeface="Verdana" charset="0"/>
          <a:ea typeface="ＭＳ Ｐゴシック" charset="0"/>
        </a:defRPr>
      </a:lvl2pPr>
      <a:lvl3pPr algn="l" rtl="0" eaLnBrk="1" fontAlgn="base" hangingPunct="1">
        <a:spcBef>
          <a:spcPct val="0"/>
        </a:spcBef>
        <a:spcAft>
          <a:spcPct val="0"/>
        </a:spcAft>
        <a:defRPr sz="2400" b="1">
          <a:solidFill>
            <a:schemeClr val="accent1"/>
          </a:solidFill>
          <a:latin typeface="Verdana" charset="0"/>
          <a:ea typeface="ＭＳ Ｐゴシック" charset="0"/>
        </a:defRPr>
      </a:lvl3pPr>
      <a:lvl4pPr algn="l" rtl="0" eaLnBrk="1" fontAlgn="base" hangingPunct="1">
        <a:spcBef>
          <a:spcPct val="0"/>
        </a:spcBef>
        <a:spcAft>
          <a:spcPct val="0"/>
        </a:spcAft>
        <a:defRPr sz="2400" b="1">
          <a:solidFill>
            <a:schemeClr val="accent1"/>
          </a:solidFill>
          <a:latin typeface="Verdana" charset="0"/>
          <a:ea typeface="ＭＳ Ｐゴシック" charset="0"/>
        </a:defRPr>
      </a:lvl4pPr>
      <a:lvl5pPr algn="l" rtl="0" eaLnBrk="1" fontAlgn="base" hangingPunct="1">
        <a:spcBef>
          <a:spcPct val="0"/>
        </a:spcBef>
        <a:spcAft>
          <a:spcPct val="0"/>
        </a:spcAft>
        <a:defRPr sz="2400" b="1">
          <a:solidFill>
            <a:schemeClr val="accent1"/>
          </a:solidFill>
          <a:latin typeface="Verdana" charset="0"/>
          <a:ea typeface="ＭＳ Ｐゴシック" charset="0"/>
        </a:defRPr>
      </a:lvl5pPr>
      <a:lvl6pPr marL="457200" algn="l" rtl="0" eaLnBrk="1" fontAlgn="base" hangingPunct="1">
        <a:spcBef>
          <a:spcPct val="0"/>
        </a:spcBef>
        <a:spcAft>
          <a:spcPct val="0"/>
        </a:spcAft>
        <a:defRPr sz="2800">
          <a:solidFill>
            <a:schemeClr val="tx1"/>
          </a:solidFill>
          <a:latin typeface="AvantGarde Bk BT" pitchFamily="34" charset="0"/>
        </a:defRPr>
      </a:lvl6pPr>
      <a:lvl7pPr marL="914400" algn="l" rtl="0" eaLnBrk="1" fontAlgn="base" hangingPunct="1">
        <a:spcBef>
          <a:spcPct val="0"/>
        </a:spcBef>
        <a:spcAft>
          <a:spcPct val="0"/>
        </a:spcAft>
        <a:defRPr sz="2800">
          <a:solidFill>
            <a:schemeClr val="tx1"/>
          </a:solidFill>
          <a:latin typeface="AvantGarde Bk BT" pitchFamily="34" charset="0"/>
        </a:defRPr>
      </a:lvl7pPr>
      <a:lvl8pPr marL="1371600" algn="l" rtl="0" eaLnBrk="1" fontAlgn="base" hangingPunct="1">
        <a:spcBef>
          <a:spcPct val="0"/>
        </a:spcBef>
        <a:spcAft>
          <a:spcPct val="0"/>
        </a:spcAft>
        <a:defRPr sz="2800">
          <a:solidFill>
            <a:schemeClr val="tx1"/>
          </a:solidFill>
          <a:latin typeface="AvantGarde Bk BT" pitchFamily="34" charset="0"/>
        </a:defRPr>
      </a:lvl8pPr>
      <a:lvl9pPr marL="1828800" algn="l" rtl="0" eaLnBrk="1" fontAlgn="base" hangingPunct="1">
        <a:spcBef>
          <a:spcPct val="0"/>
        </a:spcBef>
        <a:spcAft>
          <a:spcPct val="0"/>
        </a:spcAft>
        <a:defRPr sz="2800">
          <a:solidFill>
            <a:schemeClr val="tx1"/>
          </a:solidFill>
          <a:latin typeface="AvantGarde Bk BT" pitchFamily="34" charset="0"/>
        </a:defRPr>
      </a:lvl9pPr>
    </p:titleStyle>
    <p:bodyStyle>
      <a:lvl1pPr marL="342900" indent="-342900" algn="l" rtl="0" eaLnBrk="1" fontAlgn="base" hangingPunct="1">
        <a:spcBef>
          <a:spcPct val="20000"/>
        </a:spcBef>
        <a:spcAft>
          <a:spcPts val="600"/>
        </a:spcAft>
        <a:buFont typeface="Wingdings" charset="0"/>
        <a:buChar char="§"/>
        <a:defRPr sz="2400" kern="1200">
          <a:solidFill>
            <a:schemeClr val="tx1"/>
          </a:solidFill>
          <a:latin typeface="Verdana" pitchFamily="34" charset="0"/>
          <a:ea typeface="ＭＳ Ｐゴシック" charset="0"/>
          <a:cs typeface="+mn-cs"/>
        </a:defRPr>
      </a:lvl1pPr>
      <a:lvl2pPr marL="742950" indent="-285750" algn="l" rtl="0" eaLnBrk="1" fontAlgn="base" hangingPunct="1">
        <a:spcBef>
          <a:spcPct val="20000"/>
        </a:spcBef>
        <a:spcAft>
          <a:spcPts val="600"/>
        </a:spcAft>
        <a:buFont typeface="Symbol" charset="0"/>
        <a:buChar char="-"/>
        <a:defRPr sz="2000" kern="1200">
          <a:solidFill>
            <a:schemeClr val="tx1"/>
          </a:solidFill>
          <a:latin typeface="Verdana" pitchFamily="34" charset="0"/>
          <a:ea typeface="ＭＳ Ｐゴシック" charset="0"/>
          <a:cs typeface="+mn-cs"/>
        </a:defRPr>
      </a:lvl2pPr>
      <a:lvl3pPr marL="1143000" indent="-228600" algn="l" rtl="0" eaLnBrk="1" fontAlgn="base" hangingPunct="1">
        <a:spcBef>
          <a:spcPct val="20000"/>
        </a:spcBef>
        <a:spcAft>
          <a:spcPts val="600"/>
        </a:spcAft>
        <a:buFont typeface="Arial" charset="0"/>
        <a:buChar char="•"/>
        <a:defRPr kern="1200">
          <a:solidFill>
            <a:schemeClr val="tx1"/>
          </a:solidFill>
          <a:latin typeface="Verdana" pitchFamily="34" charset="0"/>
          <a:ea typeface="ＭＳ Ｐゴシック" charset="0"/>
          <a:cs typeface="+mn-cs"/>
        </a:defRPr>
      </a:lvl3pPr>
      <a:lvl4pPr marL="1600200" indent="-228600" algn="l" rtl="0" eaLnBrk="1" fontAlgn="base" hangingPunct="1">
        <a:spcBef>
          <a:spcPct val="20000"/>
        </a:spcBef>
        <a:spcAft>
          <a:spcPts val="600"/>
        </a:spcAft>
        <a:buFont typeface="Arial" charset="0"/>
        <a:buChar char="–"/>
        <a:defRPr sz="1600" kern="1200">
          <a:solidFill>
            <a:schemeClr val="tx1"/>
          </a:solidFill>
          <a:latin typeface="Verdana" pitchFamily="34" charset="0"/>
          <a:ea typeface="ＭＳ Ｐゴシック" charset="0"/>
          <a:cs typeface="+mn-cs"/>
        </a:defRPr>
      </a:lvl4pPr>
      <a:lvl5pPr marL="2057400" indent="-228600" algn="l" rtl="0" eaLnBrk="1" fontAlgn="base" hangingPunct="1">
        <a:spcBef>
          <a:spcPct val="20000"/>
        </a:spcBef>
        <a:spcAft>
          <a:spcPts val="600"/>
        </a:spcAft>
        <a:buFont typeface="Arial" charset="0"/>
        <a:buChar char="»"/>
        <a:defRPr sz="1600" kern="1200">
          <a:solidFill>
            <a:schemeClr val="tx1"/>
          </a:solidFill>
          <a:latin typeface="Verdana"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Dok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691680" y="4077072"/>
            <a:ext cx="9338220" cy="785813"/>
          </a:xfrm>
        </p:spPr>
        <p:txBody>
          <a:bodyPr/>
          <a:lstStyle/>
          <a:p>
            <a:pPr>
              <a:lnSpc>
                <a:spcPct val="200000"/>
              </a:lnSpc>
            </a:pPr>
            <a:r>
              <a:rPr lang="de-DE" sz="3000" dirty="0">
                <a:solidFill>
                  <a:srgbClr val="191966"/>
                </a:solidFill>
                <a:latin typeface="Verdana" charset="0"/>
              </a:rPr>
              <a:t>Musiktheorie</a:t>
            </a:r>
            <a:br>
              <a:rPr lang="de-DE" sz="3000" dirty="0">
                <a:solidFill>
                  <a:srgbClr val="191966"/>
                </a:solidFill>
                <a:latin typeface="Verdana" charset="0"/>
              </a:rPr>
            </a:br>
            <a:r>
              <a:rPr lang="de-DE" sz="1700" dirty="0">
                <a:solidFill>
                  <a:srgbClr val="6985B3"/>
                </a:solidFill>
                <a:latin typeface="Verdana" charset="0"/>
                <a:cs typeface="Arial" charset="0"/>
              </a:rPr>
              <a:t>Gerd Brohasga </a:t>
            </a:r>
            <a:r>
              <a:rPr lang="de-DE" sz="1700" dirty="0" err="1">
                <a:solidFill>
                  <a:srgbClr val="6985B3"/>
                </a:solidFill>
                <a:latin typeface="Verdana" charset="0"/>
                <a:cs typeface="Arial" charset="0"/>
              </a:rPr>
              <a:t>M.Eng</a:t>
            </a:r>
            <a:r>
              <a:rPr lang="de-DE" sz="1700">
                <a:solidFill>
                  <a:srgbClr val="6985B3"/>
                </a:solidFill>
                <a:latin typeface="Verdana" charset="0"/>
                <a:cs typeface="Arial" charset="0"/>
              </a:rPr>
              <a:t>., Dipl</a:t>
            </a:r>
            <a:r>
              <a:rPr lang="de-DE" sz="1700" dirty="0">
                <a:solidFill>
                  <a:srgbClr val="6985B3"/>
                </a:solidFill>
                <a:latin typeface="Verdana" charset="0"/>
                <a:cs typeface="Arial" charset="0"/>
              </a:rPr>
              <a:t>.-Ing. (FH) Medientechnik</a:t>
            </a:r>
            <a:br>
              <a:rPr lang="de-DE" dirty="0">
                <a:latin typeface="AvantGarde Bk BT" charset="0"/>
              </a:rPr>
            </a:br>
            <a:endParaRPr lang="de-DE" dirty="0">
              <a:latin typeface="AvantGarde Bk BT" charset="0"/>
            </a:endParaRPr>
          </a:p>
        </p:txBody>
      </p:sp>
      <p:pic>
        <p:nvPicPr>
          <p:cNvPr id="3075" name="Picture 6"/>
          <p:cNvPicPr>
            <a:picLocks noChangeAspect="1" noChangeArrowheads="1"/>
          </p:cNvPicPr>
          <p:nvPr/>
        </p:nvPicPr>
        <p:blipFill>
          <a:blip r:embed="rId2">
            <a:extLst>
              <a:ext uri="{28A0092B-C50C-407E-A947-70E740481C1C}">
                <a14:useLocalDpi xmlns:a14="http://schemas.microsoft.com/office/drawing/2010/main" val="0"/>
              </a:ext>
            </a:extLst>
          </a:blip>
          <a:srcRect l="14030" t="20000" r="32399"/>
          <a:stretch>
            <a:fillRect/>
          </a:stretch>
        </p:blipFill>
        <p:spPr bwMode="auto">
          <a:xfrm>
            <a:off x="4000500" y="1714500"/>
            <a:ext cx="214312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7"/>
          <p:cNvPicPr>
            <a:picLocks noChangeAspect="1" noChangeArrowheads="1"/>
          </p:cNvPicPr>
          <p:nvPr/>
        </p:nvPicPr>
        <p:blipFill>
          <a:blip r:embed="rId3">
            <a:extLst>
              <a:ext uri="{28A0092B-C50C-407E-A947-70E740481C1C}">
                <a14:useLocalDpi xmlns:a14="http://schemas.microsoft.com/office/drawing/2010/main" val="0"/>
              </a:ext>
            </a:extLst>
          </a:blip>
          <a:srcRect r="6250"/>
          <a:stretch>
            <a:fillRect/>
          </a:stretch>
        </p:blipFill>
        <p:spPr bwMode="auto">
          <a:xfrm>
            <a:off x="6286500" y="1714500"/>
            <a:ext cx="214312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2" descr="M:\Bilder_neu\Campus\_PIC1801.JPG"/>
          <p:cNvPicPr>
            <a:picLocks noChangeAspect="1" noChangeArrowheads="1"/>
          </p:cNvPicPr>
          <p:nvPr/>
        </p:nvPicPr>
        <p:blipFill>
          <a:blip r:embed="rId4">
            <a:extLst>
              <a:ext uri="{28A0092B-C50C-407E-A947-70E740481C1C}">
                <a14:useLocalDpi xmlns:a14="http://schemas.microsoft.com/office/drawing/2010/main" val="0"/>
              </a:ext>
            </a:extLst>
          </a:blip>
          <a:srcRect l="2" r="16666"/>
          <a:stretch>
            <a:fillRect/>
          </a:stretch>
        </p:blipFill>
        <p:spPr bwMode="auto">
          <a:xfrm>
            <a:off x="1714500" y="1714500"/>
            <a:ext cx="21431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Notenschlüssel</a:t>
            </a:r>
          </a:p>
        </p:txBody>
      </p:sp>
      <p:sp>
        <p:nvSpPr>
          <p:cNvPr id="3" name="Textfeld 2"/>
          <p:cNvSpPr txBox="1"/>
          <p:nvPr/>
        </p:nvSpPr>
        <p:spPr>
          <a:xfrm>
            <a:off x="467544" y="908720"/>
            <a:ext cx="7560840" cy="2031325"/>
          </a:xfrm>
          <a:prstGeom prst="rect">
            <a:avLst/>
          </a:prstGeom>
          <a:noFill/>
        </p:spPr>
        <p:txBody>
          <a:bodyPr wrap="square" rtlCol="0">
            <a:spAutoFit/>
          </a:bodyPr>
          <a:lstStyle/>
          <a:p>
            <a:endParaRPr lang="de-DE" dirty="0"/>
          </a:p>
          <a:p>
            <a:r>
              <a:rPr lang="de-DE" b="1" dirty="0"/>
              <a:t>Violinschlüssel</a:t>
            </a:r>
          </a:p>
          <a:p>
            <a:endParaRPr lang="de-DE" dirty="0"/>
          </a:p>
          <a:p>
            <a:r>
              <a:rPr lang="de-DE" dirty="0"/>
              <a:t>Der </a:t>
            </a:r>
            <a:r>
              <a:rPr lang="de-DE" b="1" dirty="0"/>
              <a:t>Violinschlüssel</a:t>
            </a:r>
            <a:r>
              <a:rPr lang="de-DE" dirty="0"/>
              <a:t>, auch G-Schlüssel genannt </a:t>
            </a:r>
          </a:p>
          <a:p>
            <a:r>
              <a:rPr lang="de-DE" dirty="0"/>
              <a:t>(er entstand aus dem Buchstaben G), umschließt die zweite Linie, </a:t>
            </a:r>
          </a:p>
          <a:p>
            <a:r>
              <a:rPr lang="de-DE" dirty="0"/>
              <a:t>auf welcher sich die Note </a:t>
            </a:r>
            <a:r>
              <a:rPr lang="de-DE" dirty="0" err="1"/>
              <a:t>g</a:t>
            </a:r>
            <a:r>
              <a:rPr lang="de-DE" dirty="0"/>
              <a:t>' befindet.</a:t>
            </a:r>
          </a:p>
          <a:p>
            <a:endParaRPr lang="de-DE" dirty="0"/>
          </a:p>
        </p:txBody>
      </p:sp>
      <p:pic>
        <p:nvPicPr>
          <p:cNvPr id="4" name="Bild 3" descr="Violin C Du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56992"/>
            <a:ext cx="7493000" cy="1612900"/>
          </a:xfrm>
          <a:prstGeom prst="rect">
            <a:avLst/>
          </a:prstGeom>
        </p:spPr>
      </p:pic>
    </p:spTree>
    <p:extLst>
      <p:ext uri="{BB962C8B-B14F-4D97-AF65-F5344CB8AC3E}">
        <p14:creationId xmlns:p14="http://schemas.microsoft.com/office/powerpoint/2010/main" val="407914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Notenschlüssel</a:t>
            </a:r>
          </a:p>
        </p:txBody>
      </p:sp>
      <p:sp>
        <p:nvSpPr>
          <p:cNvPr id="3" name="Textfeld 2"/>
          <p:cNvSpPr txBox="1"/>
          <p:nvPr/>
        </p:nvSpPr>
        <p:spPr>
          <a:xfrm>
            <a:off x="467544" y="620688"/>
            <a:ext cx="7560840" cy="3970318"/>
          </a:xfrm>
          <a:prstGeom prst="rect">
            <a:avLst/>
          </a:prstGeom>
          <a:noFill/>
        </p:spPr>
        <p:txBody>
          <a:bodyPr wrap="square" rtlCol="0">
            <a:spAutoFit/>
          </a:bodyPr>
          <a:lstStyle/>
          <a:p>
            <a:endParaRPr lang="de-DE" dirty="0"/>
          </a:p>
          <a:p>
            <a:r>
              <a:rPr lang="de-DE" b="1" dirty="0"/>
              <a:t>Oktavräume</a:t>
            </a:r>
          </a:p>
          <a:p>
            <a:endParaRPr lang="de-DE" b="1" dirty="0"/>
          </a:p>
          <a:p>
            <a:r>
              <a:rPr lang="de-DE" dirty="0"/>
              <a:t>Die einzelnen Oktaven haben (in aufsteigender Reihenfolge) folgende Namen:</a:t>
            </a:r>
          </a:p>
          <a:p>
            <a:r>
              <a:rPr lang="de-DE" dirty="0"/>
              <a:t>Kontra Oktave </a:t>
            </a:r>
            <a:r>
              <a:rPr lang="de-DE" u="sng" dirty="0"/>
              <a:t>C</a:t>
            </a:r>
            <a:r>
              <a:rPr lang="de-DE" dirty="0"/>
              <a:t> - </a:t>
            </a:r>
            <a:r>
              <a:rPr lang="de-DE" u="sng" dirty="0"/>
              <a:t>H</a:t>
            </a:r>
            <a:endParaRPr lang="de-DE" dirty="0"/>
          </a:p>
          <a:p>
            <a:r>
              <a:rPr lang="de-DE" dirty="0"/>
              <a:t>große Oktave ( C - H )</a:t>
            </a:r>
          </a:p>
          <a:p>
            <a:r>
              <a:rPr lang="de-DE" dirty="0"/>
              <a:t>kleine Oktave ( c - h )</a:t>
            </a:r>
          </a:p>
          <a:p>
            <a:r>
              <a:rPr lang="de-DE" dirty="0"/>
              <a:t>eingestrichene Oktave ( c' - h' )</a:t>
            </a:r>
          </a:p>
          <a:p>
            <a:r>
              <a:rPr lang="de-DE" dirty="0"/>
              <a:t>zweigestrichene Oktave ( c'' - h'')</a:t>
            </a:r>
          </a:p>
          <a:p>
            <a:r>
              <a:rPr lang="de-DE" dirty="0"/>
              <a:t>dreigestrichene Oktave ( c''' - h''') </a:t>
            </a:r>
            <a:r>
              <a:rPr lang="de-DE" dirty="0" err="1"/>
              <a:t>u.s.w</a:t>
            </a:r>
            <a:r>
              <a:rPr lang="de-DE" dirty="0"/>
              <a:t>.</a:t>
            </a:r>
          </a:p>
          <a:p>
            <a:endParaRPr lang="de-DE" b="1" dirty="0"/>
          </a:p>
          <a:p>
            <a:endParaRPr lang="de-DE" dirty="0"/>
          </a:p>
          <a:p>
            <a:endParaRPr lang="de-DE" dirty="0"/>
          </a:p>
        </p:txBody>
      </p:sp>
      <p:pic>
        <p:nvPicPr>
          <p:cNvPr id="5" name="Bild 4" descr="Bildschirmfoto 2012-11-15 um 13.36.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229200"/>
            <a:ext cx="6480720" cy="1285857"/>
          </a:xfrm>
          <a:prstGeom prst="rect">
            <a:avLst/>
          </a:prstGeom>
        </p:spPr>
      </p:pic>
      <p:pic>
        <p:nvPicPr>
          <p:cNvPr id="6" name="Bild 5" descr="Bildschirmfoto 2012-11-15 um 14.0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861048"/>
            <a:ext cx="6768752" cy="1469011"/>
          </a:xfrm>
          <a:prstGeom prst="rect">
            <a:avLst/>
          </a:prstGeom>
        </p:spPr>
      </p:pic>
    </p:spTree>
    <p:extLst>
      <p:ext uri="{BB962C8B-B14F-4D97-AF65-F5344CB8AC3E}">
        <p14:creationId xmlns:p14="http://schemas.microsoft.com/office/powerpoint/2010/main" val="321987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Tonleiter und Frequenzen </a:t>
            </a:r>
            <a:br>
              <a:rPr lang="de-DE" dirty="0"/>
            </a:br>
            <a:r>
              <a:rPr lang="de-DE" sz="1400" dirty="0">
                <a:solidFill>
                  <a:schemeClr val="tx1"/>
                </a:solidFill>
                <a:latin typeface="Arial"/>
                <a:cs typeface="Arial"/>
              </a:rPr>
              <a:t>(Quelle: http://</a:t>
            </a:r>
            <a:r>
              <a:rPr lang="de-DE" sz="1400" dirty="0" err="1">
                <a:solidFill>
                  <a:schemeClr val="tx1"/>
                </a:solidFill>
                <a:latin typeface="Arial"/>
                <a:cs typeface="Arial"/>
              </a:rPr>
              <a:t>www.musiktechnik.de</a:t>
            </a:r>
            <a:r>
              <a:rPr lang="de-DE" sz="1400" dirty="0">
                <a:solidFill>
                  <a:schemeClr val="tx1"/>
                </a:solidFill>
                <a:latin typeface="Arial"/>
                <a:cs typeface="Arial"/>
              </a:rPr>
              <a:t>/</a:t>
            </a:r>
            <a:r>
              <a:rPr lang="de-DE" sz="1400" dirty="0" err="1">
                <a:solidFill>
                  <a:schemeClr val="tx1"/>
                </a:solidFill>
                <a:latin typeface="Arial"/>
                <a:cs typeface="Arial"/>
              </a:rPr>
              <a:t>Tonleiter.html</a:t>
            </a:r>
            <a:r>
              <a:rPr lang="de-DE" sz="1400" dirty="0">
                <a:solidFill>
                  <a:schemeClr val="tx1"/>
                </a:solidFill>
                <a:latin typeface="Arial"/>
                <a:cs typeface="Arial"/>
              </a:rPr>
              <a:t>)</a:t>
            </a:r>
          </a:p>
        </p:txBody>
      </p:sp>
      <p:sp>
        <p:nvSpPr>
          <p:cNvPr id="3" name="Textfeld 2"/>
          <p:cNvSpPr txBox="1"/>
          <p:nvPr/>
        </p:nvSpPr>
        <p:spPr>
          <a:xfrm>
            <a:off x="467544" y="908720"/>
            <a:ext cx="7560840" cy="1200329"/>
          </a:xfrm>
          <a:prstGeom prst="rect">
            <a:avLst/>
          </a:prstGeom>
          <a:noFill/>
        </p:spPr>
        <p:txBody>
          <a:bodyPr wrap="square" rtlCol="0">
            <a:spAutoFit/>
          </a:bodyPr>
          <a:lstStyle/>
          <a:p>
            <a:endParaRPr lang="de-DE" dirty="0"/>
          </a:p>
          <a:p>
            <a:endParaRPr lang="de-DE" b="1" dirty="0"/>
          </a:p>
          <a:p>
            <a:endParaRPr lang="de-DE" dirty="0"/>
          </a:p>
          <a:p>
            <a:endParaRPr lang="de-DE" dirty="0"/>
          </a:p>
        </p:txBody>
      </p:sp>
      <p:pic>
        <p:nvPicPr>
          <p:cNvPr id="6" name="Bild 5"/>
          <p:cNvPicPr/>
          <p:nvPr/>
        </p:nvPicPr>
        <p:blipFill>
          <a:blip r:embed="rId2">
            <a:extLst>
              <a:ext uri="{28A0092B-C50C-407E-A947-70E740481C1C}">
                <a14:useLocalDpi xmlns:a14="http://schemas.microsoft.com/office/drawing/2010/main" val="0"/>
              </a:ext>
            </a:extLst>
          </a:blip>
          <a:stretch>
            <a:fillRect/>
          </a:stretch>
        </p:blipFill>
        <p:spPr>
          <a:xfrm>
            <a:off x="1979712" y="1916832"/>
            <a:ext cx="5075555" cy="1943100"/>
          </a:xfrm>
          <a:prstGeom prst="rect">
            <a:avLst/>
          </a:prstGeom>
        </p:spPr>
      </p:pic>
    </p:spTree>
    <p:extLst>
      <p:ext uri="{BB962C8B-B14F-4D97-AF65-F5344CB8AC3E}">
        <p14:creationId xmlns:p14="http://schemas.microsoft.com/office/powerpoint/2010/main" val="360845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Tonleiter und Frequenzen </a:t>
            </a:r>
            <a:br>
              <a:rPr lang="de-DE" dirty="0"/>
            </a:br>
            <a:r>
              <a:rPr lang="de-DE" sz="1400" dirty="0">
                <a:solidFill>
                  <a:schemeClr val="tx1"/>
                </a:solidFill>
                <a:latin typeface="Arial"/>
                <a:cs typeface="Arial"/>
              </a:rPr>
              <a:t>(Quelle: http://</a:t>
            </a:r>
            <a:r>
              <a:rPr lang="de-DE" sz="1400" dirty="0" err="1">
                <a:solidFill>
                  <a:schemeClr val="tx1"/>
                </a:solidFill>
                <a:latin typeface="Arial"/>
                <a:cs typeface="Arial"/>
              </a:rPr>
              <a:t>www.musiktechnik.de</a:t>
            </a:r>
            <a:r>
              <a:rPr lang="de-DE" sz="1400" dirty="0">
                <a:solidFill>
                  <a:schemeClr val="tx1"/>
                </a:solidFill>
                <a:latin typeface="Arial"/>
                <a:cs typeface="Arial"/>
              </a:rPr>
              <a:t>/</a:t>
            </a:r>
            <a:r>
              <a:rPr lang="de-DE" sz="1400" dirty="0" err="1">
                <a:solidFill>
                  <a:schemeClr val="tx1"/>
                </a:solidFill>
                <a:latin typeface="Arial"/>
                <a:cs typeface="Arial"/>
              </a:rPr>
              <a:t>Tonleiter.html</a:t>
            </a:r>
            <a:r>
              <a:rPr lang="de-DE" sz="1400" dirty="0">
                <a:solidFill>
                  <a:schemeClr val="tx1"/>
                </a:solidFill>
                <a:latin typeface="Arial"/>
                <a:cs typeface="Arial"/>
              </a:rPr>
              <a:t>)</a:t>
            </a:r>
          </a:p>
        </p:txBody>
      </p:sp>
      <p:sp>
        <p:nvSpPr>
          <p:cNvPr id="3" name="Textfeld 2"/>
          <p:cNvSpPr txBox="1"/>
          <p:nvPr/>
        </p:nvSpPr>
        <p:spPr>
          <a:xfrm>
            <a:off x="467544" y="908720"/>
            <a:ext cx="7560840" cy="1200329"/>
          </a:xfrm>
          <a:prstGeom prst="rect">
            <a:avLst/>
          </a:prstGeom>
          <a:noFill/>
        </p:spPr>
        <p:txBody>
          <a:bodyPr wrap="square" rtlCol="0">
            <a:spAutoFit/>
          </a:bodyPr>
          <a:lstStyle/>
          <a:p>
            <a:endParaRPr lang="de-DE" dirty="0"/>
          </a:p>
          <a:p>
            <a:endParaRPr lang="de-DE" b="1" dirty="0"/>
          </a:p>
          <a:p>
            <a:endParaRPr lang="de-DE" dirty="0"/>
          </a:p>
          <a:p>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274039791"/>
              </p:ext>
            </p:extLst>
          </p:nvPr>
        </p:nvGraphicFramePr>
        <p:xfrm>
          <a:off x="2339752" y="1052736"/>
          <a:ext cx="4459745" cy="5273418"/>
        </p:xfrm>
        <a:graphic>
          <a:graphicData uri="http://schemas.openxmlformats.org/presentationml/2006/ole">
            <mc:AlternateContent xmlns:mc="http://schemas.openxmlformats.org/markup-compatibility/2006">
              <mc:Choice xmlns:v="urn:schemas-microsoft-com:vml" Requires="v">
                <p:oleObj spid="_x0000_s1050" name="Dokument" r:id="rId3" imgW="5854700" imgH="6921500" progId="Word.Document.12">
                  <p:embed/>
                </p:oleObj>
              </mc:Choice>
              <mc:Fallback>
                <p:oleObj name="Dokument" r:id="rId3" imgW="5854700" imgH="6921500" progId="Word.Document.12">
                  <p:embed/>
                  <p:pic>
                    <p:nvPicPr>
                      <p:cNvPr id="0" name=""/>
                      <p:cNvPicPr/>
                      <p:nvPr/>
                    </p:nvPicPr>
                    <p:blipFill>
                      <a:blip r:embed="rId4"/>
                      <a:stretch>
                        <a:fillRect/>
                      </a:stretch>
                    </p:blipFill>
                    <p:spPr>
                      <a:xfrm>
                        <a:off x="2339752" y="1052736"/>
                        <a:ext cx="4459745" cy="5273418"/>
                      </a:xfrm>
                      <a:prstGeom prst="rect">
                        <a:avLst/>
                      </a:prstGeom>
                    </p:spPr>
                  </p:pic>
                </p:oleObj>
              </mc:Fallback>
            </mc:AlternateContent>
          </a:graphicData>
        </a:graphic>
      </p:graphicFrame>
    </p:spTree>
    <p:extLst>
      <p:ext uri="{BB962C8B-B14F-4D97-AF65-F5344CB8AC3E}">
        <p14:creationId xmlns:p14="http://schemas.microsoft.com/office/powerpoint/2010/main" val="207273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Halbton und Ganzton</a:t>
            </a:r>
            <a:endParaRPr lang="de-DE" sz="1400" dirty="0">
              <a:solidFill>
                <a:schemeClr val="tx1"/>
              </a:solidFill>
              <a:latin typeface="Arial"/>
              <a:cs typeface="Arial"/>
            </a:endParaRPr>
          </a:p>
        </p:txBody>
      </p:sp>
      <p:sp>
        <p:nvSpPr>
          <p:cNvPr id="3" name="Textfeld 2"/>
          <p:cNvSpPr txBox="1"/>
          <p:nvPr/>
        </p:nvSpPr>
        <p:spPr>
          <a:xfrm>
            <a:off x="539552" y="1340768"/>
            <a:ext cx="7560840" cy="2308324"/>
          </a:xfrm>
          <a:prstGeom prst="rect">
            <a:avLst/>
          </a:prstGeom>
          <a:noFill/>
        </p:spPr>
        <p:txBody>
          <a:bodyPr wrap="square" rtlCol="0">
            <a:spAutoFit/>
          </a:bodyPr>
          <a:lstStyle/>
          <a:p>
            <a:r>
              <a:rPr lang="de-DE" dirty="0"/>
              <a:t>Der Halbton-Abstand ist in unserer Musik die kleinste Entfernung zweier Töne voneinander.</a:t>
            </a:r>
          </a:p>
          <a:p>
            <a:r>
              <a:rPr lang="de-DE" dirty="0"/>
              <a:t>In der 'normalen' </a:t>
            </a:r>
            <a:r>
              <a:rPr lang="de-DE" dirty="0" err="1"/>
              <a:t>Tonreihe</a:t>
            </a:r>
            <a:r>
              <a:rPr lang="de-DE" dirty="0"/>
              <a:t> (</a:t>
            </a:r>
            <a:r>
              <a:rPr lang="de-DE" dirty="0" err="1"/>
              <a:t>c,d,e,f,g,a,h,c</a:t>
            </a:r>
            <a:r>
              <a:rPr lang="de-DE" dirty="0"/>
              <a:t>) haben die Töne </a:t>
            </a:r>
            <a:r>
              <a:rPr lang="de-DE" dirty="0" err="1"/>
              <a:t>e</a:t>
            </a:r>
            <a:r>
              <a:rPr lang="de-DE" dirty="0"/>
              <a:t>-f und die Töne h-c einen Halbton Abstand, alle übrigen einen Ganzton.</a:t>
            </a:r>
          </a:p>
          <a:p>
            <a:endParaRPr lang="de-DE" dirty="0"/>
          </a:p>
          <a:p>
            <a:r>
              <a:rPr lang="de-DE" dirty="0"/>
              <a:t>In der Notenschrift ist dieser Abstand nicht erkennbar, sehr wohl aber bei einer Klavier- oder </a:t>
            </a:r>
            <a:r>
              <a:rPr lang="de-DE" dirty="0" err="1"/>
              <a:t>Synthesizertastatur</a:t>
            </a:r>
            <a:r>
              <a:rPr lang="de-DE" dirty="0"/>
              <a:t>; es liegt nämlich weder zwischen </a:t>
            </a:r>
            <a:r>
              <a:rPr lang="de-DE" dirty="0" err="1"/>
              <a:t>e</a:t>
            </a:r>
            <a:r>
              <a:rPr lang="de-DE" dirty="0"/>
              <a:t>-f noch zwischen h-c eine schwarze Taste.</a:t>
            </a:r>
          </a:p>
        </p:txBody>
      </p:sp>
      <p:pic>
        <p:nvPicPr>
          <p:cNvPr id="5" name="Bild 4" descr="Klaviat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861048"/>
            <a:ext cx="3302289" cy="1555745"/>
          </a:xfrm>
          <a:prstGeom prst="rect">
            <a:avLst/>
          </a:prstGeom>
        </p:spPr>
      </p:pic>
    </p:spTree>
    <p:extLst>
      <p:ext uri="{BB962C8B-B14F-4D97-AF65-F5344CB8AC3E}">
        <p14:creationId xmlns:p14="http://schemas.microsoft.com/office/powerpoint/2010/main" val="412925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Versetzungszeichen</a:t>
            </a:r>
            <a:endParaRPr lang="de-DE" sz="1400" dirty="0">
              <a:solidFill>
                <a:schemeClr val="tx1"/>
              </a:solidFill>
              <a:latin typeface="Arial"/>
              <a:cs typeface="Arial"/>
            </a:endParaRPr>
          </a:p>
        </p:txBody>
      </p:sp>
      <p:sp>
        <p:nvSpPr>
          <p:cNvPr id="3" name="Textfeld 2"/>
          <p:cNvSpPr txBox="1"/>
          <p:nvPr/>
        </p:nvSpPr>
        <p:spPr>
          <a:xfrm>
            <a:off x="539552" y="960025"/>
            <a:ext cx="7560840" cy="5909311"/>
          </a:xfrm>
          <a:prstGeom prst="rect">
            <a:avLst/>
          </a:prstGeom>
          <a:noFill/>
        </p:spPr>
        <p:txBody>
          <a:bodyPr wrap="square" rtlCol="0">
            <a:spAutoFit/>
          </a:bodyPr>
          <a:lstStyle/>
          <a:p>
            <a:r>
              <a:rPr lang="de-DE" dirty="0"/>
              <a:t>Um nun den Abstand zweier Töne von einem Ganzton zu einem Halbton zu ändern gibt es die </a:t>
            </a:r>
            <a:r>
              <a:rPr lang="de-DE" b="1" dirty="0"/>
              <a:t>Versetzungszeichen (Vorzeichen)</a:t>
            </a:r>
            <a:r>
              <a:rPr lang="de-DE" i="1" dirty="0"/>
              <a:t> .</a:t>
            </a:r>
            <a:r>
              <a:rPr lang="de-DE" dirty="0"/>
              <a:t> Ein </a:t>
            </a:r>
            <a:r>
              <a:rPr lang="de-DE" b="1" dirty="0"/>
              <a:t>Kreuz(</a:t>
            </a:r>
            <a:r>
              <a:rPr lang="de-DE" b="1" dirty="0" err="1"/>
              <a:t>vorzeichen</a:t>
            </a:r>
            <a:r>
              <a:rPr lang="de-DE" b="1" dirty="0"/>
              <a:t>)</a:t>
            </a:r>
            <a:r>
              <a:rPr lang="de-DE" dirty="0"/>
              <a:t> # vor der Note erhöht, ein </a:t>
            </a:r>
            <a:r>
              <a:rPr lang="de-DE" b="1" dirty="0"/>
              <a:t>b (</a:t>
            </a:r>
            <a:r>
              <a:rPr lang="de-DE" b="1" dirty="0" err="1"/>
              <a:t>vorzeichen</a:t>
            </a:r>
            <a:r>
              <a:rPr lang="de-DE" b="1" dirty="0"/>
              <a:t>)</a:t>
            </a:r>
            <a:r>
              <a:rPr lang="de-DE" dirty="0"/>
              <a:t> vor einer Note erniedrigt diese Note um einen halben Ton. </a:t>
            </a:r>
            <a:br>
              <a:rPr lang="de-DE" dirty="0"/>
            </a:br>
            <a:endParaRPr lang="de-DE" dirty="0"/>
          </a:p>
          <a:p>
            <a:r>
              <a:rPr lang="de-DE" dirty="0"/>
              <a:t>Jedes Vorzeichen gilt für die Dauer eines ganzen Taktes, aber nur für den jeweiligen Ton und nur in der jeweiligen Oktave. In einer anderen Oktave (z.B. eine Oktave höher) </a:t>
            </a:r>
            <a:r>
              <a:rPr lang="de-DE" dirty="0" err="1"/>
              <a:t>muß</a:t>
            </a:r>
            <a:r>
              <a:rPr lang="de-DE" dirty="0"/>
              <a:t> das Vorzeichen noch einmal geschrieben werden.</a:t>
            </a:r>
          </a:p>
          <a:p>
            <a:endParaRPr lang="de-DE" dirty="0"/>
          </a:p>
          <a:p>
            <a:r>
              <a:rPr lang="de-DE" dirty="0"/>
              <a:t>Um ein solches Vorzeichen wieder rückgängig zu machen gibt es das </a:t>
            </a:r>
            <a:r>
              <a:rPr lang="de-DE" b="1" dirty="0"/>
              <a:t>Auflösungszeichen</a:t>
            </a:r>
            <a:r>
              <a:rPr lang="de-DE" dirty="0"/>
              <a:t>.</a:t>
            </a:r>
            <a:br>
              <a:rPr lang="de-DE" dirty="0"/>
            </a:br>
            <a:br>
              <a:rPr lang="de-DE" dirty="0"/>
            </a:br>
            <a:r>
              <a:rPr lang="de-DE" dirty="0"/>
              <a:t>Durch ein Kreuz erhöhte Töne bezeichnet man durch das Anhängen eines "</a:t>
            </a:r>
            <a:r>
              <a:rPr lang="de-DE" dirty="0" err="1"/>
              <a:t>is</a:t>
            </a:r>
            <a:r>
              <a:rPr lang="de-DE" dirty="0"/>
              <a:t>" an den Notennamen:</a:t>
            </a:r>
            <a:br>
              <a:rPr lang="de-DE" dirty="0"/>
            </a:br>
            <a:r>
              <a:rPr lang="de-DE" b="1" dirty="0" err="1"/>
              <a:t>cis</a:t>
            </a:r>
            <a:r>
              <a:rPr lang="de-DE" b="1" dirty="0"/>
              <a:t> </a:t>
            </a:r>
            <a:r>
              <a:rPr lang="de-DE" b="1" dirty="0" err="1"/>
              <a:t>dis</a:t>
            </a:r>
            <a:r>
              <a:rPr lang="de-DE" b="1" dirty="0"/>
              <a:t> </a:t>
            </a:r>
            <a:r>
              <a:rPr lang="de-DE" b="1" dirty="0" err="1"/>
              <a:t>eis</a:t>
            </a:r>
            <a:r>
              <a:rPr lang="de-DE" b="1" dirty="0"/>
              <a:t> </a:t>
            </a:r>
            <a:r>
              <a:rPr lang="de-DE" b="1" dirty="0" err="1"/>
              <a:t>fis</a:t>
            </a:r>
            <a:r>
              <a:rPr lang="de-DE" b="1" dirty="0"/>
              <a:t> </a:t>
            </a:r>
            <a:r>
              <a:rPr lang="de-DE" b="1" dirty="0" err="1"/>
              <a:t>gis</a:t>
            </a:r>
            <a:r>
              <a:rPr lang="de-DE" b="1" dirty="0"/>
              <a:t> </a:t>
            </a:r>
            <a:r>
              <a:rPr lang="de-DE" b="1" dirty="0" err="1"/>
              <a:t>ais</a:t>
            </a:r>
            <a:r>
              <a:rPr lang="de-DE" b="1" dirty="0"/>
              <a:t> </a:t>
            </a:r>
            <a:r>
              <a:rPr lang="de-DE" b="1" dirty="0" err="1"/>
              <a:t>his</a:t>
            </a:r>
            <a:endParaRPr lang="de-DE" dirty="0"/>
          </a:p>
          <a:p>
            <a:r>
              <a:rPr lang="de-DE" dirty="0"/>
              <a:t>Durch ein b erniedrigte Töne bezeichnet man durch das Anhängen eines "es" an den Notennamen:</a:t>
            </a:r>
            <a:br>
              <a:rPr lang="de-DE" b="1" dirty="0"/>
            </a:br>
            <a:r>
              <a:rPr lang="de-DE" b="1" dirty="0" err="1"/>
              <a:t>ces</a:t>
            </a:r>
            <a:r>
              <a:rPr lang="de-DE" b="1" dirty="0"/>
              <a:t> des es </a:t>
            </a:r>
            <a:r>
              <a:rPr lang="de-DE" b="1" dirty="0" err="1"/>
              <a:t>fes</a:t>
            </a:r>
            <a:r>
              <a:rPr lang="de-DE" b="1" dirty="0"/>
              <a:t> </a:t>
            </a:r>
            <a:r>
              <a:rPr lang="de-DE" b="1" dirty="0" err="1"/>
              <a:t>ges</a:t>
            </a:r>
            <a:r>
              <a:rPr lang="de-DE" b="1" dirty="0"/>
              <a:t> </a:t>
            </a:r>
            <a:r>
              <a:rPr lang="de-DE" b="1" dirty="0" err="1"/>
              <a:t>as</a:t>
            </a:r>
            <a:r>
              <a:rPr lang="de-DE" b="1" dirty="0"/>
              <a:t> b</a:t>
            </a:r>
            <a:endParaRPr lang="de-DE" dirty="0"/>
          </a:p>
          <a:p>
            <a:r>
              <a:rPr lang="de-DE" dirty="0"/>
              <a:t>Ausnahmen bilden die Töne </a:t>
            </a:r>
            <a:r>
              <a:rPr lang="de-DE" b="1" dirty="0"/>
              <a:t>es</a:t>
            </a:r>
            <a:r>
              <a:rPr lang="de-DE" dirty="0"/>
              <a:t>, </a:t>
            </a:r>
            <a:r>
              <a:rPr lang="de-DE" b="1" dirty="0" err="1"/>
              <a:t>as</a:t>
            </a:r>
            <a:r>
              <a:rPr lang="de-DE" dirty="0"/>
              <a:t> und </a:t>
            </a:r>
            <a:r>
              <a:rPr lang="de-DE" b="1" dirty="0"/>
              <a:t>b</a:t>
            </a:r>
            <a:r>
              <a:rPr lang="de-DE" dirty="0"/>
              <a:t> (nicht </a:t>
            </a:r>
            <a:r>
              <a:rPr lang="de-DE" dirty="0" err="1"/>
              <a:t>hes</a:t>
            </a:r>
            <a:r>
              <a:rPr lang="de-DE" dirty="0"/>
              <a:t>).</a:t>
            </a:r>
          </a:p>
          <a:p>
            <a:endParaRPr lang="de-DE" dirty="0"/>
          </a:p>
        </p:txBody>
      </p:sp>
    </p:spTree>
    <p:extLst>
      <p:ext uri="{BB962C8B-B14F-4D97-AF65-F5344CB8AC3E}">
        <p14:creationId xmlns:p14="http://schemas.microsoft.com/office/powerpoint/2010/main" val="253145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Bildschirmfoto 2012-11-15 um 13.48.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365104"/>
            <a:ext cx="7581900" cy="1930400"/>
          </a:xfrm>
          <a:prstGeom prst="rect">
            <a:avLst/>
          </a:prstGeom>
        </p:spPr>
      </p:pic>
      <p:sp>
        <p:nvSpPr>
          <p:cNvPr id="2" name="Titel 1"/>
          <p:cNvSpPr>
            <a:spLocks noGrp="1"/>
          </p:cNvSpPr>
          <p:nvPr>
            <p:ph type="title"/>
          </p:nvPr>
        </p:nvSpPr>
        <p:spPr>
          <a:xfrm>
            <a:off x="467544" y="476672"/>
            <a:ext cx="8229600" cy="428625"/>
          </a:xfrm>
        </p:spPr>
        <p:txBody>
          <a:bodyPr/>
          <a:lstStyle/>
          <a:p>
            <a:r>
              <a:rPr lang="de-DE" dirty="0"/>
              <a:t>Abstand und Intervalle</a:t>
            </a:r>
            <a:endParaRPr lang="de-DE" sz="1400" dirty="0">
              <a:solidFill>
                <a:schemeClr val="tx1"/>
              </a:solidFill>
              <a:latin typeface="Arial"/>
              <a:cs typeface="Arial"/>
            </a:endParaRPr>
          </a:p>
        </p:txBody>
      </p:sp>
      <p:sp>
        <p:nvSpPr>
          <p:cNvPr id="4" name="Textfeld 3"/>
          <p:cNvSpPr txBox="1"/>
          <p:nvPr/>
        </p:nvSpPr>
        <p:spPr>
          <a:xfrm>
            <a:off x="467544" y="1052736"/>
            <a:ext cx="7946832" cy="3693319"/>
          </a:xfrm>
          <a:prstGeom prst="rect">
            <a:avLst/>
          </a:prstGeom>
          <a:noFill/>
        </p:spPr>
        <p:txBody>
          <a:bodyPr wrap="none" rtlCol="0">
            <a:spAutoFit/>
          </a:bodyPr>
          <a:lstStyle/>
          <a:p>
            <a:r>
              <a:rPr lang="de-DE" dirty="0"/>
              <a:t>Den Abstand zweier Töne voneinander bezeichnet man als </a:t>
            </a:r>
            <a:r>
              <a:rPr lang="de-DE" b="1" dirty="0"/>
              <a:t>Intervall</a:t>
            </a:r>
            <a:r>
              <a:rPr lang="de-DE" dirty="0"/>
              <a:t>. </a:t>
            </a:r>
          </a:p>
          <a:p>
            <a:r>
              <a:rPr lang="de-DE" dirty="0"/>
              <a:t>Als Namen für diese Abstände werden die lateinischen Ordnungszahlen </a:t>
            </a:r>
          </a:p>
          <a:p>
            <a:r>
              <a:rPr lang="de-DE" dirty="0"/>
              <a:t>herangezogen, und zwar so, </a:t>
            </a:r>
            <a:r>
              <a:rPr lang="de-DE" dirty="0" err="1"/>
              <a:t>daß</a:t>
            </a:r>
            <a:r>
              <a:rPr lang="de-DE" dirty="0"/>
              <a:t> das Intervall der ersten Stufe </a:t>
            </a:r>
            <a:r>
              <a:rPr lang="de-DE" b="1" dirty="0"/>
              <a:t>Prim</a:t>
            </a:r>
            <a:r>
              <a:rPr lang="de-DE" dirty="0"/>
              <a:t> </a:t>
            </a:r>
          </a:p>
          <a:p>
            <a:r>
              <a:rPr lang="de-DE" dirty="0"/>
              <a:t>(lat. prima, die erste Note), das Intervall der zweiten Stufe </a:t>
            </a:r>
            <a:r>
              <a:rPr lang="de-DE" b="1" dirty="0"/>
              <a:t>Sekund</a:t>
            </a:r>
            <a:r>
              <a:rPr lang="de-DE" dirty="0"/>
              <a:t> </a:t>
            </a:r>
          </a:p>
          <a:p>
            <a:r>
              <a:rPr lang="de-DE" dirty="0"/>
              <a:t>(lat. </a:t>
            </a:r>
            <a:r>
              <a:rPr lang="de-DE" dirty="0" err="1"/>
              <a:t>secunda</a:t>
            </a:r>
            <a:r>
              <a:rPr lang="de-DE" dirty="0"/>
              <a:t>, die zweite) genannt wird </a:t>
            </a:r>
            <a:r>
              <a:rPr lang="de-DE" dirty="0" err="1"/>
              <a:t>u.s.w</a:t>
            </a:r>
            <a:r>
              <a:rPr lang="de-DE" dirty="0"/>
              <a:t>..</a:t>
            </a:r>
          </a:p>
          <a:p>
            <a:endParaRPr lang="de-DE" dirty="0"/>
          </a:p>
          <a:p>
            <a:r>
              <a:rPr lang="de-DE" dirty="0"/>
              <a:t>Die ersten 8 Intervalle heißen also:</a:t>
            </a:r>
          </a:p>
          <a:p>
            <a:r>
              <a:rPr lang="de-DE" b="1" dirty="0"/>
              <a:t>Prim, Sekund, Terz, Quart, Quint, Sext, Septim und Oktav.</a:t>
            </a:r>
          </a:p>
          <a:p>
            <a:r>
              <a:rPr lang="de-DE" dirty="0"/>
              <a:t>Zur Feststellung der Intervallgröße gehen wir von jenen Intervallen aus, die </a:t>
            </a:r>
          </a:p>
          <a:p>
            <a:r>
              <a:rPr lang="de-DE" dirty="0"/>
              <a:t>auf dem </a:t>
            </a:r>
            <a:r>
              <a:rPr lang="de-DE" b="1" dirty="0"/>
              <a:t>Grundton der Durtonleiter</a:t>
            </a:r>
            <a:r>
              <a:rPr lang="de-DE" dirty="0"/>
              <a:t> aufgebaut sind, und zwar werden die </a:t>
            </a:r>
          </a:p>
          <a:p>
            <a:r>
              <a:rPr lang="de-DE" dirty="0"/>
              <a:t>Prim, Quart, Quint und Oktav als</a:t>
            </a:r>
            <a:r>
              <a:rPr lang="de-DE" b="1" dirty="0"/>
              <a:t> rein </a:t>
            </a:r>
            <a:r>
              <a:rPr lang="de-DE" dirty="0"/>
              <a:t>(vollkommene Konsonanzen) und alle </a:t>
            </a:r>
          </a:p>
          <a:p>
            <a:r>
              <a:rPr lang="de-DE" dirty="0"/>
              <a:t>anderen Intervalle als </a:t>
            </a:r>
            <a:r>
              <a:rPr lang="de-DE" b="1" dirty="0"/>
              <a:t>groß</a:t>
            </a:r>
            <a:r>
              <a:rPr lang="de-DE" dirty="0"/>
              <a:t> bezeichnet.</a:t>
            </a:r>
          </a:p>
          <a:p>
            <a:endParaRPr lang="de-DE" dirty="0"/>
          </a:p>
        </p:txBody>
      </p:sp>
    </p:spTree>
    <p:extLst>
      <p:ext uri="{BB962C8B-B14F-4D97-AF65-F5344CB8AC3E}">
        <p14:creationId xmlns:p14="http://schemas.microsoft.com/office/powerpoint/2010/main" val="58530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Akkorde</a:t>
            </a:r>
            <a:endParaRPr lang="de-DE" sz="1400" dirty="0">
              <a:solidFill>
                <a:schemeClr val="tx1"/>
              </a:solidFill>
              <a:latin typeface="Arial"/>
              <a:cs typeface="Arial"/>
            </a:endParaRPr>
          </a:p>
        </p:txBody>
      </p:sp>
      <p:sp>
        <p:nvSpPr>
          <p:cNvPr id="3" name="Textfeld 2"/>
          <p:cNvSpPr txBox="1"/>
          <p:nvPr/>
        </p:nvSpPr>
        <p:spPr>
          <a:xfrm>
            <a:off x="467544" y="980728"/>
            <a:ext cx="7613908" cy="5355313"/>
          </a:xfrm>
          <a:prstGeom prst="rect">
            <a:avLst/>
          </a:prstGeom>
          <a:noFill/>
        </p:spPr>
        <p:txBody>
          <a:bodyPr wrap="none" rtlCol="0">
            <a:spAutoFit/>
          </a:bodyPr>
          <a:lstStyle/>
          <a:p>
            <a:r>
              <a:rPr lang="de-DE" dirty="0"/>
              <a:t>Der </a:t>
            </a:r>
            <a:r>
              <a:rPr lang="de-DE" b="1" dirty="0"/>
              <a:t>Zusammenklang</a:t>
            </a:r>
            <a:r>
              <a:rPr lang="de-DE" dirty="0"/>
              <a:t> von zwei oder mehreren aufeinander aufgebauten </a:t>
            </a:r>
          </a:p>
          <a:p>
            <a:r>
              <a:rPr lang="de-DE" dirty="0"/>
              <a:t>Terzen heißt </a:t>
            </a:r>
            <a:r>
              <a:rPr lang="de-DE" b="1" dirty="0"/>
              <a:t>Akkord</a:t>
            </a:r>
            <a:r>
              <a:rPr lang="de-DE" dirty="0"/>
              <a:t>. Der einfachste Akkord ist der </a:t>
            </a:r>
            <a:r>
              <a:rPr lang="de-DE" b="1" dirty="0"/>
              <a:t>Dreiklang</a:t>
            </a:r>
            <a:r>
              <a:rPr lang="de-DE" dirty="0"/>
              <a:t>, der aus </a:t>
            </a:r>
          </a:p>
          <a:p>
            <a:r>
              <a:rPr lang="de-DE" b="1" dirty="0"/>
              <a:t>Grundton</a:t>
            </a:r>
            <a:r>
              <a:rPr lang="de-DE" dirty="0"/>
              <a:t>, </a:t>
            </a:r>
            <a:r>
              <a:rPr lang="de-DE" b="1" dirty="0"/>
              <a:t>Terz</a:t>
            </a:r>
            <a:r>
              <a:rPr lang="de-DE" dirty="0"/>
              <a:t> und </a:t>
            </a:r>
            <a:r>
              <a:rPr lang="de-DE" b="1" dirty="0"/>
              <a:t>Quint</a:t>
            </a:r>
            <a:r>
              <a:rPr lang="de-DE" dirty="0"/>
              <a:t> besteht. </a:t>
            </a:r>
            <a:br>
              <a:rPr lang="de-DE" dirty="0"/>
            </a:br>
            <a:endParaRPr lang="de-DE" dirty="0"/>
          </a:p>
          <a:p>
            <a:r>
              <a:rPr lang="de-DE" dirty="0"/>
              <a:t>Es gibt vier Arten von Dreiklängen :</a:t>
            </a:r>
          </a:p>
          <a:p>
            <a:endParaRPr lang="de-DE" dirty="0"/>
          </a:p>
          <a:p>
            <a:r>
              <a:rPr lang="de-DE" dirty="0"/>
              <a:t>1. der </a:t>
            </a:r>
            <a:r>
              <a:rPr lang="de-DE" b="1" dirty="0"/>
              <a:t>Dur-Dreiklang</a:t>
            </a:r>
            <a:r>
              <a:rPr lang="de-DE" dirty="0"/>
              <a:t>, große Terz unten und kleine Terz oben:</a:t>
            </a:r>
          </a:p>
          <a:p>
            <a:br>
              <a:rPr lang="de-DE" dirty="0"/>
            </a:br>
            <a:endParaRPr lang="de-DE" dirty="0"/>
          </a:p>
          <a:p>
            <a:endParaRPr lang="de-DE" dirty="0"/>
          </a:p>
          <a:p>
            <a:endParaRPr lang="de-DE" dirty="0"/>
          </a:p>
          <a:p>
            <a:endParaRPr lang="de-DE" dirty="0"/>
          </a:p>
          <a:p>
            <a:endParaRPr lang="de-DE" dirty="0"/>
          </a:p>
          <a:p>
            <a:r>
              <a:rPr lang="de-DE" dirty="0"/>
              <a:t>2. der</a:t>
            </a:r>
            <a:r>
              <a:rPr lang="de-DE" b="1" dirty="0"/>
              <a:t> Moll-Dreiklang</a:t>
            </a:r>
            <a:r>
              <a:rPr lang="de-DE" dirty="0"/>
              <a:t>, kleine Terz unten und große Terz oben</a:t>
            </a:r>
          </a:p>
          <a:p>
            <a:br>
              <a:rPr lang="de-DE" dirty="0"/>
            </a:br>
            <a:endParaRPr lang="de-DE" dirty="0"/>
          </a:p>
          <a:p>
            <a:endParaRPr lang="de-DE" dirty="0"/>
          </a:p>
          <a:p>
            <a:endParaRPr lang="de-DE" dirty="0"/>
          </a:p>
          <a:p>
            <a:endParaRPr lang="de-DE" dirty="0"/>
          </a:p>
        </p:txBody>
      </p:sp>
      <p:pic>
        <p:nvPicPr>
          <p:cNvPr id="6" name="Bild 5" descr="Bildschirmfoto 2012-11-15 um 13.56.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013176"/>
            <a:ext cx="3314700" cy="1320800"/>
          </a:xfrm>
          <a:prstGeom prst="rect">
            <a:avLst/>
          </a:prstGeom>
        </p:spPr>
      </p:pic>
      <p:pic>
        <p:nvPicPr>
          <p:cNvPr id="7" name="Bild 6" descr="Bildschirmfoto 2012-11-15 um 13.5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996952"/>
            <a:ext cx="3289300" cy="1371600"/>
          </a:xfrm>
          <a:prstGeom prst="rect">
            <a:avLst/>
          </a:prstGeom>
        </p:spPr>
      </p:pic>
    </p:spTree>
    <p:extLst>
      <p:ext uri="{BB962C8B-B14F-4D97-AF65-F5344CB8AC3E}">
        <p14:creationId xmlns:p14="http://schemas.microsoft.com/office/powerpoint/2010/main" val="98294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428625"/>
          </a:xfrm>
        </p:spPr>
        <p:txBody>
          <a:bodyPr/>
          <a:lstStyle/>
          <a:p>
            <a:r>
              <a:rPr lang="de-DE" dirty="0"/>
              <a:t>Akkorde</a:t>
            </a:r>
            <a:endParaRPr lang="de-DE" sz="1400" dirty="0">
              <a:solidFill>
                <a:schemeClr val="tx1"/>
              </a:solidFill>
              <a:latin typeface="Arial"/>
              <a:cs typeface="Arial"/>
            </a:endParaRPr>
          </a:p>
        </p:txBody>
      </p:sp>
      <p:sp>
        <p:nvSpPr>
          <p:cNvPr id="3" name="Textfeld 2"/>
          <p:cNvSpPr txBox="1"/>
          <p:nvPr/>
        </p:nvSpPr>
        <p:spPr>
          <a:xfrm>
            <a:off x="467544" y="1052736"/>
            <a:ext cx="7404040" cy="4247317"/>
          </a:xfrm>
          <a:prstGeom prst="rect">
            <a:avLst/>
          </a:prstGeom>
          <a:noFill/>
        </p:spPr>
        <p:txBody>
          <a:bodyPr wrap="none" rtlCol="0">
            <a:spAutoFit/>
          </a:bodyPr>
          <a:lstStyle/>
          <a:p>
            <a:endParaRPr lang="de-DE" dirty="0"/>
          </a:p>
          <a:p>
            <a:r>
              <a:rPr lang="de-DE" dirty="0"/>
              <a:t>3. der </a:t>
            </a:r>
            <a:r>
              <a:rPr lang="de-DE" b="1" dirty="0"/>
              <a:t>verminderte (0) Dreiklang</a:t>
            </a:r>
            <a:r>
              <a:rPr lang="de-DE" dirty="0"/>
              <a:t>, bestehend aus zwei kleinen Terzen:</a:t>
            </a:r>
          </a:p>
          <a:p>
            <a:br>
              <a:rPr lang="de-DE" dirty="0"/>
            </a:br>
            <a:endParaRPr lang="de-DE" dirty="0"/>
          </a:p>
          <a:p>
            <a:endParaRPr lang="de-DE" dirty="0"/>
          </a:p>
          <a:p>
            <a:endParaRPr lang="de-DE" dirty="0"/>
          </a:p>
          <a:p>
            <a:endParaRPr lang="de-DE" dirty="0"/>
          </a:p>
          <a:p>
            <a:endParaRPr lang="de-DE" dirty="0"/>
          </a:p>
          <a:p>
            <a:r>
              <a:rPr lang="de-DE" dirty="0"/>
              <a:t>4. der </a:t>
            </a:r>
            <a:r>
              <a:rPr lang="de-DE" b="1" dirty="0"/>
              <a:t>übermäßige (+)  Dreiklang</a:t>
            </a:r>
            <a:r>
              <a:rPr lang="de-DE" dirty="0"/>
              <a:t>, bestehend aus zwei großen Terzen</a:t>
            </a:r>
          </a:p>
          <a:p>
            <a:endParaRPr lang="de-DE" dirty="0"/>
          </a:p>
          <a:p>
            <a:endParaRPr lang="de-DE" dirty="0"/>
          </a:p>
          <a:p>
            <a:endParaRPr lang="de-DE" dirty="0"/>
          </a:p>
          <a:p>
            <a:endParaRPr lang="de-DE" dirty="0"/>
          </a:p>
          <a:p>
            <a:endParaRPr lang="de-DE" dirty="0"/>
          </a:p>
          <a:p>
            <a:endParaRPr lang="de-DE" dirty="0"/>
          </a:p>
        </p:txBody>
      </p:sp>
      <p:pic>
        <p:nvPicPr>
          <p:cNvPr id="4" name="Bild 3" descr="Bildschirmfoto 2012-11-15 um 13.5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005064"/>
            <a:ext cx="3365500" cy="1358900"/>
          </a:xfrm>
          <a:prstGeom prst="rect">
            <a:avLst/>
          </a:prstGeom>
        </p:spPr>
      </p:pic>
      <p:pic>
        <p:nvPicPr>
          <p:cNvPr id="5" name="Bild 4" descr="Bildschirmfoto 2012-11-15 um 13.56.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72816"/>
            <a:ext cx="3251200" cy="1308100"/>
          </a:xfrm>
          <a:prstGeom prst="rect">
            <a:avLst/>
          </a:prstGeom>
        </p:spPr>
      </p:pic>
    </p:spTree>
    <p:extLst>
      <p:ext uri="{BB962C8B-B14F-4D97-AF65-F5344CB8AC3E}">
        <p14:creationId xmlns:p14="http://schemas.microsoft.com/office/powerpoint/2010/main" val="236112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55FA27-0723-2041-84D3-F2499FAB762F}"/>
              </a:ext>
            </a:extLst>
          </p:cNvPr>
          <p:cNvSpPr>
            <a:spLocks noGrp="1"/>
          </p:cNvSpPr>
          <p:nvPr>
            <p:ph type="title"/>
          </p:nvPr>
        </p:nvSpPr>
        <p:spPr/>
        <p:txBody>
          <a:bodyPr/>
          <a:lstStyle/>
          <a:p>
            <a:r>
              <a:rPr lang="de-DE" dirty="0"/>
              <a:t>C vermindert 			C übermäßig</a:t>
            </a:r>
          </a:p>
        </p:txBody>
      </p:sp>
      <p:pic>
        <p:nvPicPr>
          <p:cNvPr id="4" name="Grafik 3">
            <a:extLst>
              <a:ext uri="{FF2B5EF4-FFF2-40B4-BE49-F238E27FC236}">
                <a16:creationId xmlns:a16="http://schemas.microsoft.com/office/drawing/2014/main" id="{8895A073-C27C-344E-A9AD-ACD19CBCF5AD}"/>
              </a:ext>
            </a:extLst>
          </p:cNvPr>
          <p:cNvPicPr>
            <a:picLocks noChangeAspect="1"/>
          </p:cNvPicPr>
          <p:nvPr/>
        </p:nvPicPr>
        <p:blipFill>
          <a:blip r:embed="rId2"/>
          <a:stretch>
            <a:fillRect/>
          </a:stretch>
        </p:blipFill>
        <p:spPr>
          <a:xfrm>
            <a:off x="323528" y="1379627"/>
            <a:ext cx="3970784" cy="3639886"/>
          </a:xfrm>
          <a:prstGeom prst="rect">
            <a:avLst/>
          </a:prstGeom>
        </p:spPr>
      </p:pic>
      <p:pic>
        <p:nvPicPr>
          <p:cNvPr id="5" name="Grafik 4">
            <a:extLst>
              <a:ext uri="{FF2B5EF4-FFF2-40B4-BE49-F238E27FC236}">
                <a16:creationId xmlns:a16="http://schemas.microsoft.com/office/drawing/2014/main" id="{E26C262C-9103-AC46-A02E-BCA8C4B8E0C4}"/>
              </a:ext>
            </a:extLst>
          </p:cNvPr>
          <p:cNvPicPr>
            <a:picLocks noChangeAspect="1"/>
          </p:cNvPicPr>
          <p:nvPr/>
        </p:nvPicPr>
        <p:blipFill>
          <a:blip r:embed="rId3"/>
          <a:stretch>
            <a:fillRect/>
          </a:stretch>
        </p:blipFill>
        <p:spPr>
          <a:xfrm>
            <a:off x="4427984" y="1481695"/>
            <a:ext cx="3995788" cy="3537818"/>
          </a:xfrm>
          <a:prstGeom prst="rect">
            <a:avLst/>
          </a:prstGeom>
        </p:spPr>
      </p:pic>
    </p:spTree>
    <p:extLst>
      <p:ext uri="{BB962C8B-B14F-4D97-AF65-F5344CB8AC3E}">
        <p14:creationId xmlns:p14="http://schemas.microsoft.com/office/powerpoint/2010/main" val="15827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Musiktheorie</a:t>
            </a:r>
          </a:p>
        </p:txBody>
      </p:sp>
      <p:pic>
        <p:nvPicPr>
          <p:cNvPr id="4" name="Bild 3" descr="Klaviat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24744"/>
            <a:ext cx="5715000" cy="2692400"/>
          </a:xfrm>
          <a:prstGeom prst="rect">
            <a:avLst/>
          </a:prstGeom>
        </p:spPr>
      </p:pic>
      <p:pic>
        <p:nvPicPr>
          <p:cNvPr id="5" name="Bild 4" descr="Violinschlüss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437112"/>
            <a:ext cx="1574800" cy="1054100"/>
          </a:xfrm>
          <a:prstGeom prst="rect">
            <a:avLst/>
          </a:prstGeom>
        </p:spPr>
      </p:pic>
    </p:spTree>
    <p:extLst>
      <p:ext uri="{BB962C8B-B14F-4D97-AF65-F5344CB8AC3E}">
        <p14:creationId xmlns:p14="http://schemas.microsoft.com/office/powerpoint/2010/main" val="25717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08720"/>
            <a:ext cx="8229600" cy="5073427"/>
          </a:xfrm>
        </p:spPr>
        <p:txBody>
          <a:bodyPr/>
          <a:lstStyle/>
          <a:p>
            <a:pPr marL="0" indent="0">
              <a:buNone/>
            </a:pPr>
            <a:r>
              <a:rPr lang="de-DE" sz="1800" dirty="0">
                <a:latin typeface="Arial"/>
                <a:cs typeface="Arial"/>
              </a:rPr>
              <a:t>Die übliche europäische Notation geht von den sieben Stammtönen der C-Dur-Tonleiter aus (c, d, </a:t>
            </a:r>
            <a:r>
              <a:rPr lang="de-DE" sz="1800" dirty="0" err="1">
                <a:latin typeface="Arial"/>
                <a:cs typeface="Arial"/>
              </a:rPr>
              <a:t>e</a:t>
            </a:r>
            <a:r>
              <a:rPr lang="de-DE" sz="1800" dirty="0">
                <a:latin typeface="Arial"/>
                <a:cs typeface="Arial"/>
              </a:rPr>
              <a:t>, f, </a:t>
            </a:r>
            <a:r>
              <a:rPr lang="de-DE" sz="1800" dirty="0" err="1">
                <a:latin typeface="Arial"/>
                <a:cs typeface="Arial"/>
              </a:rPr>
              <a:t>g</a:t>
            </a:r>
            <a:r>
              <a:rPr lang="de-DE" sz="1800" dirty="0">
                <a:latin typeface="Arial"/>
                <a:cs typeface="Arial"/>
              </a:rPr>
              <a:t>, a, h) und bezeichnet alle davon abweichenden Tonstufen der gewünschten Tonart mit Hilfe von Versetzungszeichen (Kreuze # oder Bes b). </a:t>
            </a:r>
          </a:p>
          <a:p>
            <a:pPr marL="0" indent="0">
              <a:buNone/>
            </a:pPr>
            <a:endParaRPr lang="de-DE" sz="1800" dirty="0">
              <a:latin typeface="Arial"/>
              <a:cs typeface="Arial"/>
            </a:endParaRPr>
          </a:p>
          <a:p>
            <a:pPr marL="0" indent="0">
              <a:buNone/>
            </a:pPr>
            <a:endParaRPr lang="de-DE" sz="1800" dirty="0">
              <a:latin typeface="Arial"/>
              <a:cs typeface="Arial"/>
            </a:endParaRPr>
          </a:p>
          <a:p>
            <a:pPr marL="0" indent="0">
              <a:buNone/>
            </a:pPr>
            <a:endParaRPr lang="de-DE" sz="1800" dirty="0">
              <a:latin typeface="Arial"/>
              <a:cs typeface="Arial"/>
            </a:endParaRPr>
          </a:p>
          <a:p>
            <a:pPr marL="0" indent="0">
              <a:buNone/>
            </a:pPr>
            <a:endParaRPr lang="de-DE" sz="1800" dirty="0">
              <a:latin typeface="Arial"/>
              <a:cs typeface="Arial"/>
            </a:endParaRPr>
          </a:p>
          <a:p>
            <a:pPr marL="0" indent="0">
              <a:buNone/>
            </a:pPr>
            <a:r>
              <a:rPr lang="de-DE" sz="1800" dirty="0">
                <a:latin typeface="Arial"/>
                <a:cs typeface="Arial"/>
              </a:rPr>
              <a:t>Mit der Tonart eines Stückes sind auch die darin in Relation zu C-Dur versetzten Tonstufen von vornherein festgelegt, so dass sie als Vorzeichen zu Beginn des Notensystems jeder Zeile notiert werden und damit die reguläre gleichbleibende Versetzung dieser Tonstufen für die Gesamtdauer eines Stückes oder Abschnitts markieren. </a:t>
            </a:r>
          </a:p>
          <a:p>
            <a:pPr marL="0" indent="0">
              <a:buNone/>
            </a:pPr>
            <a:r>
              <a:rPr lang="de-DE" sz="1800" dirty="0">
                <a:latin typeface="Arial"/>
                <a:cs typeface="Arial"/>
              </a:rPr>
              <a:t>In Verbindung mit dem Schlusston und/oder Schlussakkord geben diese Vorzeichen also einen Hinweis auf die Tonart, in der dieses Stück oder dieser Abschnitt stehen.</a:t>
            </a:r>
          </a:p>
        </p:txBody>
      </p:sp>
      <p:sp>
        <p:nvSpPr>
          <p:cNvPr id="4" name="Titel 1"/>
          <p:cNvSpPr>
            <a:spLocks noGrp="1"/>
          </p:cNvSpPr>
          <p:nvPr>
            <p:ph type="title"/>
          </p:nvPr>
        </p:nvSpPr>
        <p:spPr>
          <a:xfrm>
            <a:off x="457200" y="357188"/>
            <a:ext cx="8229600" cy="428625"/>
          </a:xfrm>
        </p:spPr>
        <p:txBody>
          <a:bodyPr/>
          <a:lstStyle/>
          <a:p>
            <a:r>
              <a:rPr lang="de-DE" dirty="0"/>
              <a:t>Tonarten und Ihre Vorzeichen</a:t>
            </a:r>
          </a:p>
        </p:txBody>
      </p:sp>
      <p:pic>
        <p:nvPicPr>
          <p:cNvPr id="5" name="Bild 4" descr="Klaviatu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988840"/>
            <a:ext cx="3302289" cy="1555745"/>
          </a:xfrm>
          <a:prstGeom prst="rect">
            <a:avLst/>
          </a:prstGeom>
        </p:spPr>
      </p:pic>
    </p:spTree>
    <p:extLst>
      <p:ext uri="{BB962C8B-B14F-4D97-AF65-F5344CB8AC3E}">
        <p14:creationId xmlns:p14="http://schemas.microsoft.com/office/powerpoint/2010/main" val="209614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Tonarten und Ihre Vorzeichen</a:t>
            </a:r>
          </a:p>
        </p:txBody>
      </p:sp>
      <p:sp>
        <p:nvSpPr>
          <p:cNvPr id="3" name="Inhaltsplatzhalter 2"/>
          <p:cNvSpPr>
            <a:spLocks noGrp="1"/>
          </p:cNvSpPr>
          <p:nvPr>
            <p:ph idx="1"/>
          </p:nvPr>
        </p:nvSpPr>
        <p:spPr/>
        <p:txBody>
          <a:bodyPr/>
          <a:lstStyle/>
          <a:p>
            <a:pPr marL="0" indent="0">
              <a:buNone/>
            </a:pPr>
            <a:r>
              <a:rPr lang="de-DE" sz="1800" dirty="0">
                <a:latin typeface="Arial"/>
                <a:cs typeface="Arial"/>
              </a:rPr>
              <a:t>Die Art und Anzahl der Vorzeichen ergibt sich aus der Entfernung der jeweiligen Tonart von der Ausgangstonart C-Dur, wie sie durch die Anordnung aller Tonarten im Quintenzirkel ersichtlich wird. </a:t>
            </a:r>
          </a:p>
          <a:p>
            <a:pPr marL="0" indent="0">
              <a:buNone/>
            </a:pPr>
            <a:endParaRPr lang="de-DE" sz="1800" dirty="0">
              <a:latin typeface="Arial"/>
              <a:cs typeface="Arial"/>
            </a:endParaRPr>
          </a:p>
          <a:p>
            <a:pPr marL="0" indent="0">
              <a:buNone/>
            </a:pPr>
            <a:r>
              <a:rPr lang="de-DE" sz="1800" dirty="0">
                <a:latin typeface="Arial"/>
                <a:cs typeface="Arial"/>
              </a:rPr>
              <a:t>Dabei bezeichnet jede Vorzeichen-Variante jeweils eine Dur-Tonart und die dazugehörige parallele natürliche Molltonart. Ein Stück ohne Vorzeichen kann also in C-Dur oder in a-Moll stehen; ein Stück mit einem Kreuz in G-Dur oder e-Moll, eins mit einem </a:t>
            </a:r>
            <a:r>
              <a:rPr lang="de-DE" sz="1800" dirty="0" err="1">
                <a:latin typeface="Arial"/>
                <a:cs typeface="Arial"/>
              </a:rPr>
              <a:t>Bb</a:t>
            </a:r>
            <a:r>
              <a:rPr lang="de-DE" sz="1800" dirty="0">
                <a:latin typeface="Arial"/>
                <a:cs typeface="Arial"/>
              </a:rPr>
              <a:t> in F-Dur oder d-Moll usw.</a:t>
            </a:r>
          </a:p>
          <a:p>
            <a:pPr marL="0" indent="0">
              <a:buNone/>
            </a:pPr>
            <a:endParaRPr lang="de-DE" sz="1800" dirty="0">
              <a:latin typeface="Arial"/>
              <a:cs typeface="Arial"/>
            </a:endParaRPr>
          </a:p>
          <a:p>
            <a:pPr marL="0" indent="0">
              <a:buNone/>
            </a:pPr>
            <a:r>
              <a:rPr lang="de-DE" sz="1800" dirty="0">
                <a:latin typeface="Arial"/>
                <a:cs typeface="Arial"/>
              </a:rPr>
              <a:t>Eine verlässliche Entscheidung kann meist nur mit Blick auf den Schlusston getroffen werden, der fast immer mit dem Grundton identisch ist.</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89217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229600" cy="428625"/>
          </a:xfrm>
        </p:spPr>
        <p:txBody>
          <a:bodyPr/>
          <a:lstStyle/>
          <a:p>
            <a:r>
              <a:rPr lang="de-DE" dirty="0"/>
              <a:t>C-Dur</a:t>
            </a:r>
          </a:p>
        </p:txBody>
      </p:sp>
      <p:sp>
        <p:nvSpPr>
          <p:cNvPr id="3" name="Rechteck 2"/>
          <p:cNvSpPr/>
          <p:nvPr/>
        </p:nvSpPr>
        <p:spPr>
          <a:xfrm>
            <a:off x="323528" y="908720"/>
            <a:ext cx="8640960" cy="5632312"/>
          </a:xfrm>
          <a:prstGeom prst="rect">
            <a:avLst/>
          </a:prstGeom>
        </p:spPr>
        <p:txBody>
          <a:bodyPr wrap="square">
            <a:spAutoFit/>
          </a:bodyPr>
          <a:lstStyle/>
          <a:p>
            <a:r>
              <a:rPr lang="de-DE" dirty="0"/>
              <a:t>C-Dur ist eine Tonart des Tongeschlechts Dur, die auf dem Grundton c aufbaut. Die Tonart C-Dur wird in der Notenschrift ohne Vorzeichen geschrieben. Auch die entsprechende Tonleiter und der Grundakkord dieser Tonart (die Tonika c-</a:t>
            </a:r>
            <a:r>
              <a:rPr lang="de-DE" dirty="0" err="1"/>
              <a:t>e</a:t>
            </a:r>
            <a:r>
              <a:rPr lang="de-DE" dirty="0"/>
              <a:t>-</a:t>
            </a:r>
            <a:r>
              <a:rPr lang="de-DE" dirty="0" err="1"/>
              <a:t>g</a:t>
            </a:r>
            <a:r>
              <a:rPr lang="de-DE" dirty="0"/>
              <a:t>), werden mit dem Begriff C-Dur bezeichnet.</a:t>
            </a:r>
          </a:p>
          <a:p>
            <a:endParaRPr lang="de-DE" dirty="0"/>
          </a:p>
          <a:p>
            <a:r>
              <a:rPr lang="de-DE" b="1" dirty="0"/>
              <a:t>Die Tonika</a:t>
            </a:r>
            <a:r>
              <a:rPr lang="de-DE" dirty="0"/>
              <a:t> oder "Grundton" ist die Bezeichnung für die erste Stufe einer Tonart</a:t>
            </a:r>
          </a:p>
          <a:p>
            <a:endParaRPr lang="de-DE" dirty="0"/>
          </a:p>
          <a:p>
            <a:r>
              <a:rPr lang="de-DE" dirty="0"/>
              <a:t>Eine Kadenz beinhaltet die Akkorde der ersten, vierten und fünften Stufe der Tonart.</a:t>
            </a:r>
          </a:p>
          <a:p>
            <a:endParaRPr lang="de-DE" dirty="0"/>
          </a:p>
          <a:p>
            <a:r>
              <a:rPr lang="de-DE" dirty="0"/>
              <a:t>C-Dur</a:t>
            </a:r>
          </a:p>
          <a:p>
            <a:r>
              <a:rPr lang="de-DE" dirty="0"/>
              <a:t>Tonleiter: 	c - d - </a:t>
            </a:r>
            <a:r>
              <a:rPr lang="de-DE" dirty="0" err="1"/>
              <a:t>e</a:t>
            </a:r>
            <a:r>
              <a:rPr lang="de-DE" dirty="0"/>
              <a:t> ^ f - </a:t>
            </a:r>
            <a:r>
              <a:rPr lang="de-DE" dirty="0" err="1"/>
              <a:t>g</a:t>
            </a:r>
            <a:r>
              <a:rPr lang="de-DE" dirty="0"/>
              <a:t> - a - h ^ c </a:t>
            </a:r>
          </a:p>
          <a:p>
            <a:r>
              <a:rPr lang="de-DE" dirty="0"/>
              <a:t>(^ markieren hier die Halbtonschritte zwischen den Stufen 3-4 und 7-8)</a:t>
            </a:r>
          </a:p>
          <a:p>
            <a:endParaRPr lang="de-DE" dirty="0"/>
          </a:p>
          <a:p>
            <a:r>
              <a:rPr lang="de-DE" dirty="0"/>
              <a:t>Tonika, Stufe 1:    	C-Dur</a:t>
            </a:r>
          </a:p>
          <a:p>
            <a:r>
              <a:rPr lang="de-DE" dirty="0"/>
              <a:t>Paralleltonart: 		a-Moll</a:t>
            </a:r>
          </a:p>
          <a:p>
            <a:r>
              <a:rPr lang="de-DE" dirty="0"/>
              <a:t>Subdominante Stufe 4: 	F-Dur</a:t>
            </a:r>
          </a:p>
          <a:p>
            <a:r>
              <a:rPr lang="de-DE" dirty="0"/>
              <a:t>Dominante Stufe 5: 	G-Dur</a:t>
            </a:r>
          </a:p>
          <a:p>
            <a:endParaRPr lang="de-DE" dirty="0"/>
          </a:p>
          <a:p>
            <a:endParaRPr lang="de-DE" dirty="0"/>
          </a:p>
        </p:txBody>
      </p:sp>
    </p:spTree>
    <p:extLst>
      <p:ext uri="{BB962C8B-B14F-4D97-AF65-F5344CB8AC3E}">
        <p14:creationId xmlns:p14="http://schemas.microsoft.com/office/powerpoint/2010/main" val="2320574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628800"/>
            <a:ext cx="8424936" cy="1512168"/>
          </a:xfrm>
          <a:prstGeom prst="rect">
            <a:avLst/>
          </a:prstGeom>
        </p:spPr>
        <p:txBody>
          <a:bodyPr wrap="square">
            <a:spAutoFit/>
          </a:bodyPr>
          <a:lstStyle/>
          <a:p>
            <a:r>
              <a:rPr lang="de-DE" dirty="0"/>
              <a:t>C-Dur wird häufig als hell, klar, festlich, wenn auch weniger glänzend als die Kreuztonarten beschrieben. </a:t>
            </a:r>
          </a:p>
          <a:p>
            <a:endParaRPr lang="de-DE" dirty="0"/>
          </a:p>
          <a:p>
            <a:r>
              <a:rPr lang="de-DE" dirty="0"/>
              <a:t>Da keine Vorzeichen zu beachten sind, sind besonders viele leichte Stücke für Anfänger in C-Dur gesetzt.</a:t>
            </a:r>
          </a:p>
        </p:txBody>
      </p:sp>
      <p:sp>
        <p:nvSpPr>
          <p:cNvPr id="6" name="Titel 1"/>
          <p:cNvSpPr>
            <a:spLocks noGrp="1"/>
          </p:cNvSpPr>
          <p:nvPr>
            <p:ph type="title"/>
          </p:nvPr>
        </p:nvSpPr>
        <p:spPr>
          <a:xfrm>
            <a:off x="323528" y="404664"/>
            <a:ext cx="8229600" cy="428625"/>
          </a:xfrm>
        </p:spPr>
        <p:txBody>
          <a:bodyPr/>
          <a:lstStyle/>
          <a:p>
            <a:r>
              <a:rPr lang="de-DE" dirty="0"/>
              <a:t>C-Dur</a:t>
            </a:r>
          </a:p>
        </p:txBody>
      </p:sp>
    </p:spTree>
    <p:extLst>
      <p:ext uri="{BB962C8B-B14F-4D97-AF65-F5344CB8AC3E}">
        <p14:creationId xmlns:p14="http://schemas.microsoft.com/office/powerpoint/2010/main" val="223706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229600" cy="428625"/>
          </a:xfrm>
        </p:spPr>
        <p:txBody>
          <a:bodyPr/>
          <a:lstStyle/>
          <a:p>
            <a:r>
              <a:rPr lang="de-DE" dirty="0"/>
              <a:t>A-Moll, am</a:t>
            </a:r>
          </a:p>
        </p:txBody>
      </p:sp>
      <p:sp>
        <p:nvSpPr>
          <p:cNvPr id="3" name="Rechteck 2"/>
          <p:cNvSpPr/>
          <p:nvPr/>
        </p:nvSpPr>
        <p:spPr>
          <a:xfrm>
            <a:off x="323528" y="980728"/>
            <a:ext cx="8424936" cy="6740308"/>
          </a:xfrm>
          <a:prstGeom prst="rect">
            <a:avLst/>
          </a:prstGeom>
        </p:spPr>
        <p:txBody>
          <a:bodyPr wrap="square">
            <a:spAutoFit/>
          </a:bodyPr>
          <a:lstStyle/>
          <a:p>
            <a:r>
              <a:rPr lang="de-DE" b="1" dirty="0"/>
              <a:t>a-Moll</a:t>
            </a:r>
            <a:r>
              <a:rPr lang="de-DE" dirty="0"/>
              <a:t> ist eine Tonart des Tongeschlechts Moll, die auf dem Grundton a aufbaut. </a:t>
            </a:r>
          </a:p>
          <a:p>
            <a:r>
              <a:rPr lang="de-DE" dirty="0"/>
              <a:t>Die Tonart a-Moll wird in der Notenschrift ohne Vorzeichen geschrieben. </a:t>
            </a:r>
          </a:p>
          <a:p>
            <a:endParaRPr lang="de-DE" dirty="0"/>
          </a:p>
          <a:p>
            <a:r>
              <a:rPr lang="de-DE" dirty="0"/>
              <a:t>Auch die entsprechende Tonleiter und der Grundakkord dieser Tonart (die Tonika a-c-</a:t>
            </a:r>
            <a:r>
              <a:rPr lang="de-DE" dirty="0" err="1"/>
              <a:t>e</a:t>
            </a:r>
            <a:r>
              <a:rPr lang="de-DE" dirty="0"/>
              <a:t>) werden mit dem Begriff a-Moll bezeichnet.</a:t>
            </a:r>
          </a:p>
          <a:p>
            <a:endParaRPr lang="de-DE" dirty="0"/>
          </a:p>
          <a:p>
            <a:r>
              <a:rPr lang="de-DE" dirty="0"/>
              <a:t>a-Moll, a, Am </a:t>
            </a:r>
          </a:p>
          <a:p>
            <a:endParaRPr lang="de-DE" dirty="0"/>
          </a:p>
          <a:p>
            <a:r>
              <a:rPr lang="de-DE" dirty="0"/>
              <a:t>Tonika Stufe 1		a-Moll</a:t>
            </a:r>
          </a:p>
          <a:p>
            <a:r>
              <a:rPr lang="de-DE" dirty="0"/>
              <a:t>Paralleltonart: 		C</a:t>
            </a:r>
          </a:p>
          <a:p>
            <a:r>
              <a:rPr lang="de-DE" dirty="0"/>
              <a:t>Subdominante, Stufe 4: 	d-Moll </a:t>
            </a:r>
          </a:p>
          <a:p>
            <a:r>
              <a:rPr lang="de-DE" dirty="0"/>
              <a:t>Dominante, Stufe 5: 	e-Moll</a:t>
            </a:r>
          </a:p>
          <a:p>
            <a:endParaRPr lang="de-DE" dirty="0"/>
          </a:p>
          <a:p>
            <a:r>
              <a:rPr lang="de-DE" dirty="0"/>
              <a:t>Natürliche Molltonleiter: a - h ^ c - d - </a:t>
            </a:r>
            <a:r>
              <a:rPr lang="de-DE" dirty="0" err="1"/>
              <a:t>e</a:t>
            </a:r>
            <a:r>
              <a:rPr lang="de-DE" dirty="0"/>
              <a:t> ^ f - </a:t>
            </a:r>
            <a:r>
              <a:rPr lang="de-DE" dirty="0" err="1"/>
              <a:t>g</a:t>
            </a:r>
            <a:r>
              <a:rPr lang="de-DE" dirty="0"/>
              <a:t> - a </a:t>
            </a:r>
          </a:p>
          <a:p>
            <a:r>
              <a:rPr lang="de-DE" dirty="0"/>
              <a:t>(^ markieren hier die Halbtonschritte zwischen den Stufen 2-3 und 5-6)</a:t>
            </a:r>
          </a:p>
          <a:p>
            <a:endParaRPr lang="de-DE" dirty="0"/>
          </a:p>
          <a:p>
            <a:r>
              <a:rPr lang="de-DE" dirty="0"/>
              <a:t>Harmonische Molltonleiter: a - h ^ c - d - </a:t>
            </a:r>
            <a:r>
              <a:rPr lang="de-DE" dirty="0" err="1"/>
              <a:t>e</a:t>
            </a:r>
            <a:r>
              <a:rPr lang="de-DE" dirty="0"/>
              <a:t> ^ f -- </a:t>
            </a:r>
            <a:r>
              <a:rPr lang="de-DE" dirty="0" err="1"/>
              <a:t>gis</a:t>
            </a:r>
            <a:r>
              <a:rPr lang="de-DE" dirty="0"/>
              <a:t> ^ a </a:t>
            </a:r>
          </a:p>
          <a:p>
            <a:r>
              <a:rPr lang="de-DE" dirty="0"/>
              <a:t>Melodische Molltonleiter aufwärts: a - h ^ c - d - </a:t>
            </a:r>
            <a:r>
              <a:rPr lang="de-DE" dirty="0" err="1"/>
              <a:t>e</a:t>
            </a:r>
            <a:r>
              <a:rPr lang="de-DE" dirty="0"/>
              <a:t> - </a:t>
            </a:r>
            <a:r>
              <a:rPr lang="de-DE" dirty="0" err="1"/>
              <a:t>fis</a:t>
            </a:r>
            <a:r>
              <a:rPr lang="de-DE" dirty="0"/>
              <a:t> - </a:t>
            </a:r>
            <a:r>
              <a:rPr lang="de-DE" dirty="0" err="1"/>
              <a:t>gis</a:t>
            </a:r>
            <a:r>
              <a:rPr lang="de-DE" dirty="0"/>
              <a:t> ^ a </a:t>
            </a:r>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1210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8229600" cy="428625"/>
          </a:xfrm>
        </p:spPr>
        <p:txBody>
          <a:bodyPr/>
          <a:lstStyle/>
          <a:p>
            <a:r>
              <a:rPr lang="de-DE" dirty="0"/>
              <a:t>Tonarten und Ihre Vorzeichen</a:t>
            </a:r>
          </a:p>
        </p:txBody>
      </p:sp>
      <p:pic>
        <p:nvPicPr>
          <p:cNvPr id="5" name="Bild 4" descr="Bildschirmfoto 2012-11-15 um 09.3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76872"/>
            <a:ext cx="7920880" cy="1712622"/>
          </a:xfrm>
          <a:prstGeom prst="rect">
            <a:avLst/>
          </a:prstGeom>
        </p:spPr>
      </p:pic>
    </p:spTree>
    <p:extLst>
      <p:ext uri="{BB962C8B-B14F-4D97-AF65-F5344CB8AC3E}">
        <p14:creationId xmlns:p14="http://schemas.microsoft.com/office/powerpoint/2010/main" val="37615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8229600" cy="428625"/>
          </a:xfrm>
        </p:spPr>
        <p:txBody>
          <a:bodyPr/>
          <a:lstStyle/>
          <a:p>
            <a:r>
              <a:rPr lang="de-DE" dirty="0"/>
              <a:t>Der Quintenzirkel</a:t>
            </a:r>
          </a:p>
        </p:txBody>
      </p:sp>
      <p:pic>
        <p:nvPicPr>
          <p:cNvPr id="4" name="Bild 3" descr="Quintenzirkeldelux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12776"/>
            <a:ext cx="3877093" cy="4056589"/>
          </a:xfrm>
          <a:prstGeom prst="rect">
            <a:avLst/>
          </a:prstGeom>
        </p:spPr>
      </p:pic>
    </p:spTree>
    <p:extLst>
      <p:ext uri="{BB962C8B-B14F-4D97-AF65-F5344CB8AC3E}">
        <p14:creationId xmlns:p14="http://schemas.microsoft.com/office/powerpoint/2010/main" val="396736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lnSpc>
                <a:spcPts val="2800"/>
              </a:lnSpc>
              <a:defRPr/>
            </a:pPr>
            <a:r>
              <a:rPr lang="de-DE" dirty="0"/>
              <a:t>Vielen Dank für Ihre Aufmerksamkeit</a:t>
            </a:r>
          </a:p>
        </p:txBody>
      </p:sp>
      <p:sp>
        <p:nvSpPr>
          <p:cNvPr id="4" name="Rectangle 6"/>
          <p:cNvSpPr>
            <a:spLocks noGrp="1" noChangeArrowheads="1"/>
          </p:cNvSpPr>
          <p:nvPr>
            <p:ph idx="1"/>
          </p:nvPr>
        </p:nvSpPr>
        <p:spPr/>
        <p:txBody>
          <a:bodyPr/>
          <a:lstStyle/>
          <a:p>
            <a:pPr marL="0" indent="0">
              <a:lnSpc>
                <a:spcPts val="2800"/>
              </a:lnSpc>
              <a:buNone/>
              <a:defRPr/>
            </a:pPr>
            <a:r>
              <a:rPr lang="de-DE" dirty="0">
                <a:cs typeface="+mj-cs"/>
              </a:rPr>
              <a:t>Fragen?</a:t>
            </a:r>
          </a:p>
          <a:p>
            <a:pPr marL="0" indent="0">
              <a:lnSpc>
                <a:spcPts val="2800"/>
              </a:lnSpc>
              <a:buNone/>
              <a:defRPr/>
            </a:pPr>
            <a:endParaRPr lang="de-DE" dirty="0">
              <a:cs typeface="+mj-cs"/>
            </a:endParaRPr>
          </a:p>
          <a:p>
            <a:pPr marL="0" indent="0">
              <a:lnSpc>
                <a:spcPts val="2800"/>
              </a:lnSpc>
              <a:buNone/>
              <a:defRPr/>
            </a:pPr>
            <a:endParaRPr lang="de-DE" dirty="0">
              <a:cs typeface="+mj-cs"/>
            </a:endParaRPr>
          </a:p>
        </p:txBody>
      </p:sp>
      <p:pic>
        <p:nvPicPr>
          <p:cNvPr id="5" name="Bild 4"/>
          <p:cNvPicPr>
            <a:picLocks noChangeAspect="1"/>
          </p:cNvPicPr>
          <p:nvPr/>
        </p:nvPicPr>
        <p:blipFill>
          <a:blip r:embed="rId2"/>
          <a:stretch>
            <a:fillRect/>
          </a:stretch>
        </p:blipFill>
        <p:spPr>
          <a:xfrm>
            <a:off x="2411760" y="2348880"/>
            <a:ext cx="3657600" cy="2609088"/>
          </a:xfrm>
          <a:prstGeom prst="rect">
            <a:avLst/>
          </a:prstGeom>
        </p:spPr>
      </p:pic>
    </p:spTree>
    <p:extLst>
      <p:ext uri="{BB962C8B-B14F-4D97-AF65-F5344CB8AC3E}">
        <p14:creationId xmlns:p14="http://schemas.microsoft.com/office/powerpoint/2010/main" val="413838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1600" dirty="0"/>
              <a:t>Die Weiterverbreitung des Skripts außerhalb des Vorlesungsbetriebs ist nicht erlaubt.</a:t>
            </a:r>
          </a:p>
          <a:p>
            <a:pPr marL="0" indent="0">
              <a:buNone/>
            </a:pPr>
            <a:endParaRPr lang="de-DE" sz="1600" dirty="0"/>
          </a:p>
          <a:p>
            <a:pPr marL="0" indent="0">
              <a:buNone/>
            </a:pPr>
            <a:r>
              <a:rPr lang="de-DE" sz="1600" dirty="0"/>
              <a:t>Quellen und Bildnachweis:</a:t>
            </a:r>
          </a:p>
          <a:p>
            <a:pPr marL="0" indent="0">
              <a:buNone/>
            </a:pPr>
            <a:endParaRPr lang="de-DE" dirty="0"/>
          </a:p>
          <a:p>
            <a:pPr marL="0" indent="0">
              <a:buNone/>
            </a:pPr>
            <a:r>
              <a:rPr lang="de-DE" sz="1600" dirty="0"/>
              <a:t>http://www.musiklehre.at/</a:t>
            </a:r>
          </a:p>
          <a:p>
            <a:pPr marL="0" indent="0">
              <a:buNone/>
            </a:pPr>
            <a:r>
              <a:rPr lang="de-DE" sz="1600" dirty="0"/>
              <a:t>http://</a:t>
            </a:r>
            <a:r>
              <a:rPr lang="de-DE" sz="1600" dirty="0" err="1"/>
              <a:t>de.wikipedia.org</a:t>
            </a:r>
            <a:r>
              <a:rPr lang="de-DE" sz="1600" dirty="0"/>
              <a:t>/</a:t>
            </a:r>
            <a:r>
              <a:rPr lang="de-DE" sz="1600" dirty="0" err="1"/>
              <a:t>wiki</a:t>
            </a:r>
            <a:r>
              <a:rPr lang="de-DE" sz="1600" dirty="0"/>
              <a:t>/C-Dur</a:t>
            </a:r>
          </a:p>
          <a:p>
            <a:pPr marL="0" indent="0">
              <a:buNone/>
            </a:pPr>
            <a:endParaRPr lang="de-DE" dirty="0"/>
          </a:p>
        </p:txBody>
      </p:sp>
    </p:spTree>
    <p:extLst>
      <p:ext uri="{BB962C8B-B14F-4D97-AF65-F5344CB8AC3E}">
        <p14:creationId xmlns:p14="http://schemas.microsoft.com/office/powerpoint/2010/main" val="389451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Notenwerte</a:t>
            </a:r>
          </a:p>
        </p:txBody>
      </p:sp>
      <p:pic>
        <p:nvPicPr>
          <p:cNvPr id="7" name="Bild 6" descr="Bildschirmfoto 2012-11-15 um 11.2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52736"/>
            <a:ext cx="6629400" cy="4800600"/>
          </a:xfrm>
          <a:prstGeom prst="rect">
            <a:avLst/>
          </a:prstGeom>
        </p:spPr>
      </p:pic>
    </p:spTree>
    <p:extLst>
      <p:ext uri="{BB962C8B-B14F-4D97-AF65-F5344CB8AC3E}">
        <p14:creationId xmlns:p14="http://schemas.microsoft.com/office/powerpoint/2010/main" val="102002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Notenwerte</a:t>
            </a:r>
          </a:p>
        </p:txBody>
      </p:sp>
      <p:pic>
        <p:nvPicPr>
          <p:cNvPr id="3" name="Bild 2" descr="Notenwer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6624737" cy="3157102"/>
          </a:xfrm>
          <a:prstGeom prst="rect">
            <a:avLst/>
          </a:prstGeom>
        </p:spPr>
      </p:pic>
    </p:spTree>
    <p:extLst>
      <p:ext uri="{BB962C8B-B14F-4D97-AF65-F5344CB8AC3E}">
        <p14:creationId xmlns:p14="http://schemas.microsoft.com/office/powerpoint/2010/main" val="315902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Pausenwerte</a:t>
            </a:r>
          </a:p>
        </p:txBody>
      </p:sp>
      <p:pic>
        <p:nvPicPr>
          <p:cNvPr id="4" name="Bild 3" descr="Bildschirmfoto 2012-11-15 um 11.27.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052736"/>
            <a:ext cx="4519787" cy="4907797"/>
          </a:xfrm>
          <a:prstGeom prst="rect">
            <a:avLst/>
          </a:prstGeom>
        </p:spPr>
      </p:pic>
    </p:spTree>
    <p:extLst>
      <p:ext uri="{BB962C8B-B14F-4D97-AF65-F5344CB8AC3E}">
        <p14:creationId xmlns:p14="http://schemas.microsoft.com/office/powerpoint/2010/main" val="125139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Taktarten</a:t>
            </a:r>
          </a:p>
        </p:txBody>
      </p:sp>
      <p:sp>
        <p:nvSpPr>
          <p:cNvPr id="3" name="Textfeld 2"/>
          <p:cNvSpPr txBox="1"/>
          <p:nvPr/>
        </p:nvSpPr>
        <p:spPr>
          <a:xfrm>
            <a:off x="683568" y="908720"/>
            <a:ext cx="7344816" cy="5632312"/>
          </a:xfrm>
          <a:prstGeom prst="rect">
            <a:avLst/>
          </a:prstGeom>
          <a:noFill/>
        </p:spPr>
        <p:txBody>
          <a:bodyPr wrap="square" rtlCol="0">
            <a:spAutoFit/>
          </a:bodyPr>
          <a:lstStyle/>
          <a:p>
            <a:endParaRPr lang="de-DE" b="1" dirty="0"/>
          </a:p>
          <a:p>
            <a:r>
              <a:rPr lang="de-DE" dirty="0"/>
              <a:t>Mehrere Schläge werden zu Takten zusammengefasst, wobei der erste Schlag stets etwas </a:t>
            </a:r>
            <a:r>
              <a:rPr lang="de-DE" b="1" dirty="0"/>
              <a:t>betont</a:t>
            </a:r>
            <a:r>
              <a:rPr lang="de-DE" dirty="0"/>
              <a:t> (lauter gespielt) wird.</a:t>
            </a:r>
            <a:br>
              <a:rPr lang="de-DE" dirty="0"/>
            </a:br>
            <a:r>
              <a:rPr lang="de-DE" dirty="0"/>
              <a:t>"Takt" vom lat. ‘</a:t>
            </a:r>
            <a:r>
              <a:rPr lang="de-DE" dirty="0" err="1"/>
              <a:t>tactus</a:t>
            </a:r>
            <a:r>
              <a:rPr lang="de-DE" dirty="0"/>
              <a:t>’ , der Schlag. Das Schlagen der </a:t>
            </a:r>
            <a:r>
              <a:rPr lang="de-DE" dirty="0" err="1"/>
              <a:t>Zählzeit</a:t>
            </a:r>
            <a:r>
              <a:rPr lang="de-DE" dirty="0"/>
              <a:t> eines Musikstückes durch den Dirigenten. Bis ins 18. Jahrhundert wurde der Takt vom Dirigenten mit einem langen Stock auf den Boden geschlagen.</a:t>
            </a:r>
            <a:br>
              <a:rPr lang="de-DE" dirty="0"/>
            </a:br>
            <a:br>
              <a:rPr lang="de-DE" dirty="0"/>
            </a:br>
            <a:r>
              <a:rPr lang="de-DE" dirty="0"/>
              <a:t>Anzahl und Art der Notenwerte bzw. Schläge eines Taktes werden durch </a:t>
            </a:r>
            <a:r>
              <a:rPr lang="de-DE" b="1" dirty="0"/>
              <a:t>Zähler</a:t>
            </a:r>
            <a:r>
              <a:rPr lang="de-DE" dirty="0"/>
              <a:t> und </a:t>
            </a:r>
            <a:r>
              <a:rPr lang="de-DE" b="1" dirty="0"/>
              <a:t>Nenner</a:t>
            </a:r>
            <a:r>
              <a:rPr lang="de-DE" dirty="0"/>
              <a:t> am Anfang eines Stückes angegeben z.B.:</a:t>
            </a:r>
          </a:p>
          <a:p>
            <a:br>
              <a:rPr lang="de-DE" dirty="0"/>
            </a:br>
            <a:endParaRPr lang="de-DE" dirty="0"/>
          </a:p>
          <a:p>
            <a:r>
              <a:rPr lang="de-DE" dirty="0"/>
              <a:t>also 4/4, oder 2/4, 3/4, 3/8, 4/8 </a:t>
            </a:r>
            <a:r>
              <a:rPr lang="de-DE" dirty="0" err="1"/>
              <a:t>u.s.w</a:t>
            </a:r>
            <a:r>
              <a:rPr lang="de-DE" dirty="0"/>
              <a:t>.</a:t>
            </a:r>
          </a:p>
          <a:p>
            <a:endParaRPr lang="de-DE" dirty="0"/>
          </a:p>
          <a:p>
            <a:endParaRPr lang="de-DE" dirty="0"/>
          </a:p>
          <a:p>
            <a:r>
              <a:rPr lang="de-DE" dirty="0"/>
              <a:t> </a:t>
            </a:r>
          </a:p>
          <a:p>
            <a:r>
              <a:rPr lang="de-DE" dirty="0"/>
              <a:t>Der 4/4 Takt hat als Sonderzeichen einen Halbkreis (C) der in durchgestrichener Form die Halbe als Grundschlag verlangt (</a:t>
            </a:r>
            <a:r>
              <a:rPr lang="de-DE" i="1" dirty="0"/>
              <a:t>alla breve</a:t>
            </a:r>
            <a:r>
              <a:rPr lang="de-DE" dirty="0"/>
              <a:t>) und damit ein schnelleres Tempo signalisiert:</a:t>
            </a:r>
          </a:p>
          <a:p>
            <a:endParaRPr lang="de-DE" dirty="0"/>
          </a:p>
        </p:txBody>
      </p:sp>
      <p:pic>
        <p:nvPicPr>
          <p:cNvPr id="5" name="Bild 4" descr="4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861048"/>
            <a:ext cx="1079500" cy="1206500"/>
          </a:xfrm>
          <a:prstGeom prst="rect">
            <a:avLst/>
          </a:prstGeom>
        </p:spPr>
      </p:pic>
    </p:spTree>
    <p:extLst>
      <p:ext uri="{BB962C8B-B14F-4D97-AF65-F5344CB8AC3E}">
        <p14:creationId xmlns:p14="http://schemas.microsoft.com/office/powerpoint/2010/main" val="100131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Taktarten</a:t>
            </a:r>
          </a:p>
        </p:txBody>
      </p:sp>
      <p:sp>
        <p:nvSpPr>
          <p:cNvPr id="4" name="Textfeld 3"/>
          <p:cNvSpPr txBox="1"/>
          <p:nvPr/>
        </p:nvSpPr>
        <p:spPr>
          <a:xfrm>
            <a:off x="467545" y="1268760"/>
            <a:ext cx="7920880" cy="3970318"/>
          </a:xfrm>
          <a:prstGeom prst="rect">
            <a:avLst/>
          </a:prstGeom>
          <a:noFill/>
        </p:spPr>
        <p:txBody>
          <a:bodyPr wrap="square" rtlCol="0">
            <a:spAutoFit/>
          </a:bodyPr>
          <a:lstStyle/>
          <a:p>
            <a:r>
              <a:rPr lang="de-DE" b="1" dirty="0"/>
              <a:t>1. einfache, gerade</a:t>
            </a:r>
            <a:r>
              <a:rPr lang="de-DE" dirty="0"/>
              <a:t> Takte (2er Takte) haben eine gute (schwere, betonte) und eine schlechte (leichte, unbetonte) Taktzeit. z.B.: 2/8, 2/4 und 2/2 </a:t>
            </a:r>
          </a:p>
          <a:p>
            <a:endParaRPr lang="de-DE" b="1" dirty="0"/>
          </a:p>
          <a:p>
            <a:r>
              <a:rPr lang="de-DE" b="1" dirty="0"/>
              <a:t>2. einfache, ungerade</a:t>
            </a:r>
            <a:r>
              <a:rPr lang="de-DE" dirty="0"/>
              <a:t> Takte (3er Takte) haben eine gute (schwere, betonte) und zwei schlechte (leichte, unbetonte) Taktzeiten. z.B.: 3/8, 3/4 und 3/2 </a:t>
            </a:r>
          </a:p>
          <a:p>
            <a:endParaRPr lang="de-DE" dirty="0"/>
          </a:p>
          <a:p>
            <a:r>
              <a:rPr lang="de-DE" b="1" dirty="0"/>
              <a:t>3. zusammengesetzte, gerade</a:t>
            </a:r>
            <a:r>
              <a:rPr lang="de-DE" dirty="0"/>
              <a:t> Takte (4er Takte) haben zwei gute (schwere, betonte) und zwei schlechte (leichte, unbetonte) Taktzeiten. z.B.: 4/8, 4/4 und 4/2 </a:t>
            </a:r>
          </a:p>
          <a:p>
            <a:endParaRPr lang="de-DE" dirty="0"/>
          </a:p>
          <a:p>
            <a:r>
              <a:rPr lang="de-DE" b="1" dirty="0"/>
              <a:t>4. zusammengesetzte, ungerade</a:t>
            </a:r>
            <a:r>
              <a:rPr lang="de-DE" dirty="0"/>
              <a:t> Takte (6er Takte) haben zwei oder mehrere gute (schwere, betonte) mehrere schlechte (leichte, unbetonte) Taktzeiten. z.B.: 6/8, 6/4 und 6/2</a:t>
            </a:r>
          </a:p>
        </p:txBody>
      </p:sp>
    </p:spTree>
    <p:extLst>
      <p:ext uri="{BB962C8B-B14F-4D97-AF65-F5344CB8AC3E}">
        <p14:creationId xmlns:p14="http://schemas.microsoft.com/office/powerpoint/2010/main" val="324347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Taktarten</a:t>
            </a:r>
          </a:p>
        </p:txBody>
      </p:sp>
      <p:sp>
        <p:nvSpPr>
          <p:cNvPr id="3" name="Textfeld 2"/>
          <p:cNvSpPr txBox="1"/>
          <p:nvPr/>
        </p:nvSpPr>
        <p:spPr>
          <a:xfrm>
            <a:off x="611560" y="1196752"/>
            <a:ext cx="3901541" cy="923330"/>
          </a:xfrm>
          <a:prstGeom prst="rect">
            <a:avLst/>
          </a:prstGeom>
          <a:noFill/>
        </p:spPr>
        <p:txBody>
          <a:bodyPr wrap="none" rtlCol="0">
            <a:spAutoFit/>
          </a:bodyPr>
          <a:lstStyle/>
          <a:p>
            <a:endParaRPr lang="de-DE" dirty="0"/>
          </a:p>
          <a:p>
            <a:r>
              <a:rPr lang="de-DE" dirty="0"/>
              <a:t>Die gebräuchlichsten Taktarten sind: </a:t>
            </a:r>
          </a:p>
          <a:p>
            <a:endParaRPr lang="de-DE" dirty="0"/>
          </a:p>
        </p:txBody>
      </p:sp>
      <p:pic>
        <p:nvPicPr>
          <p:cNvPr id="5" name="Bild 4" descr="Bildschirmfoto 2012-11-15 um 11.3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492896"/>
            <a:ext cx="7467600" cy="1104900"/>
          </a:xfrm>
          <a:prstGeom prst="rect">
            <a:avLst/>
          </a:prstGeom>
        </p:spPr>
      </p:pic>
    </p:spTree>
    <p:extLst>
      <p:ext uri="{BB962C8B-B14F-4D97-AF65-F5344CB8AC3E}">
        <p14:creationId xmlns:p14="http://schemas.microsoft.com/office/powerpoint/2010/main" val="28793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Notenschlüssel</a:t>
            </a:r>
          </a:p>
        </p:txBody>
      </p:sp>
      <p:sp>
        <p:nvSpPr>
          <p:cNvPr id="3" name="Textfeld 2"/>
          <p:cNvSpPr txBox="1"/>
          <p:nvPr/>
        </p:nvSpPr>
        <p:spPr>
          <a:xfrm>
            <a:off x="395536" y="908720"/>
            <a:ext cx="8568952" cy="2031325"/>
          </a:xfrm>
          <a:prstGeom prst="rect">
            <a:avLst/>
          </a:prstGeom>
          <a:noFill/>
        </p:spPr>
        <p:txBody>
          <a:bodyPr wrap="square" rtlCol="0">
            <a:spAutoFit/>
          </a:bodyPr>
          <a:lstStyle/>
          <a:p>
            <a:endParaRPr lang="de-DE" dirty="0"/>
          </a:p>
          <a:p>
            <a:r>
              <a:rPr lang="de-DE" b="1" dirty="0" err="1"/>
              <a:t>Baßschlüssel</a:t>
            </a:r>
            <a:endParaRPr lang="de-DE" b="1" dirty="0"/>
          </a:p>
          <a:p>
            <a:endParaRPr lang="de-DE" dirty="0"/>
          </a:p>
          <a:p>
            <a:r>
              <a:rPr lang="de-DE" dirty="0"/>
              <a:t>Der neben dem Violinschlüssel am häufigsten verwendete Schlüssel ist der</a:t>
            </a:r>
          </a:p>
          <a:p>
            <a:r>
              <a:rPr lang="de-DE" dirty="0"/>
              <a:t> </a:t>
            </a:r>
            <a:r>
              <a:rPr lang="de-DE" b="1" dirty="0" err="1"/>
              <a:t>Baß</a:t>
            </a:r>
            <a:r>
              <a:rPr lang="de-DE" b="1" dirty="0"/>
              <a:t>- Schlüssel </a:t>
            </a:r>
            <a:r>
              <a:rPr lang="de-DE" dirty="0"/>
              <a:t>( auch F-Schlüssel genannt, er entstand aus dem Buchstaben F). </a:t>
            </a:r>
          </a:p>
          <a:p>
            <a:r>
              <a:rPr lang="de-DE" dirty="0"/>
              <a:t>Dieser Schlüssel fixiert das kleine f.</a:t>
            </a:r>
          </a:p>
          <a:p>
            <a:endParaRPr lang="de-DE" dirty="0"/>
          </a:p>
        </p:txBody>
      </p:sp>
      <p:pic>
        <p:nvPicPr>
          <p:cNvPr id="6" name="Bild 5" descr="Bassschlüsse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284984"/>
            <a:ext cx="7442200" cy="1600200"/>
          </a:xfrm>
          <a:prstGeom prst="rect">
            <a:avLst/>
          </a:prstGeom>
        </p:spPr>
      </p:pic>
    </p:spTree>
    <p:extLst>
      <p:ext uri="{BB962C8B-B14F-4D97-AF65-F5344CB8AC3E}">
        <p14:creationId xmlns:p14="http://schemas.microsoft.com/office/powerpoint/2010/main" val="3654432078"/>
      </p:ext>
    </p:extLst>
  </p:cSld>
  <p:clrMapOvr>
    <a:masterClrMapping/>
  </p:clrMapOvr>
</p:sld>
</file>

<file path=ppt/theme/theme1.xml><?xml version="1.0" encoding="utf-8"?>
<a:theme xmlns:a="http://schemas.openxmlformats.org/drawingml/2006/main" name="Präsentationsvorlage_HDU_qu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Präsentationsvorlage_HDU_quer.pot</Template>
  <TotalTime>0</TotalTime>
  <Words>1576</Words>
  <Application>Microsoft Macintosh PowerPoint</Application>
  <PresentationFormat>Bildschirmpräsentation (4:3)</PresentationFormat>
  <Paragraphs>176</Paragraphs>
  <Slides>28</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6" baseType="lpstr">
      <vt:lpstr>Arial</vt:lpstr>
      <vt:lpstr>AvantGarde Bk BT</vt:lpstr>
      <vt:lpstr>Calibri</vt:lpstr>
      <vt:lpstr>Symbol</vt:lpstr>
      <vt:lpstr>Verdana</vt:lpstr>
      <vt:lpstr>Wingdings</vt:lpstr>
      <vt:lpstr>Präsentationsvorlage_HDU_quer</vt:lpstr>
      <vt:lpstr>Dokument</vt:lpstr>
      <vt:lpstr>Musiktheorie Gerd Brohasga M.Eng., Dipl.-Ing. (FH) Medientechnik </vt:lpstr>
      <vt:lpstr>Musiktheorie</vt:lpstr>
      <vt:lpstr>Notenwerte</vt:lpstr>
      <vt:lpstr>Notenwerte</vt:lpstr>
      <vt:lpstr>Pausenwerte</vt:lpstr>
      <vt:lpstr>Taktarten</vt:lpstr>
      <vt:lpstr>Taktarten</vt:lpstr>
      <vt:lpstr>Taktarten</vt:lpstr>
      <vt:lpstr>Notenschlüssel</vt:lpstr>
      <vt:lpstr>Notenschlüssel</vt:lpstr>
      <vt:lpstr>Notenschlüssel</vt:lpstr>
      <vt:lpstr>Tonleiter und Frequenzen  (Quelle: http://www.musiktechnik.de/Tonleiter.html)</vt:lpstr>
      <vt:lpstr>Tonleiter und Frequenzen  (Quelle: http://www.musiktechnik.de/Tonleiter.html)</vt:lpstr>
      <vt:lpstr>Halbton und Ganzton</vt:lpstr>
      <vt:lpstr>Versetzungszeichen</vt:lpstr>
      <vt:lpstr>Abstand und Intervalle</vt:lpstr>
      <vt:lpstr>Akkorde</vt:lpstr>
      <vt:lpstr>Akkorde</vt:lpstr>
      <vt:lpstr>C vermindert    C übermäßig</vt:lpstr>
      <vt:lpstr>Tonarten und Ihre Vorzeichen</vt:lpstr>
      <vt:lpstr>Tonarten und Ihre Vorzeichen</vt:lpstr>
      <vt:lpstr>C-Dur</vt:lpstr>
      <vt:lpstr>C-Dur</vt:lpstr>
      <vt:lpstr>A-Moll, am</vt:lpstr>
      <vt:lpstr>Tonarten und Ihre Vorzeichen</vt:lpstr>
      <vt:lpstr>Der Quintenzirkel</vt:lpstr>
      <vt:lpstr>Vielen Dank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Entwicklung des TechnologieCampus Freyung</dc:title>
  <dc:creator>Wolfgang Dorner</dc:creator>
  <cp:lastModifiedBy>Microsoft Office User</cp:lastModifiedBy>
  <cp:revision>292</cp:revision>
  <dcterms:created xsi:type="dcterms:W3CDTF">2009-11-04T06:43:44Z</dcterms:created>
  <dcterms:modified xsi:type="dcterms:W3CDTF">2020-10-19T08:12:54Z</dcterms:modified>
</cp:coreProperties>
</file>