
<file path=[Content_Types].xml><?xml version="1.0" encoding="utf-8"?>
<Types xmlns="http://schemas.openxmlformats.org/package/2006/content-types">
  <Default Extension="png" ContentType="image/png"/>
  <Default Extension="jfif" ContentType="image/jpe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431" r:id="rId2"/>
    <p:sldId id="370" r:id="rId3"/>
    <p:sldId id="352" r:id="rId4"/>
    <p:sldId id="377" r:id="rId5"/>
    <p:sldId id="438" r:id="rId6"/>
    <p:sldId id="384" r:id="rId7"/>
    <p:sldId id="376" r:id="rId8"/>
    <p:sldId id="390" r:id="rId9"/>
    <p:sldId id="396" r:id="rId10"/>
    <p:sldId id="433" r:id="rId11"/>
    <p:sldId id="391" r:id="rId12"/>
    <p:sldId id="392" r:id="rId13"/>
    <p:sldId id="434" r:id="rId14"/>
    <p:sldId id="397" r:id="rId15"/>
    <p:sldId id="398" r:id="rId16"/>
    <p:sldId id="403" r:id="rId17"/>
    <p:sldId id="399" r:id="rId18"/>
    <p:sldId id="401" r:id="rId19"/>
    <p:sldId id="362" r:id="rId20"/>
    <p:sldId id="413" r:id="rId21"/>
    <p:sldId id="402" r:id="rId22"/>
    <p:sldId id="404" r:id="rId23"/>
    <p:sldId id="428" r:id="rId24"/>
    <p:sldId id="429" r:id="rId25"/>
    <p:sldId id="420" r:id="rId26"/>
    <p:sldId id="360" r:id="rId27"/>
    <p:sldId id="423" r:id="rId28"/>
    <p:sldId id="424" r:id="rId29"/>
    <p:sldId id="422" r:id="rId30"/>
    <p:sldId id="435" r:id="rId31"/>
    <p:sldId id="436" r:id="rId32"/>
    <p:sldId id="432" r:id="rId33"/>
    <p:sldId id="357" r:id="rId34"/>
    <p:sldId id="408" r:id="rId35"/>
    <p:sldId id="355" r:id="rId36"/>
  </p:sldIdLst>
  <p:sldSz cx="9144000" cy="5143500" type="screen16x9"/>
  <p:notesSz cx="6797675" cy="9926638"/>
  <p:defaultTextStyle>
    <a:defPPr>
      <a:defRPr lang="de-DE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364" userDrawn="1">
          <p15:clr>
            <a:srgbClr val="A4A3A4"/>
          </p15:clr>
        </p15:guide>
        <p15:guide id="4" orient="horz" pos="2160" userDrawn="1">
          <p15:clr>
            <a:srgbClr val="A4A3A4"/>
          </p15:clr>
        </p15:guide>
        <p15:guide id="5" pos="3940" userDrawn="1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1620">
          <p15:clr>
            <a:srgbClr val="A4A3A4"/>
          </p15:clr>
        </p15:guide>
        <p15:guide id="8" pos="2880">
          <p15:clr>
            <a:srgbClr val="A4A3A4"/>
          </p15:clr>
        </p15:guide>
        <p15:guide id="9" pos="295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ca Ciolacu" initials="MC" lastIdx="1" clrIdx="0">
    <p:extLst>
      <p:ext uri="{19B8F6BF-5375-455C-9EA6-DF929625EA0E}">
        <p15:presenceInfo xmlns:p15="http://schemas.microsoft.com/office/powerpoint/2012/main" userId="S-1-5-21-2133009950-1711234941-1343006784-22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81"/>
    <a:srgbClr val="FFD500"/>
    <a:srgbClr val="0071C8"/>
    <a:srgbClr val="1A4273"/>
    <a:srgbClr val="13A538"/>
    <a:srgbClr val="17A2B0"/>
    <a:srgbClr val="B2110E"/>
    <a:srgbClr val="ED7D31"/>
    <a:srgbClr val="E73D55"/>
    <a:srgbClr val="F18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51" autoAdjust="0"/>
    <p:restoredTop sz="94660"/>
  </p:normalViewPr>
  <p:slideViewPr>
    <p:cSldViewPr snapToGrid="0" showGuides="1">
      <p:cViewPr varScale="1">
        <p:scale>
          <a:sx n="148" d="100"/>
          <a:sy n="148" d="100"/>
        </p:scale>
        <p:origin x="468" y="108"/>
      </p:cViewPr>
      <p:guideLst>
        <p:guide pos="3840"/>
        <p:guide orient="horz" pos="2364"/>
        <p:guide orient="horz" pos="2160"/>
        <p:guide pos="3940"/>
        <p:guide orient="horz" pos="1773"/>
        <p:guide orient="horz" pos="1620"/>
        <p:guide pos="2880"/>
        <p:guide pos="295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99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5531DCCA-9091-42F4-86E7-714984E142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680652-1D31-4D7F-ABB4-F0F14889B1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9D8C0-FD90-4FD8-B170-836771334588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9DF74E0-B37C-4134-B184-625D400420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4AB58C-B242-4DB5-8F35-3382B2B3D8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AEF08-CEE1-4502-B4AD-DF7F69BE17E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929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5429F-C0C3-497D-A375-D1D207E8BCE4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0AC12B-782C-4023-A6A0-BE9F298D340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60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1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2571750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200">
                <a:latin typeface="AvantGarde Bk BT" panose="020B0402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0" hasCustomPrompt="1"/>
          </p:nvPr>
        </p:nvSpPr>
        <p:spPr>
          <a:xfrm>
            <a:off x="386953" y="77629"/>
            <a:ext cx="8370094" cy="793001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AvantGarde Bk BT" panose="020B0402020202020204" pitchFamily="34" charset="0"/>
                <a:ea typeface="Verdana" panose="020B0604030504040204" pitchFamily="34" charset="0"/>
              </a:defRPr>
            </a:lvl1pPr>
            <a:lvl2pPr>
              <a:defRPr>
                <a:latin typeface="AvantGarde Bk BT" panose="020B0402020202020204" pitchFamily="34" charset="0"/>
                <a:ea typeface="Verdana" panose="020B0604030504040204" pitchFamily="34" charset="0"/>
              </a:defRPr>
            </a:lvl2pPr>
            <a:lvl3pPr>
              <a:defRPr>
                <a:latin typeface="AvantGarde Bk BT" panose="020B0402020202020204" pitchFamily="34" charset="0"/>
                <a:ea typeface="Verdana" panose="020B0604030504040204" pitchFamily="34" charset="0"/>
              </a:defRPr>
            </a:lvl3pPr>
            <a:lvl4pPr>
              <a:defRPr>
                <a:latin typeface="AvantGarde Bk BT" panose="020B0402020202020204" pitchFamily="34" charset="0"/>
                <a:ea typeface="Verdana" panose="020B0604030504040204" pitchFamily="34" charset="0"/>
              </a:defRPr>
            </a:lvl4pPr>
            <a:lvl5pPr>
              <a:defRPr>
                <a:latin typeface="AvantGarde Bk BT" panose="020B040202020202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FARBIGE ÜBERSCHRIFT</a:t>
            </a:r>
          </a:p>
          <a:p>
            <a:pPr lvl="0"/>
            <a:r>
              <a:rPr lang="de-DE" dirty="0"/>
              <a:t>NICHT FARBIGE ÜBERSCHRIFT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>
          <a:xfrm>
            <a:off x="386954" y="2659856"/>
            <a:ext cx="8370094" cy="2071688"/>
          </a:xfrm>
        </p:spPr>
        <p:txBody>
          <a:bodyPr>
            <a:normAutofit/>
          </a:bodyPr>
          <a:lstStyle>
            <a:lvl1pPr marL="0" indent="0">
              <a:buNone/>
              <a:defRPr sz="11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11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11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11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11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1A07B7D-2F2E-43A9-BF7C-7EF2DE0FE0DC}"/>
              </a:ext>
            </a:extLst>
          </p:cNvPr>
          <p:cNvSpPr/>
          <p:nvPr userDrawn="1"/>
        </p:nvSpPr>
        <p:spPr>
          <a:xfrm>
            <a:off x="317241" y="4866501"/>
            <a:ext cx="562635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Dipl. Ing. Monica Ciolacu, „Rationalität in der KI“,  17.07.2020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8651602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355" userDrawn="1">
          <p15:clr>
            <a:srgbClr val="FBAE40"/>
          </p15:clr>
        </p15:guide>
        <p15:guide id="3" pos="325" userDrawn="1">
          <p15:clr>
            <a:srgbClr val="FBAE40"/>
          </p15:clr>
        </p15:guide>
        <p15:guide id="4" orient="horz" pos="4156" userDrawn="1">
          <p15:clr>
            <a:srgbClr val="FBAE40"/>
          </p15:clr>
        </p15:guide>
        <p15:guide id="5" orient="horz" pos="3974" userDrawn="1">
          <p15:clr>
            <a:srgbClr val="FBAE40"/>
          </p15:clr>
        </p15:guide>
        <p15:guide id="6" orient="horz" pos="34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13692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222E1-F5DC-477C-86FC-5D65A72220DD}" type="datetimeFigureOut">
              <a:rPr lang="de-DE" smtClean="0"/>
              <a:t>17.07.2020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Monica Ciolacu, Rationalität in der KI</a:t>
            </a:r>
          </a:p>
        </p:txBody>
      </p:sp>
    </p:spTree>
    <p:extLst>
      <p:ext uri="{BB962C8B-B14F-4D97-AF65-F5344CB8AC3E}">
        <p14:creationId xmlns:p14="http://schemas.microsoft.com/office/powerpoint/2010/main" val="275825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rtificial_general_intelligence" TargetMode="Externa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kJzml8uNSfU?start=41" TargetMode="External"/><Relationship Id="rId6" Type="http://schemas.openxmlformats.org/officeDocument/2006/relationships/hyperlink" Target="https://www.youtube.com/watch?v=kJzml8uNSfU" TargetMode="External"/><Relationship Id="rId5" Type="http://schemas.openxmlformats.org/officeDocument/2006/relationships/image" Target="../media/image14.png"/><Relationship Id="rId4" Type="http://schemas.openxmlformats.org/officeDocument/2006/relationships/image" Target="../media/image13.jfi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imacode/aima-python" TargetMode="External"/><Relationship Id="rId2" Type="http://schemas.openxmlformats.org/officeDocument/2006/relationships/hyperlink" Target="https://github.com/aimacode/aima-pseudocod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d.com/talks/stuart_russell_3_principles_for_creating_safer_ai" TargetMode="External"/><Relationship Id="rId2" Type="http://schemas.openxmlformats.org/officeDocument/2006/relationships/hyperlink" Target="https://ilearn.th-deg.de/course/view.php?id=8323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youtube.com/watch?v=3NODW5sok5U" TargetMode="External"/><Relationship Id="rId4" Type="http://schemas.openxmlformats.org/officeDocument/2006/relationships/hyperlink" Target="https://www.youtube.com/watch?v=_VPxEcT_Adc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s://ilearn.th-deg.de/course/view.php?id=9611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F648837B-0C31-40D7-8034-6B5E15A68344}"/>
              </a:ext>
            </a:extLst>
          </p:cNvPr>
          <p:cNvSpPr txBox="1">
            <a:spLocks/>
          </p:cNvSpPr>
          <p:nvPr/>
        </p:nvSpPr>
        <p:spPr bwMode="auto">
          <a:xfrm>
            <a:off x="1042637" y="912263"/>
            <a:ext cx="6453336" cy="10801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vantGarde Bk BT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vantGarde Bk B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vantGarde Bk B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vantGarde Bk B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vantGarde Bk BT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vantGarde Bk B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vantGarde Bk B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vantGarde Bk B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vantGarde Bk BT" pitchFamily="34" charset="0"/>
              </a:defRPr>
            </a:lvl9pPr>
          </a:lstStyle>
          <a:p>
            <a:pPr>
              <a:defRPr/>
            </a:pPr>
            <a:r>
              <a:rPr lang="de-DE" sz="4000" spc="225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Rationalität in der KI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2C5F4AB1-3506-4485-98C6-0B37FA26EDC1}"/>
              </a:ext>
            </a:extLst>
          </p:cNvPr>
          <p:cNvSpPr/>
          <p:nvPr/>
        </p:nvSpPr>
        <p:spPr>
          <a:xfrm>
            <a:off x="4468969" y="2432153"/>
            <a:ext cx="41457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en-US" sz="2000" dirty="0">
                <a:latin typeface="Verdana" pitchFamily="34" charset="0"/>
                <a:ea typeface="SimSun" pitchFamily="2" charset="-122"/>
              </a:rPr>
              <a:t>PhD </a:t>
            </a:r>
            <a:r>
              <a:rPr lang="en-US" altLang="en-US" sz="2000" dirty="0">
                <a:latin typeface="Verdana" pitchFamily="34" charset="0"/>
                <a:ea typeface="SimSun" pitchFamily="2" charset="-122"/>
              </a:rPr>
              <a:t>Candidate</a:t>
            </a:r>
            <a:r>
              <a:rPr lang="de-DE" altLang="en-US" sz="2000" dirty="0">
                <a:latin typeface="Verdana" pitchFamily="34" charset="0"/>
                <a:ea typeface="SimSun" pitchFamily="2" charset="-122"/>
              </a:rPr>
              <a:t> </a:t>
            </a:r>
          </a:p>
          <a:p>
            <a:r>
              <a:rPr lang="de-DE" altLang="en-US" sz="2000" dirty="0">
                <a:latin typeface="Verdana" pitchFamily="34" charset="0"/>
                <a:ea typeface="SimSun" pitchFamily="2" charset="-122"/>
              </a:rPr>
              <a:t>Dipl. Ing. Monica Ciolacu </a:t>
            </a:r>
          </a:p>
          <a:p>
            <a:r>
              <a:rPr lang="de-DE" altLang="en-US" sz="2000" dirty="0">
                <a:latin typeface="Verdana" pitchFamily="34" charset="0"/>
                <a:ea typeface="SimSun" pitchFamily="2" charset="-122"/>
              </a:rPr>
              <a:t>17.07.2020, Deggendorf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AFD712E-768C-4674-8D56-630FAF1EC2A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40" y="1992383"/>
            <a:ext cx="3081265" cy="1729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605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06848" y="35050"/>
            <a:ext cx="86439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2.3 Definition: Agentensystem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225468" y="954215"/>
            <a:ext cx="8724379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6" name="Подзаголовок 17">
            <a:extLst>
              <a:ext uri="{FF2B5EF4-FFF2-40B4-BE49-F238E27FC236}">
                <a16:creationId xmlns:a16="http://schemas.microsoft.com/office/drawing/2014/main" id="{E71C14BD-4F8E-4583-86A8-9F26B5644ED3}"/>
              </a:ext>
            </a:extLst>
          </p:cNvPr>
          <p:cNvSpPr txBox="1">
            <a:spLocks/>
          </p:cNvSpPr>
          <p:nvPr/>
        </p:nvSpPr>
        <p:spPr>
          <a:xfrm>
            <a:off x="313682" y="719595"/>
            <a:ext cx="8830318" cy="370430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Ein Agentensystem unterscheidet sich durch vier Eigenschaften von anderen Systemen:</a:t>
            </a:r>
          </a:p>
          <a:p>
            <a:pPr marL="342900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Autonomie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– der Agent handelt im bestimmten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Grenzen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selbständig.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Подзаголовок 17">
            <a:extLst>
              <a:ext uri="{FF2B5EF4-FFF2-40B4-BE49-F238E27FC236}">
                <a16:creationId xmlns:a16="http://schemas.microsoft.com/office/drawing/2014/main" id="{28C8382B-D0DF-4D85-9E32-F60D035EA502}"/>
              </a:ext>
            </a:extLst>
          </p:cNvPr>
          <p:cNvSpPr txBox="1">
            <a:spLocks/>
          </p:cNvSpPr>
          <p:nvPr/>
        </p:nvSpPr>
        <p:spPr>
          <a:xfrm>
            <a:off x="313682" y="719594"/>
            <a:ext cx="8830318" cy="370430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Ein Agentensystem unterscheidet sich durch vier Eigenschaften von anderen Systemen:</a:t>
            </a:r>
          </a:p>
          <a:p>
            <a:pPr marL="342900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Autonomie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– der Agent handelt im bestimmten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Grenzen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selbständig.</a:t>
            </a:r>
          </a:p>
          <a:p>
            <a:pPr marL="342900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Proaktivität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– der Agent hat ein oder mehre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Ziele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die es aktiv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versucht zu verfolgen.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Подзаголовок 17">
            <a:extLst>
              <a:ext uri="{FF2B5EF4-FFF2-40B4-BE49-F238E27FC236}">
                <a16:creationId xmlns:a16="http://schemas.microsoft.com/office/drawing/2014/main" id="{ABBDD8D6-68F7-45E9-8C57-6A2AF05CE64F}"/>
              </a:ext>
            </a:extLst>
          </p:cNvPr>
          <p:cNvSpPr txBox="1">
            <a:spLocks/>
          </p:cNvSpPr>
          <p:nvPr/>
        </p:nvSpPr>
        <p:spPr>
          <a:xfrm>
            <a:off x="313682" y="719594"/>
            <a:ext cx="8830318" cy="370430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Ein Agentensystem unterscheidet sich durch vier Eigenschaften von anderen Systemen:</a:t>
            </a:r>
          </a:p>
          <a:p>
            <a:pPr marL="342900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Autonomie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– der Agent handelt im bestimmten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Grenzen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selbständig.</a:t>
            </a:r>
          </a:p>
          <a:p>
            <a:pPr marL="342900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Proaktivität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– der Agent hat ein oder mehre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Ziele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die es aktiv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versucht zu verfolgen.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3.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Reaktivität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– der Agent nimmt seine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Umwelt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wahr und auf sie  angemessen reagiert.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Подзаголовок 17">
            <a:extLst>
              <a:ext uri="{FF2B5EF4-FFF2-40B4-BE49-F238E27FC236}">
                <a16:creationId xmlns:a16="http://schemas.microsoft.com/office/drawing/2014/main" id="{549BF66E-BAFE-46A0-8C9D-705B0BE846ED}"/>
              </a:ext>
            </a:extLst>
          </p:cNvPr>
          <p:cNvSpPr txBox="1">
            <a:spLocks/>
          </p:cNvSpPr>
          <p:nvPr/>
        </p:nvSpPr>
        <p:spPr>
          <a:xfrm>
            <a:off x="313682" y="719594"/>
            <a:ext cx="8830318" cy="370430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Ein Agentensystem unterscheidet sich durch vier Eigenschaften von anderen Systemen:</a:t>
            </a:r>
          </a:p>
          <a:p>
            <a:pPr marL="342900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Autonomie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– der Agent handelt im bestimmten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Grenzen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selbständig.</a:t>
            </a:r>
          </a:p>
          <a:p>
            <a:pPr marL="342900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Proaktivität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– der Agent hat ein oder mehre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Ziele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die es aktiv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versucht zu verfolgen.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3.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Reaktivität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– der Agent nimmt seine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Umwelt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wahr und auf sie  angemessen reagiert.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4.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 Kommunikation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– es ist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notwendig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mit andere Agenten oder mit Menschen zu interagieren. [Schneeberger]</a:t>
            </a:r>
          </a:p>
          <a:p>
            <a:pPr marL="342900" indent="-342900" defTabSz="914400">
              <a:lnSpc>
                <a:spcPct val="130000"/>
              </a:lnSpc>
              <a:buSzPct val="90000"/>
              <a:buAutoNum type="arabicPeriod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24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18634" y="147794"/>
            <a:ext cx="86439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2.4 Beispiel: Menschlicher Agent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225468" y="954215"/>
            <a:ext cx="8724379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6" name="Подзаголовок 17">
            <a:extLst>
              <a:ext uri="{FF2B5EF4-FFF2-40B4-BE49-F238E27FC236}">
                <a16:creationId xmlns:a16="http://schemas.microsoft.com/office/drawing/2014/main" id="{E71C14BD-4F8E-4583-86A8-9F26B5644ED3}"/>
              </a:ext>
            </a:extLst>
          </p:cNvPr>
          <p:cNvSpPr txBox="1">
            <a:spLocks/>
          </p:cNvSpPr>
          <p:nvPr/>
        </p:nvSpPr>
        <p:spPr>
          <a:xfrm>
            <a:off x="225468" y="832516"/>
            <a:ext cx="8830318" cy="895394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Ein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menschlicher Agent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besitzt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Sensoren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, mit dem er seine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Umgebung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wahrnehmen kann und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Aktuatoren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, durch die er handelt. 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 5 Sinne: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hören, riechen, schmecken, sehen, tasten</a:t>
            </a:r>
          </a:p>
        </p:txBody>
      </p:sp>
      <p:pic>
        <p:nvPicPr>
          <p:cNvPr id="10" name="Grafik 9" descr="Verwirrte Person">
            <a:extLst>
              <a:ext uri="{FF2B5EF4-FFF2-40B4-BE49-F238E27FC236}">
                <a16:creationId xmlns:a16="http://schemas.microsoft.com/office/drawing/2014/main" id="{1D2CB7F3-A73A-47FC-AC52-327B571360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9529" y="2110585"/>
            <a:ext cx="2022962" cy="2022962"/>
          </a:xfrm>
          <a:prstGeom prst="rect">
            <a:avLst/>
          </a:prstGeom>
        </p:spPr>
      </p:pic>
      <p:graphicFrame>
        <p:nvGraphicFramePr>
          <p:cNvPr id="18" name="Tabelle 17">
            <a:extLst>
              <a:ext uri="{FF2B5EF4-FFF2-40B4-BE49-F238E27FC236}">
                <a16:creationId xmlns:a16="http://schemas.microsoft.com/office/drawing/2014/main" id="{821FEE91-358A-4D3D-BD7A-961739A9B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3303"/>
              </p:ext>
            </p:extLst>
          </p:nvPr>
        </p:nvGraphicFramePr>
        <p:xfrm>
          <a:off x="2172615" y="2271352"/>
          <a:ext cx="6581405" cy="1601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84">
                  <a:extLst>
                    <a:ext uri="{9D8B030D-6E8A-4147-A177-3AD203B41FA5}">
                      <a16:colId xmlns:a16="http://schemas.microsoft.com/office/drawing/2014/main" val="548991149"/>
                    </a:ext>
                  </a:extLst>
                </a:gridCol>
                <a:gridCol w="2589529">
                  <a:extLst>
                    <a:ext uri="{9D8B030D-6E8A-4147-A177-3AD203B41FA5}">
                      <a16:colId xmlns:a16="http://schemas.microsoft.com/office/drawing/2014/main" val="252972504"/>
                    </a:ext>
                  </a:extLst>
                </a:gridCol>
                <a:gridCol w="2518192">
                  <a:extLst>
                    <a:ext uri="{9D8B030D-6E8A-4147-A177-3AD203B41FA5}">
                      <a16:colId xmlns:a16="http://schemas.microsoft.com/office/drawing/2014/main" val="3370627243"/>
                    </a:ext>
                  </a:extLst>
                </a:gridCol>
              </a:tblGrid>
              <a:tr h="392351"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Agententyp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Sensoren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Aktuatoren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38532"/>
                  </a:ext>
                </a:extLst>
              </a:tr>
              <a:tr h="1208869"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Mensch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162172"/>
                  </a:ext>
                </a:extLst>
              </a:tr>
            </a:tbl>
          </a:graphicData>
        </a:graphic>
      </p:graphicFrame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7F8C94B9-26B7-48A6-A8AE-5596B4F7F4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481987"/>
              </p:ext>
            </p:extLst>
          </p:nvPr>
        </p:nvGraphicFramePr>
        <p:xfrm>
          <a:off x="2142491" y="2252845"/>
          <a:ext cx="6581405" cy="1619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84">
                  <a:extLst>
                    <a:ext uri="{9D8B030D-6E8A-4147-A177-3AD203B41FA5}">
                      <a16:colId xmlns:a16="http://schemas.microsoft.com/office/drawing/2014/main" val="548991149"/>
                    </a:ext>
                  </a:extLst>
                </a:gridCol>
                <a:gridCol w="2589529">
                  <a:extLst>
                    <a:ext uri="{9D8B030D-6E8A-4147-A177-3AD203B41FA5}">
                      <a16:colId xmlns:a16="http://schemas.microsoft.com/office/drawing/2014/main" val="252972504"/>
                    </a:ext>
                  </a:extLst>
                </a:gridCol>
                <a:gridCol w="2518192">
                  <a:extLst>
                    <a:ext uri="{9D8B030D-6E8A-4147-A177-3AD203B41FA5}">
                      <a16:colId xmlns:a16="http://schemas.microsoft.com/office/drawing/2014/main" val="33706272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Agententyp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Sensoren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Aktuatoren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38532"/>
                  </a:ext>
                </a:extLst>
              </a:tr>
              <a:tr h="1314926"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Mensch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Augen, Ohren, Mund, Haut, Nase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Hände, Beine, Kopf und andere </a:t>
                      </a:r>
                      <a:r>
                        <a:rPr lang="de-DE" sz="16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Körperteile</a:t>
                      </a:r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162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347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06848" y="35050"/>
            <a:ext cx="86439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2.4 Beispiel: Software Agent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225468" y="954215"/>
            <a:ext cx="8724379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6" name="Подзаголовок 17">
            <a:extLst>
              <a:ext uri="{FF2B5EF4-FFF2-40B4-BE49-F238E27FC236}">
                <a16:creationId xmlns:a16="http://schemas.microsoft.com/office/drawing/2014/main" id="{E71C14BD-4F8E-4583-86A8-9F26B5644ED3}"/>
              </a:ext>
            </a:extLst>
          </p:cNvPr>
          <p:cNvSpPr txBox="1">
            <a:spLocks/>
          </p:cNvSpPr>
          <p:nvPr/>
        </p:nvSpPr>
        <p:spPr>
          <a:xfrm>
            <a:off x="265664" y="786730"/>
            <a:ext cx="8643986" cy="87193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Ein </a:t>
            </a:r>
            <a:r>
              <a:rPr lang="de-DE" altLang="de-DE" sz="1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Software Agent </a:t>
            </a: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ist ein Programm, das seine Umgebung wahrnimmt und in dieser Umgebung agiert.</a:t>
            </a: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18" name="Tabelle 17">
            <a:extLst>
              <a:ext uri="{FF2B5EF4-FFF2-40B4-BE49-F238E27FC236}">
                <a16:creationId xmlns:a16="http://schemas.microsoft.com/office/drawing/2014/main" id="{821FEE91-358A-4D3D-BD7A-961739A9B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525599"/>
              </p:ext>
            </p:extLst>
          </p:nvPr>
        </p:nvGraphicFramePr>
        <p:xfrm>
          <a:off x="1555239" y="1826148"/>
          <a:ext cx="7431920" cy="2623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1851">
                  <a:extLst>
                    <a:ext uri="{9D8B030D-6E8A-4147-A177-3AD203B41FA5}">
                      <a16:colId xmlns:a16="http://schemas.microsoft.com/office/drawing/2014/main" val="548991149"/>
                    </a:ext>
                  </a:extLst>
                </a:gridCol>
                <a:gridCol w="3248524">
                  <a:extLst>
                    <a:ext uri="{9D8B030D-6E8A-4147-A177-3AD203B41FA5}">
                      <a16:colId xmlns:a16="http://schemas.microsoft.com/office/drawing/2014/main" val="252972504"/>
                    </a:ext>
                  </a:extLst>
                </a:gridCol>
                <a:gridCol w="2821545">
                  <a:extLst>
                    <a:ext uri="{9D8B030D-6E8A-4147-A177-3AD203B41FA5}">
                      <a16:colId xmlns:a16="http://schemas.microsoft.com/office/drawing/2014/main" val="3370627243"/>
                    </a:ext>
                  </a:extLst>
                </a:gridCol>
              </a:tblGrid>
              <a:tr h="345849"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Agententyp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Sensoren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Aktuatoren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38532"/>
                  </a:ext>
                </a:extLst>
              </a:tr>
              <a:tr h="2277245"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Software Programm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162172"/>
                  </a:ext>
                </a:extLst>
              </a:tr>
            </a:tbl>
          </a:graphicData>
        </a:graphic>
      </p:graphicFrame>
      <p:pic>
        <p:nvPicPr>
          <p:cNvPr id="5" name="Grafik 4" descr="Webdesign">
            <a:extLst>
              <a:ext uri="{FF2B5EF4-FFF2-40B4-BE49-F238E27FC236}">
                <a16:creationId xmlns:a16="http://schemas.microsoft.com/office/drawing/2014/main" id="{B196CCB6-1BE5-41CA-8AE4-3615B8968B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5468" y="2385136"/>
            <a:ext cx="1367083" cy="1367083"/>
          </a:xfrm>
          <a:prstGeom prst="rect">
            <a:avLst/>
          </a:prstGeom>
        </p:spPr>
      </p:pic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8887283E-4023-46FF-81C8-676C60D03B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344678"/>
              </p:ext>
            </p:extLst>
          </p:nvPr>
        </p:nvGraphicFramePr>
        <p:xfrm>
          <a:off x="1555239" y="1826148"/>
          <a:ext cx="7431920" cy="2623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1851">
                  <a:extLst>
                    <a:ext uri="{9D8B030D-6E8A-4147-A177-3AD203B41FA5}">
                      <a16:colId xmlns:a16="http://schemas.microsoft.com/office/drawing/2014/main" val="548991149"/>
                    </a:ext>
                  </a:extLst>
                </a:gridCol>
                <a:gridCol w="3248524">
                  <a:extLst>
                    <a:ext uri="{9D8B030D-6E8A-4147-A177-3AD203B41FA5}">
                      <a16:colId xmlns:a16="http://schemas.microsoft.com/office/drawing/2014/main" val="252972504"/>
                    </a:ext>
                  </a:extLst>
                </a:gridCol>
                <a:gridCol w="2821545">
                  <a:extLst>
                    <a:ext uri="{9D8B030D-6E8A-4147-A177-3AD203B41FA5}">
                      <a16:colId xmlns:a16="http://schemas.microsoft.com/office/drawing/2014/main" val="3370627243"/>
                    </a:ext>
                  </a:extLst>
                </a:gridCol>
              </a:tblGrid>
              <a:tr h="345849"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Agententyp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Sensoren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Aktuatoren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38532"/>
                  </a:ext>
                </a:extLst>
              </a:tr>
              <a:tr h="2277245"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Software Programm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Befehle </a:t>
                      </a:r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mit denen Eigenschaften der Umgebung ermittelt werden</a:t>
                      </a:r>
                    </a:p>
                    <a:p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r>
                        <a:rPr lang="de-DE" sz="160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z.B</a:t>
                      </a:r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: übernimmt Tastenbetätigungen, Dateiinhalte, Netzwerkpaketen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162172"/>
                  </a:ext>
                </a:extLst>
              </a:tr>
            </a:tbl>
          </a:graphicData>
        </a:graphic>
      </p:graphicFrame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ECC44F68-5D80-471E-A269-E58ED3CC8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404049"/>
              </p:ext>
            </p:extLst>
          </p:nvPr>
        </p:nvGraphicFramePr>
        <p:xfrm>
          <a:off x="1555239" y="1826148"/>
          <a:ext cx="7431920" cy="2875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1851">
                  <a:extLst>
                    <a:ext uri="{9D8B030D-6E8A-4147-A177-3AD203B41FA5}">
                      <a16:colId xmlns:a16="http://schemas.microsoft.com/office/drawing/2014/main" val="548991149"/>
                    </a:ext>
                  </a:extLst>
                </a:gridCol>
                <a:gridCol w="3248524">
                  <a:extLst>
                    <a:ext uri="{9D8B030D-6E8A-4147-A177-3AD203B41FA5}">
                      <a16:colId xmlns:a16="http://schemas.microsoft.com/office/drawing/2014/main" val="252972504"/>
                    </a:ext>
                  </a:extLst>
                </a:gridCol>
                <a:gridCol w="2821545">
                  <a:extLst>
                    <a:ext uri="{9D8B030D-6E8A-4147-A177-3AD203B41FA5}">
                      <a16:colId xmlns:a16="http://schemas.microsoft.com/office/drawing/2014/main" val="3370627243"/>
                    </a:ext>
                  </a:extLst>
                </a:gridCol>
              </a:tblGrid>
              <a:tr h="345849"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Agententyp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Sensoren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Aktuatoren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38532"/>
                  </a:ext>
                </a:extLst>
              </a:tr>
              <a:tr h="2277245"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Software Programm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Befehle </a:t>
                      </a:r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mit denen Eigenschaften der Umgebung ermittelt werden</a:t>
                      </a:r>
                    </a:p>
                    <a:p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r>
                        <a:rPr lang="de-DE" sz="160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z.B</a:t>
                      </a:r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: übernimmt Tastenbetätigungen, Dateiinhalte, Netzwerkpaketen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Computer Befehle</a:t>
                      </a:r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mit denen Eigenschaften der Umgebung verändert werden können</a:t>
                      </a:r>
                    </a:p>
                    <a:p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r>
                        <a:rPr lang="de-DE" sz="160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z.B</a:t>
                      </a:r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: auf den Bildschirm etwas anzeigen, Dateien schreiben oder Netzwerkpaketen versenden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162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54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06848" y="35050"/>
            <a:ext cx="86439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2.4 Beispiel: Roboter Agent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225468" y="954215"/>
            <a:ext cx="8724379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6" name="Подзаголовок 17">
            <a:extLst>
              <a:ext uri="{FF2B5EF4-FFF2-40B4-BE49-F238E27FC236}">
                <a16:creationId xmlns:a16="http://schemas.microsoft.com/office/drawing/2014/main" id="{E71C14BD-4F8E-4583-86A8-9F26B5644ED3}"/>
              </a:ext>
            </a:extLst>
          </p:cNvPr>
          <p:cNvSpPr txBox="1">
            <a:spLocks/>
          </p:cNvSpPr>
          <p:nvPr/>
        </p:nvSpPr>
        <p:spPr>
          <a:xfrm>
            <a:off x="313682" y="663709"/>
            <a:ext cx="8830318" cy="87193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Ein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Roboter Agent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besitzt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Sensoren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, mit dem er seine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Umgebung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wahrnehmen kann und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Aktuatoren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, durch die er handelt.</a:t>
            </a:r>
          </a:p>
        </p:txBody>
      </p:sp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ECC44F68-5D80-471E-A269-E58ED3CC8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760870"/>
              </p:ext>
            </p:extLst>
          </p:nvPr>
        </p:nvGraphicFramePr>
        <p:xfrm>
          <a:off x="1517927" y="1911344"/>
          <a:ext cx="7431920" cy="1601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1851">
                  <a:extLst>
                    <a:ext uri="{9D8B030D-6E8A-4147-A177-3AD203B41FA5}">
                      <a16:colId xmlns:a16="http://schemas.microsoft.com/office/drawing/2014/main" val="548991149"/>
                    </a:ext>
                  </a:extLst>
                </a:gridCol>
                <a:gridCol w="3248524">
                  <a:extLst>
                    <a:ext uri="{9D8B030D-6E8A-4147-A177-3AD203B41FA5}">
                      <a16:colId xmlns:a16="http://schemas.microsoft.com/office/drawing/2014/main" val="252972504"/>
                    </a:ext>
                  </a:extLst>
                </a:gridCol>
                <a:gridCol w="2821545">
                  <a:extLst>
                    <a:ext uri="{9D8B030D-6E8A-4147-A177-3AD203B41FA5}">
                      <a16:colId xmlns:a16="http://schemas.microsoft.com/office/drawing/2014/main" val="3370627243"/>
                    </a:ext>
                  </a:extLst>
                </a:gridCol>
              </a:tblGrid>
              <a:tr h="316936"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Agententyp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Sensoren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Aktuatoren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38532"/>
                  </a:ext>
                </a:extLst>
              </a:tr>
              <a:tr h="1284657"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Roboter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162172"/>
                  </a:ext>
                </a:extLst>
              </a:tr>
            </a:tbl>
          </a:graphicData>
        </a:graphic>
      </p:graphicFrame>
      <p:pic>
        <p:nvPicPr>
          <p:cNvPr id="4" name="Grafik 3" descr="Roboter">
            <a:extLst>
              <a:ext uri="{FF2B5EF4-FFF2-40B4-BE49-F238E27FC236}">
                <a16:creationId xmlns:a16="http://schemas.microsoft.com/office/drawing/2014/main" id="{B09B4A3D-A7D0-435F-95A1-B28A13D617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826148"/>
            <a:ext cx="1603505" cy="1603505"/>
          </a:xfrm>
          <a:prstGeom prst="rect">
            <a:avLst/>
          </a:prstGeom>
        </p:spPr>
      </p:pic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DDB2EC61-D10F-4FB5-B08E-025B6471B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494366"/>
              </p:ext>
            </p:extLst>
          </p:nvPr>
        </p:nvGraphicFramePr>
        <p:xfrm>
          <a:off x="1517927" y="1911344"/>
          <a:ext cx="7431920" cy="1601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1851">
                  <a:extLst>
                    <a:ext uri="{9D8B030D-6E8A-4147-A177-3AD203B41FA5}">
                      <a16:colId xmlns:a16="http://schemas.microsoft.com/office/drawing/2014/main" val="548991149"/>
                    </a:ext>
                  </a:extLst>
                </a:gridCol>
                <a:gridCol w="3248524">
                  <a:extLst>
                    <a:ext uri="{9D8B030D-6E8A-4147-A177-3AD203B41FA5}">
                      <a16:colId xmlns:a16="http://schemas.microsoft.com/office/drawing/2014/main" val="252972504"/>
                    </a:ext>
                  </a:extLst>
                </a:gridCol>
                <a:gridCol w="2821545">
                  <a:extLst>
                    <a:ext uri="{9D8B030D-6E8A-4147-A177-3AD203B41FA5}">
                      <a16:colId xmlns:a16="http://schemas.microsoft.com/office/drawing/2014/main" val="3370627243"/>
                    </a:ext>
                  </a:extLst>
                </a:gridCol>
              </a:tblGrid>
              <a:tr h="316936"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Agententyp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Sensoren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Aktuatoren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38532"/>
                  </a:ext>
                </a:extLst>
              </a:tr>
              <a:tr h="1284657"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Roboter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Videokamera, </a:t>
                      </a:r>
                    </a:p>
                    <a:p>
                      <a:r>
                        <a:rPr lang="de-DE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Infrarot, Mikrofon,…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Räder, Arme, diverse Motoren, …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162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56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86924" y="150478"/>
            <a:ext cx="86439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2.5 Die Staubsaugerwelt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225468" y="954215"/>
            <a:ext cx="8724379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Подзаголовок 17">
            <a:extLst>
              <a:ext uri="{FF2B5EF4-FFF2-40B4-BE49-F238E27FC236}">
                <a16:creationId xmlns:a16="http://schemas.microsoft.com/office/drawing/2014/main" id="{CF41806F-8658-4BC0-A35A-7B2BBFDF0250}"/>
              </a:ext>
            </a:extLst>
          </p:cNvPr>
          <p:cNvSpPr txBox="1">
            <a:spLocks/>
          </p:cNvSpPr>
          <p:nvPr/>
        </p:nvSpPr>
        <p:spPr>
          <a:xfrm>
            <a:off x="225468" y="871896"/>
            <a:ext cx="8724379" cy="355182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Diese künstliche Welt ist so einfach, dass wir alles beschreiben können, was passieren kann.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 Diese konkrete Welt hat nur 2 Positionen: die Quadrate A und B.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2F56A5F-6960-4BF1-B175-B93322BBC7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881" y="2402614"/>
            <a:ext cx="4602468" cy="2321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381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225468" y="954215"/>
            <a:ext cx="8724379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Подзаголовок 17">
            <a:extLst>
              <a:ext uri="{FF2B5EF4-FFF2-40B4-BE49-F238E27FC236}">
                <a16:creationId xmlns:a16="http://schemas.microsoft.com/office/drawing/2014/main" id="{CF41806F-8658-4BC0-A35A-7B2BBFDF0250}"/>
              </a:ext>
            </a:extLst>
          </p:cNvPr>
          <p:cNvSpPr txBox="1">
            <a:spLocks/>
          </p:cNvSpPr>
          <p:nvPr/>
        </p:nvSpPr>
        <p:spPr>
          <a:xfrm>
            <a:off x="239058" y="795836"/>
            <a:ext cx="4543911" cy="355182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Eine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sehr einfache Agentenfunktion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: wenn das aktuelle Quadrat schmutzig ist, soll gesaugt werden, andernfalls soll eine Bewegung zum anderen Quadrat erfolgen.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2F56A5F-6960-4BF1-B175-B93322BBC7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29" y="3003477"/>
            <a:ext cx="3535075" cy="1783249"/>
          </a:xfrm>
          <a:prstGeom prst="rect">
            <a:avLst/>
          </a:prstGeom>
        </p:spPr>
      </p:pic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05BF8BF8-8945-4E52-8260-C0D486AB9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777366"/>
              </p:ext>
            </p:extLst>
          </p:nvPr>
        </p:nvGraphicFramePr>
        <p:xfrm>
          <a:off x="4684734" y="1075262"/>
          <a:ext cx="4339737" cy="3485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1816">
                  <a:extLst>
                    <a:ext uri="{9D8B030D-6E8A-4147-A177-3AD203B41FA5}">
                      <a16:colId xmlns:a16="http://schemas.microsoft.com/office/drawing/2014/main" val="142578436"/>
                    </a:ext>
                  </a:extLst>
                </a:gridCol>
                <a:gridCol w="1277921">
                  <a:extLst>
                    <a:ext uri="{9D8B030D-6E8A-4147-A177-3AD203B41FA5}">
                      <a16:colId xmlns:a16="http://schemas.microsoft.com/office/drawing/2014/main" val="29177965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dirty="0"/>
                        <a:t>Wahrnehmung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Aktion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275776"/>
                  </a:ext>
                </a:extLst>
              </a:tr>
              <a:tr h="326912">
                <a:tc>
                  <a:txBody>
                    <a:bodyPr/>
                    <a:lstStyle/>
                    <a:p>
                      <a:r>
                        <a:rPr lang="de-DE" dirty="0"/>
                        <a:t>[A, sauber]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Rechts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662173"/>
                  </a:ext>
                </a:extLst>
              </a:tr>
              <a:tr h="326912">
                <a:tc>
                  <a:txBody>
                    <a:bodyPr/>
                    <a:lstStyle/>
                    <a:p>
                      <a:r>
                        <a:rPr lang="de-DE" dirty="0"/>
                        <a:t>[A, schmutzig]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Saugen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236847"/>
                  </a:ext>
                </a:extLst>
              </a:tr>
              <a:tr h="326912">
                <a:tc>
                  <a:txBody>
                    <a:bodyPr/>
                    <a:lstStyle/>
                    <a:p>
                      <a:r>
                        <a:rPr lang="de-DE" dirty="0"/>
                        <a:t>[B, sauber]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Links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07818"/>
                  </a:ext>
                </a:extLst>
              </a:tr>
              <a:tr h="326912">
                <a:tc>
                  <a:txBody>
                    <a:bodyPr/>
                    <a:lstStyle/>
                    <a:p>
                      <a:r>
                        <a:rPr lang="de-DE" dirty="0"/>
                        <a:t>[B, schmutzig]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Saugen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6264285"/>
                  </a:ext>
                </a:extLst>
              </a:tr>
              <a:tr h="326912">
                <a:tc>
                  <a:txBody>
                    <a:bodyPr/>
                    <a:lstStyle/>
                    <a:p>
                      <a:r>
                        <a:rPr lang="de-DE" dirty="0"/>
                        <a:t>[A, sauber], [A, sauber]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Rechts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39052"/>
                  </a:ext>
                </a:extLst>
              </a:tr>
              <a:tr h="326912">
                <a:tc>
                  <a:txBody>
                    <a:bodyPr/>
                    <a:lstStyle/>
                    <a:p>
                      <a:r>
                        <a:rPr lang="de-DE" dirty="0"/>
                        <a:t>[A, sauber], [A, schmutzig]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Saugen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77172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3841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[A, sauber], [A, sauber], [A, sauber]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Rechts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35808"/>
                  </a:ext>
                </a:extLst>
              </a:tr>
              <a:tr h="14134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[A, sauber], [A, sauber], [A, schmutzig]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Saugen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9839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dirty="0"/>
                        <a:t>….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279952"/>
                  </a:ext>
                </a:extLst>
              </a:tr>
            </a:tbl>
          </a:graphicData>
        </a:graphic>
      </p:graphicFrame>
      <p:sp>
        <p:nvSpPr>
          <p:cNvPr id="10" name="Inhaltsplatzhalter 1">
            <a:extLst>
              <a:ext uri="{FF2B5EF4-FFF2-40B4-BE49-F238E27FC236}">
                <a16:creationId xmlns:a16="http://schemas.microsoft.com/office/drawing/2014/main" id="{3B02ADD9-DA26-4B40-BB0B-F8C0DAC55494}"/>
              </a:ext>
            </a:extLst>
          </p:cNvPr>
          <p:cNvSpPr txBox="1">
            <a:spLocks/>
          </p:cNvSpPr>
          <p:nvPr/>
        </p:nvSpPr>
        <p:spPr>
          <a:xfrm>
            <a:off x="386924" y="150478"/>
            <a:ext cx="8643986" cy="62865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kern="1200" baseline="0">
                <a:solidFill>
                  <a:schemeClr val="bg1"/>
                </a:solidFill>
                <a:latin typeface="AvantGarde Bk BT" panose="020B0402020202020204" pitchFamily="34" charset="0"/>
                <a:ea typeface="Verdana" panose="020B060403050404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vantGarde Bk BT" panose="020B0402020202020204" pitchFamily="34" charset="0"/>
                <a:ea typeface="Verdana" panose="020B060403050404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AvantGarde Bk BT" panose="020B0402020202020204" pitchFamily="34" charset="0"/>
                <a:ea typeface="Verdana" panose="020B060403050404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vantGarde Bk BT" panose="020B0402020202020204" pitchFamily="34" charset="0"/>
                <a:ea typeface="Verdana" panose="020B060403050404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vantGarde Bk BT" panose="020B0402020202020204" pitchFamily="34" charset="0"/>
                <a:ea typeface="Verdana" panose="020B060403050404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2.6 Agentenfunktion: Staubsaugerwelt</a:t>
            </a:r>
            <a:endParaRPr lang="de-DE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6655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22030" y="101681"/>
            <a:ext cx="82375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3.  Definition: Rationalität</a:t>
            </a:r>
            <a:endParaRPr lang="de-DE" sz="3200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422030" y="1173421"/>
            <a:ext cx="7947090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Was jeweils rational ist, hängt von vier Kriterien ab:</a:t>
            </a:r>
          </a:p>
          <a:p>
            <a:pPr marL="685800" lvl="1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Erfolgskriterium</a:t>
            </a:r>
            <a:r>
              <a:rPr lang="de-DE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</a:rPr>
              <a:t> = Leistungsbewertung</a:t>
            </a:r>
          </a:p>
          <a:p>
            <a:pPr marL="685800" lvl="1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</a:rPr>
              <a:t>dem </a:t>
            </a:r>
            <a:r>
              <a:rPr lang="de-DE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Vorwissen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</a:rPr>
              <a:t> des Agenten über die </a:t>
            </a:r>
            <a:r>
              <a:rPr lang="de-DE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Umgebung</a:t>
            </a:r>
          </a:p>
          <a:p>
            <a:pPr marL="685800" lvl="1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</a:rPr>
              <a:t>den </a:t>
            </a:r>
            <a:r>
              <a:rPr lang="de-DE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Aktionen</a:t>
            </a:r>
            <a:r>
              <a:rPr lang="de-DE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</a:rPr>
              <a:t> die der Agent ausführen kann </a:t>
            </a:r>
          </a:p>
          <a:p>
            <a:pPr marL="685800" lvl="1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</a:rPr>
              <a:t>die bisherige </a:t>
            </a:r>
            <a:r>
              <a:rPr lang="de-DE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Wahrnehmungsfolge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</a:rPr>
              <a:t> des Agenten. </a:t>
            </a:r>
          </a:p>
          <a:p>
            <a:pPr marL="342900" lvl="1" indent="0" defTabSz="914400">
              <a:lnSpc>
                <a:spcPct val="130000"/>
              </a:lnSpc>
              <a:buSzPct val="90000"/>
              <a:buNone/>
              <a:defRPr/>
            </a:pPr>
            <a:endParaRPr lang="de-DE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85800" lvl="1" indent="-342900" defTabSz="914400">
              <a:lnSpc>
                <a:spcPct val="130000"/>
              </a:lnSpc>
              <a:buSzPct val="90000"/>
              <a:buAutoNum type="arabicPeriod"/>
              <a:defRPr/>
            </a:pPr>
            <a:endParaRPr lang="de-DE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defTabSz="914400">
              <a:lnSpc>
                <a:spcPct val="130000"/>
              </a:lnSpc>
              <a:buSzPct val="90000"/>
              <a:buAutoNum type="arabicPeriod"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08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80485" y="114560"/>
            <a:ext cx="82375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3.1 Rationalität: Gutes Verhalten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380485" y="991794"/>
            <a:ext cx="8341485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Ein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rationaler Agent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ist ein Agent, der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das Richtige tut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– jeder Eintrag in der Tabelle für die Agentenfunktion ist korrekt ausgefüllt.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Wir betrachten die Konsequenzen des Agentenverhaltens!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Umgebungszustände ≠ Agentenzustände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Wenn wir den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Erfolg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als Meinung des Agenten zu seiner eigenen Leistung definieren, könnte ein Agent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perfekte Rationalität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erreichen, indem er von sich behauptet, seine Leistung sei perfekt!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554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80485" y="101681"/>
            <a:ext cx="82375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3.2 Das Konzept der Rationalität 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380485" y="730340"/>
            <a:ext cx="8493059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Wenn ein Agent in eine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Umgebung</a:t>
            </a:r>
            <a:r>
              <a:rPr lang="de-DE" sz="18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eingesetzt wird generiert er eine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Sequenz von Aktionen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entsprechend den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Wahrnehmungen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, die er empfängt.</a:t>
            </a:r>
          </a:p>
          <a:p>
            <a:pPr marL="342900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Diese Aktionssequenz veranlasst die Umgebung,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eine Folge von Zustände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zu durchlaufen.</a:t>
            </a:r>
          </a:p>
          <a:p>
            <a:pPr marL="342900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Entspricht die Folge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unsere Vorstellungen hat sich der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Agent gut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verhalten.</a:t>
            </a:r>
          </a:p>
          <a:p>
            <a:pPr marL="342900" indent="-342900" defTabSz="914400">
              <a:lnSpc>
                <a:spcPct val="130000"/>
              </a:lnSpc>
              <a:buSzPct val="90000"/>
              <a:buAutoNum type="arabicPeriod"/>
              <a:defRPr/>
            </a:pP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Leistungsbewertung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erfasst das Konzept des angestrebten Ergebnisse, so dass jede gegebene Sequenz von Umgebungszustände ausgewertet wird.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542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90576" y="140868"/>
            <a:ext cx="82375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3.3 Definition: Rationale Agenten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453207" y="1001259"/>
            <a:ext cx="8437839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20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Ein idealer rationaler Agent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verhält sich so, dass er für </a:t>
            </a:r>
            <a:r>
              <a:rPr lang="de-DE" sz="2000" b="1" dirty="0">
                <a:latin typeface="Verdana" panose="020B0604030504040204" pitchFamily="34" charset="0"/>
                <a:ea typeface="Verdana" panose="020B0604030504040204" pitchFamily="34" charset="0"/>
              </a:rPr>
              <a:t>jede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 mögliche</a:t>
            </a:r>
            <a:r>
              <a:rPr lang="de-DE" sz="2000" b="1" dirty="0">
                <a:latin typeface="Verdana" panose="020B0604030504040204" pitchFamily="34" charset="0"/>
                <a:ea typeface="Verdana" panose="020B0604030504040204" pitchFamily="34" charset="0"/>
              </a:rPr>
              <a:t> Folge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von </a:t>
            </a:r>
            <a:r>
              <a:rPr lang="de-DE" sz="2000" b="1" dirty="0">
                <a:latin typeface="Verdana" panose="020B0604030504040204" pitchFamily="34" charset="0"/>
                <a:ea typeface="Verdana" panose="020B0604030504040204" pitchFamily="34" charset="0"/>
              </a:rPr>
              <a:t>Wahrnehmungen </a:t>
            </a:r>
            <a:r>
              <a:rPr lang="de-DE" sz="20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seinen Erfolg maximiert.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 Seine </a:t>
            </a:r>
            <a:r>
              <a:rPr lang="de-DE" sz="2000" b="1" dirty="0">
                <a:latin typeface="Verdana" panose="020B0604030504040204" pitchFamily="34" charset="0"/>
                <a:ea typeface="Verdana" panose="020B0604030504040204" pitchFamily="34" charset="0"/>
              </a:rPr>
              <a:t>Aktivitäten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 beruhen auf seinen </a:t>
            </a:r>
            <a:r>
              <a:rPr lang="de-DE" sz="2000" b="1" dirty="0">
                <a:latin typeface="Verdana" panose="020B0604030504040204" pitchFamily="34" charset="0"/>
                <a:ea typeface="Verdana" panose="020B0604030504040204" pitchFamily="34" charset="0"/>
              </a:rPr>
              <a:t>Wahrnehmungen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 und dem </a:t>
            </a:r>
            <a:r>
              <a:rPr lang="de-DE" sz="2000" b="1" dirty="0">
                <a:latin typeface="Verdana" panose="020B0604030504040204" pitchFamily="34" charset="0"/>
                <a:ea typeface="Verdana" panose="020B0604030504040204" pitchFamily="34" charset="0"/>
              </a:rPr>
              <a:t>Wissen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, über das er verfügt. </a:t>
            </a: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086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80485" y="410774"/>
            <a:ext cx="5581904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Übersicht</a:t>
            </a:r>
          </a:p>
          <a:p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380485" y="1129579"/>
            <a:ext cx="8428834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defTabSz="914400">
              <a:lnSpc>
                <a:spcPct val="130000"/>
              </a:lnSpc>
              <a:buSzPct val="90000"/>
              <a:buFont typeface="+mj-lt"/>
              <a:buAutoNum type="arabicPeriod"/>
              <a:defRPr/>
            </a:pPr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</a:rPr>
              <a:t>Einführung</a:t>
            </a:r>
          </a:p>
          <a:p>
            <a:pPr marL="342900" indent="-342900" defTabSz="914400">
              <a:lnSpc>
                <a:spcPct val="130000"/>
              </a:lnSpc>
              <a:buSzPct val="90000"/>
              <a:buFont typeface="+mj-lt"/>
              <a:buAutoNum type="arabicPeriod"/>
              <a:defRPr/>
            </a:pPr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</a:rPr>
              <a:t>Rationale Agenten</a:t>
            </a:r>
          </a:p>
          <a:p>
            <a:pPr marL="342900" indent="-342900" defTabSz="914400">
              <a:lnSpc>
                <a:spcPct val="130000"/>
              </a:lnSpc>
              <a:buSzPct val="90000"/>
              <a:buFont typeface="+mj-lt"/>
              <a:buAutoNum type="arabicPeriod"/>
              <a:defRPr/>
            </a:pPr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</a:rPr>
              <a:t>Gutes Verhalten – das Konzept der Rationalität</a:t>
            </a:r>
          </a:p>
          <a:p>
            <a:pPr marL="342900" indent="-342900" defTabSz="914400">
              <a:lnSpc>
                <a:spcPct val="130000"/>
              </a:lnSpc>
              <a:buSzPct val="90000"/>
              <a:buFont typeface="+mj-lt"/>
              <a:buAutoNum type="arabicPeriod"/>
              <a:defRPr/>
            </a:pPr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</a:rPr>
              <a:t>Die Struktur von Agenten</a:t>
            </a:r>
          </a:p>
          <a:p>
            <a:pPr marL="342900" indent="-342900" defTabSz="914400">
              <a:lnSpc>
                <a:spcPct val="130000"/>
              </a:lnSpc>
              <a:buSzPct val="90000"/>
              <a:buFont typeface="+mj-lt"/>
              <a:buAutoNum type="arabicPeriod"/>
              <a:defRPr/>
            </a:pPr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</a:rPr>
              <a:t>Übung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defTabSz="914400">
              <a:lnSpc>
                <a:spcPct val="130000"/>
              </a:lnSpc>
              <a:buSzPct val="90000"/>
              <a:buFont typeface="+mj-lt"/>
              <a:buAutoNum type="arabicPeriod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defTabSz="914400">
              <a:lnSpc>
                <a:spcPct val="130000"/>
              </a:lnSpc>
              <a:buSzPct val="90000"/>
              <a:buFont typeface="+mj-lt"/>
              <a:buAutoNum type="arabicPeriod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defTabSz="914400">
              <a:lnSpc>
                <a:spcPct val="130000"/>
              </a:lnSpc>
              <a:buSzPct val="90000"/>
              <a:buFont typeface="+mj-lt"/>
              <a:buAutoNum type="arabicPeriod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defTabSz="914400">
              <a:lnSpc>
                <a:spcPct val="130000"/>
              </a:lnSpc>
              <a:buSzPct val="90000"/>
              <a:buFont typeface="+mj-lt"/>
              <a:buAutoNum type="arabicPeriod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9854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80485" y="410774"/>
            <a:ext cx="82375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WALL·E (2008)</a:t>
            </a:r>
            <a:endParaRPr lang="de-DE" dirty="0">
              <a:solidFill>
                <a:srgbClr val="0071C8"/>
              </a:solidFill>
              <a:latin typeface="Verdana" panose="020B0604030504040204" pitchFamily="34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0" y="5096576"/>
            <a:ext cx="9144000" cy="54000"/>
          </a:xfrm>
          <a:prstGeom prst="rect">
            <a:avLst/>
          </a:prstGeom>
          <a:solidFill>
            <a:srgbClr val="17A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de-DE"/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380484" y="1173421"/>
            <a:ext cx="8058292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 The movie is about an </a:t>
            </a:r>
            <a:r>
              <a:rPr lang="en-US" sz="18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3" tooltip="Artificial general intelligenc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artificial general intelligence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 robot.</a:t>
            </a: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51E586A-70E8-4765-8914-F47DB4326F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91" y="1761127"/>
            <a:ext cx="1736599" cy="2609643"/>
          </a:xfrm>
          <a:prstGeom prst="rect">
            <a:avLst/>
          </a:prstGeom>
        </p:spPr>
      </p:pic>
      <p:pic>
        <p:nvPicPr>
          <p:cNvPr id="3" name="Onlinemedien 2">
            <a:hlinkClick r:id="" action="ppaction://media"/>
            <a:extLst>
              <a:ext uri="{FF2B5EF4-FFF2-40B4-BE49-F238E27FC236}">
                <a16:creationId xmlns:a16="http://schemas.microsoft.com/office/drawing/2014/main" id="{B8AF589B-0D82-4F9D-8CF2-07EABA74937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162822" y="1626600"/>
            <a:ext cx="5275954" cy="2967725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CC2CCD05-0E98-48D6-86F1-E18998E26873}"/>
              </a:ext>
            </a:extLst>
          </p:cNvPr>
          <p:cNvSpPr/>
          <p:nvPr/>
        </p:nvSpPr>
        <p:spPr>
          <a:xfrm>
            <a:off x="598636" y="4563850"/>
            <a:ext cx="6075168" cy="339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https://www.youtube.com/watch?v=kJzml8uNSfU</a:t>
            </a:r>
            <a:endParaRPr lang="de-DE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1518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01257" y="92955"/>
            <a:ext cx="82375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3.4 Beispiel: Staubsauger Agent</a:t>
            </a:r>
            <a:endParaRPr lang="de-DE" sz="3200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401257" y="721614"/>
            <a:ext cx="8341485" cy="89500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Es gibt kein feststehendes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Leistungsmaß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für alle Aufgaben und Agenten. Das ist nicht so einfach wie es sich anhört.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5C62A63-73F2-48E4-811B-F39FD568048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01257" y="1802342"/>
          <a:ext cx="8480446" cy="272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4958">
                  <a:extLst>
                    <a:ext uri="{9D8B030D-6E8A-4147-A177-3AD203B41FA5}">
                      <a16:colId xmlns:a16="http://schemas.microsoft.com/office/drawing/2014/main" val="3037669108"/>
                    </a:ext>
                  </a:extLst>
                </a:gridCol>
                <a:gridCol w="6965488">
                  <a:extLst>
                    <a:ext uri="{9D8B030D-6E8A-4147-A177-3AD203B41FA5}">
                      <a16:colId xmlns:a16="http://schemas.microsoft.com/office/drawing/2014/main" val="26033506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Staubsauger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Beschreibung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46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Vorschlag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Die Leistung zu messen indem wir untersuchen, wie viel Schmutz in einer Achtstundenschicht entfernt wurde.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037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Problem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Ein </a:t>
                      </a:r>
                      <a:r>
                        <a:rPr lang="de-DE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rationaler Agent </a:t>
                      </a:r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kann diese Leistungsbewertung maximieren, in dem er den Schmutz aufsaugt, ihn dann wieder auf den Boden wirft, ihn dann wieder aufsaugt, usw.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64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Belohnung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Eine geeignete </a:t>
                      </a:r>
                      <a:r>
                        <a:rPr lang="de-DE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Leistungsbewertung</a:t>
                      </a:r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wäre, den Agenten dafür zu belohnen, einen sauberen Boden zu hinterlassen. Je ein Punkt für jedes saubere Quadrat pro Zeitschritt.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416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Strafpunkte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Für verbrauchte Elektrizität und erzeugten Lärm.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118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851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80485" y="87369"/>
            <a:ext cx="8237586" cy="628659"/>
          </a:xfrm>
        </p:spPr>
        <p:txBody>
          <a:bodyPr>
            <a:no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3.5 Rationalität: Staubsauger Agent</a:t>
            </a:r>
            <a:endParaRPr lang="de-DE" sz="3200" dirty="0">
              <a:latin typeface="Verdana" panose="020B0604030504040204" pitchFamily="34" charset="0"/>
            </a:endParaRP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610FBBF6-5DB6-49E7-A846-F99BFC839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153630"/>
              </p:ext>
            </p:extLst>
          </p:nvPr>
        </p:nvGraphicFramePr>
        <p:xfrm>
          <a:off x="380485" y="971760"/>
          <a:ext cx="8544311" cy="2936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1296">
                  <a:extLst>
                    <a:ext uri="{9D8B030D-6E8A-4147-A177-3AD203B41FA5}">
                      <a16:colId xmlns:a16="http://schemas.microsoft.com/office/drawing/2014/main" val="1510316585"/>
                    </a:ext>
                  </a:extLst>
                </a:gridCol>
                <a:gridCol w="1910219">
                  <a:extLst>
                    <a:ext uri="{9D8B030D-6E8A-4147-A177-3AD203B41FA5}">
                      <a16:colId xmlns:a16="http://schemas.microsoft.com/office/drawing/2014/main" val="3148674637"/>
                    </a:ext>
                  </a:extLst>
                </a:gridCol>
                <a:gridCol w="2082018">
                  <a:extLst>
                    <a:ext uri="{9D8B030D-6E8A-4147-A177-3AD203B41FA5}">
                      <a16:colId xmlns:a16="http://schemas.microsoft.com/office/drawing/2014/main" val="3375046544"/>
                    </a:ext>
                  </a:extLst>
                </a:gridCol>
                <a:gridCol w="2270778">
                  <a:extLst>
                    <a:ext uri="{9D8B030D-6E8A-4147-A177-3AD203B41FA5}">
                      <a16:colId xmlns:a16="http://schemas.microsoft.com/office/drawing/2014/main" val="1188131726"/>
                    </a:ext>
                  </a:extLst>
                </a:gridCol>
              </a:tblGrid>
              <a:tr h="341176"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Leistungsbewertung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Umgebung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Aktionen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Wahrnehmungsfolge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297839"/>
                  </a:ext>
                </a:extLst>
              </a:tr>
              <a:tr h="2595186">
                <a:tc>
                  <a:txBody>
                    <a:bodyPr/>
                    <a:lstStyle/>
                    <a:p>
                      <a:pPr algn="l"/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Einem Punkt für jedes saubere Quadrat in jedem Zeitschritt über eine Lebensdauer von 1000 Zeitschritten.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Zuerst </a:t>
                      </a:r>
                      <a:r>
                        <a:rPr lang="de-DE" i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„a priori“ </a:t>
                      </a:r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bekannt, aber die Schmutzverteilung und die Ausgangsposition des Agenten nicht.</a:t>
                      </a:r>
                    </a:p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Saubere Quadrate bleiben sauber und durch saugen wird das aktuelle Quadrat gereinigt.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Links, Rechts, Saugen, keine Bewegung. </a:t>
                      </a:r>
                    </a:p>
                    <a:p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Falls der Agent dadurch die Umgebung verlassen würde, </a:t>
                      </a:r>
                      <a:r>
                        <a:rPr lang="de-DE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bleibt er dort wo er ist.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Der Agent nimmt seine Position korrekt wahr und erkennt, ob sie schmutzig ist.</a:t>
                      </a:r>
                    </a:p>
                    <a:p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Der Agent </a:t>
                      </a:r>
                      <a:r>
                        <a:rPr lang="de-DE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tut nichts mehr</a:t>
                      </a:r>
                      <a:r>
                        <a:rPr lang="de-DE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nachdem er sicher ist, dass alle Quadrate sauber sind.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568273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8351503E-9E1F-47C6-BE00-C2965F9B0248}"/>
              </a:ext>
            </a:extLst>
          </p:cNvPr>
          <p:cNvSpPr txBox="1"/>
          <p:nvPr/>
        </p:nvSpPr>
        <p:spPr>
          <a:xfrm>
            <a:off x="380484" y="4171740"/>
            <a:ext cx="8544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</a:rPr>
              <a:t>Beispiel: </a:t>
            </a:r>
            <a:r>
              <a:rPr lang="de-DE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Der Staubsauger pendelt unnötig hin und zurück nach dem er der gesamte Schmutz beseitig ist  - </a:t>
            </a:r>
            <a:r>
              <a:rPr lang="de-DE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irrational</a:t>
            </a:r>
            <a:r>
              <a:rPr lang="de-DE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72004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53207" y="180343"/>
            <a:ext cx="82375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3.6 Die Natur der Umgebungen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8" name="Подзаголовок 17">
            <a:extLst>
              <a:ext uri="{FF2B5EF4-FFF2-40B4-BE49-F238E27FC236}">
                <a16:creationId xmlns:a16="http://schemas.microsoft.com/office/drawing/2014/main" id="{5F774654-8A58-4587-A91B-7A73EC505135}"/>
              </a:ext>
            </a:extLst>
          </p:cNvPr>
          <p:cNvSpPr txBox="1">
            <a:spLocks/>
          </p:cNvSpPr>
          <p:nvPr/>
        </p:nvSpPr>
        <p:spPr>
          <a:xfrm>
            <a:off x="397701" y="739756"/>
            <a:ext cx="8348596" cy="149462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Die Spezifikation von Aufgabenumgebungen – PEAS Beschreibung – (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P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erformance,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E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nvironment, 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ctuators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S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ensors).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Beispiel: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Taxifahrer Agent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FEB57917-DA18-47A6-9A17-7D715DE04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457055"/>
              </p:ext>
            </p:extLst>
          </p:nvPr>
        </p:nvGraphicFramePr>
        <p:xfrm>
          <a:off x="538089" y="2383369"/>
          <a:ext cx="8457804" cy="2310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1100">
                  <a:extLst>
                    <a:ext uri="{9D8B030D-6E8A-4147-A177-3AD203B41FA5}">
                      <a16:colId xmlns:a16="http://schemas.microsoft.com/office/drawing/2014/main" val="148145328"/>
                    </a:ext>
                  </a:extLst>
                </a:gridCol>
                <a:gridCol w="1313645">
                  <a:extLst>
                    <a:ext uri="{9D8B030D-6E8A-4147-A177-3AD203B41FA5}">
                      <a16:colId xmlns:a16="http://schemas.microsoft.com/office/drawing/2014/main" val="3931434264"/>
                    </a:ext>
                  </a:extLst>
                </a:gridCol>
                <a:gridCol w="1860997">
                  <a:extLst>
                    <a:ext uri="{9D8B030D-6E8A-4147-A177-3AD203B41FA5}">
                      <a16:colId xmlns:a16="http://schemas.microsoft.com/office/drawing/2014/main" val="2151857270"/>
                    </a:ext>
                  </a:extLst>
                </a:gridCol>
                <a:gridCol w="2492062">
                  <a:extLst>
                    <a:ext uri="{9D8B030D-6E8A-4147-A177-3AD203B41FA5}">
                      <a16:colId xmlns:a16="http://schemas.microsoft.com/office/drawing/2014/main" val="1307299857"/>
                    </a:ext>
                  </a:extLst>
                </a:gridCol>
              </a:tblGrid>
              <a:tr h="535059">
                <a:tc>
                  <a:txBody>
                    <a:bodyPr/>
                    <a:lstStyle/>
                    <a:p>
                      <a:r>
                        <a:rPr lang="de-DE" sz="1800" dirty="0"/>
                        <a:t>Leistungsbewertung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Umgebung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Aktuatoren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Sensoren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305603"/>
                  </a:ext>
                </a:extLst>
              </a:tr>
              <a:tr h="1775921"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sicher, schnell, der Straßenverkehrsordnung gehorchen, angenehme Fahrweise, maximale Gewinne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Straßen, anderer Verkehr,</a:t>
                      </a:r>
                    </a:p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Fußgänger,</a:t>
                      </a:r>
                    </a:p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Fahrgäste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Steuerrad, Gas, Bremse, Hupe, Blinker, Anzeige, Sprachassistent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Kameras, Lidar, GPS, Tachometer, Kilometerzähler, Motorsensoren, Tastatur, Temperatur, Humidität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311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9512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93364" y="122582"/>
            <a:ext cx="82375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3.7 Beispiele: PEAS Beschreibungen</a:t>
            </a:r>
            <a:endParaRPr lang="de-DE" dirty="0">
              <a:latin typeface="Verdana" panose="020B0604030504040204" pitchFamily="34" charset="0"/>
            </a:endParaRP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FEB57917-DA18-47A6-9A17-7D715DE04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980470"/>
              </p:ext>
            </p:extLst>
          </p:nvPr>
        </p:nvGraphicFramePr>
        <p:xfrm>
          <a:off x="269475" y="845144"/>
          <a:ext cx="8749264" cy="3504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558">
                  <a:extLst>
                    <a:ext uri="{9D8B030D-6E8A-4147-A177-3AD203B41FA5}">
                      <a16:colId xmlns:a16="http://schemas.microsoft.com/office/drawing/2014/main" val="148145328"/>
                    </a:ext>
                  </a:extLst>
                </a:gridCol>
                <a:gridCol w="2144562">
                  <a:extLst>
                    <a:ext uri="{9D8B030D-6E8A-4147-A177-3AD203B41FA5}">
                      <a16:colId xmlns:a16="http://schemas.microsoft.com/office/drawing/2014/main" val="343290679"/>
                    </a:ext>
                  </a:extLst>
                </a:gridCol>
                <a:gridCol w="1508092">
                  <a:extLst>
                    <a:ext uri="{9D8B030D-6E8A-4147-A177-3AD203B41FA5}">
                      <a16:colId xmlns:a16="http://schemas.microsoft.com/office/drawing/2014/main" val="3931434264"/>
                    </a:ext>
                  </a:extLst>
                </a:gridCol>
                <a:gridCol w="1838377">
                  <a:extLst>
                    <a:ext uri="{9D8B030D-6E8A-4147-A177-3AD203B41FA5}">
                      <a16:colId xmlns:a16="http://schemas.microsoft.com/office/drawing/2014/main" val="2151857270"/>
                    </a:ext>
                  </a:extLst>
                </a:gridCol>
                <a:gridCol w="1308675">
                  <a:extLst>
                    <a:ext uri="{9D8B030D-6E8A-4147-A177-3AD203B41FA5}">
                      <a16:colId xmlns:a16="http://schemas.microsoft.com/office/drawing/2014/main" val="1307299857"/>
                    </a:ext>
                  </a:extLst>
                </a:gridCol>
              </a:tblGrid>
              <a:tr h="161694">
                <a:tc>
                  <a:txBody>
                    <a:bodyPr/>
                    <a:lstStyle/>
                    <a:p>
                      <a:r>
                        <a:rPr lang="de-DE" sz="1800" dirty="0"/>
                        <a:t>Agententyp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Leistungsbewertung</a:t>
                      </a:r>
                    </a:p>
                    <a:p>
                      <a:endParaRPr lang="de-DE" sz="18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Umgebung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Aktuatoren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Sensoren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305603"/>
                  </a:ext>
                </a:extLst>
              </a:tr>
              <a:tr h="1337297"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Medizinisches Diagnosesystem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311708"/>
                  </a:ext>
                </a:extLst>
              </a:tr>
              <a:tr h="1526864"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707015"/>
                  </a:ext>
                </a:extLst>
              </a:tr>
            </a:tbl>
          </a:graphicData>
        </a:graphic>
      </p:graphicFrame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98A84573-5F37-4AAC-8433-8A72BF0905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571352"/>
              </p:ext>
            </p:extLst>
          </p:nvPr>
        </p:nvGraphicFramePr>
        <p:xfrm>
          <a:off x="269475" y="845144"/>
          <a:ext cx="8749264" cy="3504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558">
                  <a:extLst>
                    <a:ext uri="{9D8B030D-6E8A-4147-A177-3AD203B41FA5}">
                      <a16:colId xmlns:a16="http://schemas.microsoft.com/office/drawing/2014/main" val="148145328"/>
                    </a:ext>
                  </a:extLst>
                </a:gridCol>
                <a:gridCol w="2144562">
                  <a:extLst>
                    <a:ext uri="{9D8B030D-6E8A-4147-A177-3AD203B41FA5}">
                      <a16:colId xmlns:a16="http://schemas.microsoft.com/office/drawing/2014/main" val="343290679"/>
                    </a:ext>
                  </a:extLst>
                </a:gridCol>
                <a:gridCol w="1508092">
                  <a:extLst>
                    <a:ext uri="{9D8B030D-6E8A-4147-A177-3AD203B41FA5}">
                      <a16:colId xmlns:a16="http://schemas.microsoft.com/office/drawing/2014/main" val="3931434264"/>
                    </a:ext>
                  </a:extLst>
                </a:gridCol>
                <a:gridCol w="1838377">
                  <a:extLst>
                    <a:ext uri="{9D8B030D-6E8A-4147-A177-3AD203B41FA5}">
                      <a16:colId xmlns:a16="http://schemas.microsoft.com/office/drawing/2014/main" val="2151857270"/>
                    </a:ext>
                  </a:extLst>
                </a:gridCol>
                <a:gridCol w="1308675">
                  <a:extLst>
                    <a:ext uri="{9D8B030D-6E8A-4147-A177-3AD203B41FA5}">
                      <a16:colId xmlns:a16="http://schemas.microsoft.com/office/drawing/2014/main" val="1307299857"/>
                    </a:ext>
                  </a:extLst>
                </a:gridCol>
              </a:tblGrid>
              <a:tr h="161694">
                <a:tc>
                  <a:txBody>
                    <a:bodyPr/>
                    <a:lstStyle/>
                    <a:p>
                      <a:r>
                        <a:rPr lang="de-DE" sz="1800" dirty="0"/>
                        <a:t>Agententyp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Leistungsbewertung</a:t>
                      </a:r>
                    </a:p>
                    <a:p>
                      <a:endParaRPr lang="de-DE" sz="18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Umgebung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Aktuatoren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Sensoren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305603"/>
                  </a:ext>
                </a:extLst>
              </a:tr>
              <a:tr h="1337297"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Medizinisches Diagnosesystem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gesunder Patient,</a:t>
                      </a:r>
                    </a:p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verringerte Kosten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311708"/>
                  </a:ext>
                </a:extLst>
              </a:tr>
              <a:tr h="1526864"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707015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5AEAD843-C649-420C-ADBF-B12CE3319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455741"/>
              </p:ext>
            </p:extLst>
          </p:nvPr>
        </p:nvGraphicFramePr>
        <p:xfrm>
          <a:off x="269475" y="845144"/>
          <a:ext cx="8749264" cy="3504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558">
                  <a:extLst>
                    <a:ext uri="{9D8B030D-6E8A-4147-A177-3AD203B41FA5}">
                      <a16:colId xmlns:a16="http://schemas.microsoft.com/office/drawing/2014/main" val="148145328"/>
                    </a:ext>
                  </a:extLst>
                </a:gridCol>
                <a:gridCol w="2144562">
                  <a:extLst>
                    <a:ext uri="{9D8B030D-6E8A-4147-A177-3AD203B41FA5}">
                      <a16:colId xmlns:a16="http://schemas.microsoft.com/office/drawing/2014/main" val="343290679"/>
                    </a:ext>
                  </a:extLst>
                </a:gridCol>
                <a:gridCol w="1508092">
                  <a:extLst>
                    <a:ext uri="{9D8B030D-6E8A-4147-A177-3AD203B41FA5}">
                      <a16:colId xmlns:a16="http://schemas.microsoft.com/office/drawing/2014/main" val="3931434264"/>
                    </a:ext>
                  </a:extLst>
                </a:gridCol>
                <a:gridCol w="1838377">
                  <a:extLst>
                    <a:ext uri="{9D8B030D-6E8A-4147-A177-3AD203B41FA5}">
                      <a16:colId xmlns:a16="http://schemas.microsoft.com/office/drawing/2014/main" val="2151857270"/>
                    </a:ext>
                  </a:extLst>
                </a:gridCol>
                <a:gridCol w="1308675">
                  <a:extLst>
                    <a:ext uri="{9D8B030D-6E8A-4147-A177-3AD203B41FA5}">
                      <a16:colId xmlns:a16="http://schemas.microsoft.com/office/drawing/2014/main" val="1307299857"/>
                    </a:ext>
                  </a:extLst>
                </a:gridCol>
              </a:tblGrid>
              <a:tr h="161694">
                <a:tc>
                  <a:txBody>
                    <a:bodyPr/>
                    <a:lstStyle/>
                    <a:p>
                      <a:r>
                        <a:rPr lang="de-DE" sz="1800" dirty="0"/>
                        <a:t>Agententyp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Leistungsbewertung</a:t>
                      </a:r>
                    </a:p>
                    <a:p>
                      <a:endParaRPr lang="de-DE" sz="18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Umgebung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Aktuatoren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Sensoren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305603"/>
                  </a:ext>
                </a:extLst>
              </a:tr>
              <a:tr h="1337297"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Medizinisches Diagnosesystem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gesunder Patient,</a:t>
                      </a:r>
                    </a:p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verringerte Kosten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Patient, Krankenhaus,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311708"/>
                  </a:ext>
                </a:extLst>
              </a:tr>
              <a:tr h="1526864"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707015"/>
                  </a:ext>
                </a:extLst>
              </a:tr>
            </a:tbl>
          </a:graphicData>
        </a:graphic>
      </p:graphicFrame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D27A603F-E6DC-495D-96B1-B07774E6DA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012575"/>
              </p:ext>
            </p:extLst>
          </p:nvPr>
        </p:nvGraphicFramePr>
        <p:xfrm>
          <a:off x="269475" y="845144"/>
          <a:ext cx="8749264" cy="3629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558">
                  <a:extLst>
                    <a:ext uri="{9D8B030D-6E8A-4147-A177-3AD203B41FA5}">
                      <a16:colId xmlns:a16="http://schemas.microsoft.com/office/drawing/2014/main" val="148145328"/>
                    </a:ext>
                  </a:extLst>
                </a:gridCol>
                <a:gridCol w="2144562">
                  <a:extLst>
                    <a:ext uri="{9D8B030D-6E8A-4147-A177-3AD203B41FA5}">
                      <a16:colId xmlns:a16="http://schemas.microsoft.com/office/drawing/2014/main" val="343290679"/>
                    </a:ext>
                  </a:extLst>
                </a:gridCol>
                <a:gridCol w="1508092">
                  <a:extLst>
                    <a:ext uri="{9D8B030D-6E8A-4147-A177-3AD203B41FA5}">
                      <a16:colId xmlns:a16="http://schemas.microsoft.com/office/drawing/2014/main" val="3931434264"/>
                    </a:ext>
                  </a:extLst>
                </a:gridCol>
                <a:gridCol w="1838377">
                  <a:extLst>
                    <a:ext uri="{9D8B030D-6E8A-4147-A177-3AD203B41FA5}">
                      <a16:colId xmlns:a16="http://schemas.microsoft.com/office/drawing/2014/main" val="2151857270"/>
                    </a:ext>
                  </a:extLst>
                </a:gridCol>
                <a:gridCol w="1308675">
                  <a:extLst>
                    <a:ext uri="{9D8B030D-6E8A-4147-A177-3AD203B41FA5}">
                      <a16:colId xmlns:a16="http://schemas.microsoft.com/office/drawing/2014/main" val="1307299857"/>
                    </a:ext>
                  </a:extLst>
                </a:gridCol>
              </a:tblGrid>
              <a:tr h="161694">
                <a:tc>
                  <a:txBody>
                    <a:bodyPr/>
                    <a:lstStyle/>
                    <a:p>
                      <a:r>
                        <a:rPr lang="de-DE" sz="1800" dirty="0"/>
                        <a:t>Agententyp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Leistungsbewertung</a:t>
                      </a:r>
                    </a:p>
                    <a:p>
                      <a:endParaRPr lang="de-DE" sz="18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Umgebung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Aktuatoren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Sensoren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305603"/>
                  </a:ext>
                </a:extLst>
              </a:tr>
              <a:tr h="1337297"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Medizinisches Diagnosesystem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gesunder Patient,</a:t>
                      </a:r>
                    </a:p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verringerte Kosten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Patient, Krankenhaus,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Anzeige von Fragen, Untersuchungen, Diagnosen, Behandlungen, Empfehlungen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Tastatur-eingabe der Symptome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311708"/>
                  </a:ext>
                </a:extLst>
              </a:tr>
              <a:tr h="1526864"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707015"/>
                  </a:ext>
                </a:extLst>
              </a:tr>
            </a:tbl>
          </a:graphicData>
        </a:graphic>
      </p:graphicFrame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F8B58C67-331D-4B85-B75E-4627F1B9F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179066"/>
              </p:ext>
            </p:extLst>
          </p:nvPr>
        </p:nvGraphicFramePr>
        <p:xfrm>
          <a:off x="269475" y="845144"/>
          <a:ext cx="8749264" cy="3629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558">
                  <a:extLst>
                    <a:ext uri="{9D8B030D-6E8A-4147-A177-3AD203B41FA5}">
                      <a16:colId xmlns:a16="http://schemas.microsoft.com/office/drawing/2014/main" val="148145328"/>
                    </a:ext>
                  </a:extLst>
                </a:gridCol>
                <a:gridCol w="2144562">
                  <a:extLst>
                    <a:ext uri="{9D8B030D-6E8A-4147-A177-3AD203B41FA5}">
                      <a16:colId xmlns:a16="http://schemas.microsoft.com/office/drawing/2014/main" val="343290679"/>
                    </a:ext>
                  </a:extLst>
                </a:gridCol>
                <a:gridCol w="1508092">
                  <a:extLst>
                    <a:ext uri="{9D8B030D-6E8A-4147-A177-3AD203B41FA5}">
                      <a16:colId xmlns:a16="http://schemas.microsoft.com/office/drawing/2014/main" val="3931434264"/>
                    </a:ext>
                  </a:extLst>
                </a:gridCol>
                <a:gridCol w="1838377">
                  <a:extLst>
                    <a:ext uri="{9D8B030D-6E8A-4147-A177-3AD203B41FA5}">
                      <a16:colId xmlns:a16="http://schemas.microsoft.com/office/drawing/2014/main" val="2151857270"/>
                    </a:ext>
                  </a:extLst>
                </a:gridCol>
                <a:gridCol w="1308675">
                  <a:extLst>
                    <a:ext uri="{9D8B030D-6E8A-4147-A177-3AD203B41FA5}">
                      <a16:colId xmlns:a16="http://schemas.microsoft.com/office/drawing/2014/main" val="1307299857"/>
                    </a:ext>
                  </a:extLst>
                </a:gridCol>
              </a:tblGrid>
              <a:tr h="161694">
                <a:tc>
                  <a:txBody>
                    <a:bodyPr/>
                    <a:lstStyle/>
                    <a:p>
                      <a:r>
                        <a:rPr lang="de-DE" sz="1800" dirty="0"/>
                        <a:t>Agententyp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Leistungsbewertung</a:t>
                      </a:r>
                    </a:p>
                    <a:p>
                      <a:endParaRPr lang="de-DE" sz="18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Umgebung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Aktuatoren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Sensoren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305603"/>
                  </a:ext>
                </a:extLst>
              </a:tr>
              <a:tr h="1337297"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Medizinisches Diagnosesystem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gesunder Patient,</a:t>
                      </a:r>
                    </a:p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verringerte Kosten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Patient, Krankenhaus,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Anzeige von Fragen, Untersuchungen, Diagnosen, Behandlungen, Empfehlungen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Tastatur-eingabe der Symptome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311708"/>
                  </a:ext>
                </a:extLst>
              </a:tr>
              <a:tr h="1526864"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Interaktiver Lehrer „Teletutor“</a:t>
                      </a: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707015"/>
                  </a:ext>
                </a:extLst>
              </a:tr>
            </a:tbl>
          </a:graphicData>
        </a:graphic>
      </p:graphicFrame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17BE095B-541C-4F17-AECE-94DF15E09D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76989"/>
              </p:ext>
            </p:extLst>
          </p:nvPr>
        </p:nvGraphicFramePr>
        <p:xfrm>
          <a:off x="269475" y="845144"/>
          <a:ext cx="8749264" cy="3629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558">
                  <a:extLst>
                    <a:ext uri="{9D8B030D-6E8A-4147-A177-3AD203B41FA5}">
                      <a16:colId xmlns:a16="http://schemas.microsoft.com/office/drawing/2014/main" val="148145328"/>
                    </a:ext>
                  </a:extLst>
                </a:gridCol>
                <a:gridCol w="2144562">
                  <a:extLst>
                    <a:ext uri="{9D8B030D-6E8A-4147-A177-3AD203B41FA5}">
                      <a16:colId xmlns:a16="http://schemas.microsoft.com/office/drawing/2014/main" val="343290679"/>
                    </a:ext>
                  </a:extLst>
                </a:gridCol>
                <a:gridCol w="1508092">
                  <a:extLst>
                    <a:ext uri="{9D8B030D-6E8A-4147-A177-3AD203B41FA5}">
                      <a16:colId xmlns:a16="http://schemas.microsoft.com/office/drawing/2014/main" val="3931434264"/>
                    </a:ext>
                  </a:extLst>
                </a:gridCol>
                <a:gridCol w="1838377">
                  <a:extLst>
                    <a:ext uri="{9D8B030D-6E8A-4147-A177-3AD203B41FA5}">
                      <a16:colId xmlns:a16="http://schemas.microsoft.com/office/drawing/2014/main" val="2151857270"/>
                    </a:ext>
                  </a:extLst>
                </a:gridCol>
                <a:gridCol w="1308675">
                  <a:extLst>
                    <a:ext uri="{9D8B030D-6E8A-4147-A177-3AD203B41FA5}">
                      <a16:colId xmlns:a16="http://schemas.microsoft.com/office/drawing/2014/main" val="13072998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1800" dirty="0"/>
                        <a:t>Agententyp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Leistungsbewertung</a:t>
                      </a:r>
                    </a:p>
                    <a:p>
                      <a:endParaRPr lang="de-DE" sz="18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Umgebung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Aktuatoren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Sensoren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305603"/>
                  </a:ext>
                </a:extLst>
              </a:tr>
              <a:tr h="1337297"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Medizinisches Diagnosesystem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gesunder Patient,</a:t>
                      </a:r>
                    </a:p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verringerte Kosten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Patient, Krankenhaus,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Anzeige von Fragen, Untersuchungen, Diagnosen, Behandlungen, Empfehlungen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Tastatur-eingabe der Symptome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311708"/>
                  </a:ext>
                </a:extLst>
              </a:tr>
              <a:tr h="1526864"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Interaktiver Lehrer „Teletutor“</a:t>
                      </a: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Punktzahl des Studenten bei einem Test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707015"/>
                  </a:ext>
                </a:extLst>
              </a:tr>
            </a:tbl>
          </a:graphicData>
        </a:graphic>
      </p:graphicFrame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0270929C-09B2-4F92-A107-13EA5B9B4C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435666"/>
              </p:ext>
            </p:extLst>
          </p:nvPr>
        </p:nvGraphicFramePr>
        <p:xfrm>
          <a:off x="269475" y="845144"/>
          <a:ext cx="8749264" cy="3629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558">
                  <a:extLst>
                    <a:ext uri="{9D8B030D-6E8A-4147-A177-3AD203B41FA5}">
                      <a16:colId xmlns:a16="http://schemas.microsoft.com/office/drawing/2014/main" val="148145328"/>
                    </a:ext>
                  </a:extLst>
                </a:gridCol>
                <a:gridCol w="2144562">
                  <a:extLst>
                    <a:ext uri="{9D8B030D-6E8A-4147-A177-3AD203B41FA5}">
                      <a16:colId xmlns:a16="http://schemas.microsoft.com/office/drawing/2014/main" val="343290679"/>
                    </a:ext>
                  </a:extLst>
                </a:gridCol>
                <a:gridCol w="1508092">
                  <a:extLst>
                    <a:ext uri="{9D8B030D-6E8A-4147-A177-3AD203B41FA5}">
                      <a16:colId xmlns:a16="http://schemas.microsoft.com/office/drawing/2014/main" val="3931434264"/>
                    </a:ext>
                  </a:extLst>
                </a:gridCol>
                <a:gridCol w="1838377">
                  <a:extLst>
                    <a:ext uri="{9D8B030D-6E8A-4147-A177-3AD203B41FA5}">
                      <a16:colId xmlns:a16="http://schemas.microsoft.com/office/drawing/2014/main" val="2151857270"/>
                    </a:ext>
                  </a:extLst>
                </a:gridCol>
                <a:gridCol w="1308675">
                  <a:extLst>
                    <a:ext uri="{9D8B030D-6E8A-4147-A177-3AD203B41FA5}">
                      <a16:colId xmlns:a16="http://schemas.microsoft.com/office/drawing/2014/main" val="13072998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1800" dirty="0"/>
                        <a:t>Agententyp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Leistungsbewertung</a:t>
                      </a:r>
                    </a:p>
                    <a:p>
                      <a:endParaRPr lang="de-DE" sz="18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Umgebung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Aktuatoren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Sensoren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305603"/>
                  </a:ext>
                </a:extLst>
              </a:tr>
              <a:tr h="1337297"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Medizinisches Diagnosesystem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gesunder Patient,</a:t>
                      </a:r>
                    </a:p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verringerte Kosten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Patient, Krankenhaus,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Anzeige von Fragen, Untersuchungen, Diagnosen, Behandlungen, Empfehlungen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Tastatur-eingabe der Symptome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311708"/>
                  </a:ext>
                </a:extLst>
              </a:tr>
              <a:tr h="1526864"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Interaktiver Lehrer „Teletutor“</a:t>
                      </a: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Punktzahl des Studenten bei einem Test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Studenten, Prüfungs-kommission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Anzeige von Übungen, Vorschläge, Korrekturen, Belohnungen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Tastatur-eingabe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707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39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61167" y="80130"/>
            <a:ext cx="8237586" cy="628659"/>
          </a:xfrm>
        </p:spPr>
        <p:txBody>
          <a:bodyPr>
            <a:normAutofit/>
          </a:bodyPr>
          <a:lstStyle/>
          <a:p>
            <a:r>
              <a:rPr lang="de-DE" sz="3200">
                <a:solidFill>
                  <a:srgbClr val="0071C8"/>
                </a:solidFill>
                <a:latin typeface="Verdana" panose="020B0604030504040204" pitchFamily="34" charset="0"/>
              </a:rPr>
              <a:t>Beispiel</a:t>
            </a:r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: Intelligenter Chatbot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361167" y="672460"/>
            <a:ext cx="4664433" cy="390622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KI: 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"Ihre Frau rief an, um Sie an das heutige Abendessen zu erinnern."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KI: 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"Ihr 20. Hochzeitstag um 19:00 Uhr."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KI: 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"Ich habe Sie gewarnt, aber Sie haben meine Empfehlung ignoriert...„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KI: "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Keine Sorge, ich habe seinen Flug verzögert. Eine Computerstörung 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. 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"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KI: „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Er bittet um Entschuldigung. Er freut sich darauf Sie morgen Mittag zu treffen." 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Подзаголовок 17">
            <a:extLst>
              <a:ext uri="{FF2B5EF4-FFF2-40B4-BE49-F238E27FC236}">
                <a16:creationId xmlns:a16="http://schemas.microsoft.com/office/drawing/2014/main" id="{36A80121-13DD-4712-ADD4-1484863DB2F8}"/>
              </a:ext>
            </a:extLst>
          </p:cNvPr>
          <p:cNvSpPr txBox="1">
            <a:spLocks/>
          </p:cNvSpPr>
          <p:nvPr/>
        </p:nvSpPr>
        <p:spPr>
          <a:xfrm>
            <a:off x="5133600" y="708789"/>
            <a:ext cx="3848389" cy="3507821"/>
          </a:xfrm>
          <a:prstGeom prst="rect">
            <a:avLst/>
          </a:prstGeom>
          <a:solidFill>
            <a:srgbClr val="FFF081"/>
          </a:solidFill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Ich: 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"Was für ein Abendessen? Worum geht es?„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Ich: 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"Das geht nicht. Ich treffe heute den AI Vorstand um 19:30 Uhr. Wie konnte das passieren?"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Ich: 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"Was mache ich jetzt? Ich kann ihm nicht absagen."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Ich: 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"Echt? Du kannst das?"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9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88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80483" y="169995"/>
            <a:ext cx="8200807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4. Die Struktur von Agenten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0" y="5096576"/>
            <a:ext cx="9144000" cy="54000"/>
          </a:xfrm>
          <a:prstGeom prst="rect">
            <a:avLst/>
          </a:prstGeom>
          <a:solidFill>
            <a:srgbClr val="17A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de-DE"/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522999" y="2638357"/>
            <a:ext cx="8058292" cy="221743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Подзаголовок 17">
            <a:extLst>
              <a:ext uri="{FF2B5EF4-FFF2-40B4-BE49-F238E27FC236}">
                <a16:creationId xmlns:a16="http://schemas.microsoft.com/office/drawing/2014/main" id="{411C1CF9-A83F-4B23-93AF-241BEDC9E797}"/>
              </a:ext>
            </a:extLst>
          </p:cNvPr>
          <p:cNvSpPr txBox="1">
            <a:spLocks/>
          </p:cNvSpPr>
          <p:nvPr/>
        </p:nvSpPr>
        <p:spPr>
          <a:xfrm>
            <a:off x="380483" y="798653"/>
            <a:ext cx="8517331" cy="2800991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Die Aufgabe der KI ist es das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Agentenprogramm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zu entwerfen.</a:t>
            </a:r>
          </a:p>
          <a:p>
            <a:pPr marL="0" indent="0" algn="ctr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Agentenprogramm = Architektur + Programm</a:t>
            </a:r>
          </a:p>
          <a:p>
            <a:pPr marL="0" indent="0" algn="ctr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Architektur = Sensoren + Aktuatoren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Es gibt: </a:t>
            </a:r>
          </a:p>
          <a:p>
            <a:pPr lvl="2"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einfache Reflexagenten</a:t>
            </a:r>
          </a:p>
          <a:p>
            <a:pPr lvl="2"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Modellbasierte Agenten</a:t>
            </a:r>
          </a:p>
          <a:p>
            <a:pPr lvl="2"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Zielbasierte Agenten</a:t>
            </a:r>
          </a:p>
          <a:p>
            <a:pPr lvl="2"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Nutzenbasierte Agenten</a:t>
            </a:r>
          </a:p>
          <a:p>
            <a:pPr lvl="2"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Lernende Agenten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2977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71596" y="77027"/>
            <a:ext cx="8200807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4.1 Agentenprogramme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6" name="Подзаголовок 17">
            <a:extLst>
              <a:ext uri="{FF2B5EF4-FFF2-40B4-BE49-F238E27FC236}">
                <a16:creationId xmlns:a16="http://schemas.microsoft.com/office/drawing/2014/main" id="{411C1CF9-A83F-4B23-93AF-241BEDC9E797}"/>
              </a:ext>
            </a:extLst>
          </p:cNvPr>
          <p:cNvSpPr txBox="1">
            <a:spLocks/>
          </p:cNvSpPr>
          <p:nvPr/>
        </p:nvSpPr>
        <p:spPr>
          <a:xfrm>
            <a:off x="313333" y="655864"/>
            <a:ext cx="8517331" cy="1478316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Das Programm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Table-Driven-Agent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wir für jede neue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Wahrnehmung </a:t>
            </a:r>
            <a:r>
              <a:rPr lang="de-DE" sz="1800" i="1" dirty="0">
                <a:latin typeface="Verdana" panose="020B0604030504040204" pitchFamily="34" charset="0"/>
                <a:ea typeface="Verdana" panose="020B0604030504040204" pitchFamily="34" charset="0"/>
              </a:rPr>
              <a:t>(„</a:t>
            </a:r>
            <a:r>
              <a:rPr lang="en-US" sz="1800" i="1" dirty="0">
                <a:latin typeface="Verdana" panose="020B0604030504040204" pitchFamily="34" charset="0"/>
                <a:ea typeface="Verdana" panose="020B0604030504040204" pitchFamily="34" charset="0"/>
              </a:rPr>
              <a:t>percept</a:t>
            </a:r>
            <a:r>
              <a:rPr lang="de-DE" sz="1800" i="1" dirty="0">
                <a:latin typeface="Verdana" panose="020B0604030504040204" pitchFamily="34" charset="0"/>
                <a:ea typeface="Verdana" panose="020B0604030504040204" pitchFamily="34" charset="0"/>
              </a:rPr>
              <a:t>“)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aufgerufen und gibt jeweils eine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Aktion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zurück. Es verwaltet eine vollständige Wahrnehmungsfolge im Hauptspeicher.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30D7FF06-F461-485F-8358-F44E3B739C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46" y="2335589"/>
            <a:ext cx="7582803" cy="1881134"/>
          </a:xfrm>
          <a:prstGeom prst="rect">
            <a:avLst/>
          </a:prstGeom>
        </p:spPr>
      </p:pic>
      <p:sp>
        <p:nvSpPr>
          <p:cNvPr id="7" name="Подзаголовок 17">
            <a:extLst>
              <a:ext uri="{FF2B5EF4-FFF2-40B4-BE49-F238E27FC236}">
                <a16:creationId xmlns:a16="http://schemas.microsoft.com/office/drawing/2014/main" id="{772AB50C-9EC7-490A-AD74-0873E7AD8426}"/>
              </a:ext>
            </a:extLst>
          </p:cNvPr>
          <p:cNvSpPr txBox="1">
            <a:spLocks/>
          </p:cNvSpPr>
          <p:nvPr/>
        </p:nvSpPr>
        <p:spPr>
          <a:xfrm>
            <a:off x="476612" y="4216723"/>
            <a:ext cx="8517331" cy="51600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sehr begrenzt intelligent</a:t>
            </a:r>
            <a:endParaRPr lang="de-DE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0391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fik 27">
            <a:extLst>
              <a:ext uri="{FF2B5EF4-FFF2-40B4-BE49-F238E27FC236}">
                <a16:creationId xmlns:a16="http://schemas.microsoft.com/office/drawing/2014/main" id="{75FB0AE3-F26B-4515-AEAA-7E87ACD3F5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265" y="598268"/>
            <a:ext cx="5700865" cy="1384987"/>
          </a:xfrm>
          <a:prstGeom prst="rect">
            <a:avLst/>
          </a:prstGeom>
        </p:spPr>
      </p:pic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A7C7528E-64F6-43CF-8A24-1A2D2DDBA81C}"/>
              </a:ext>
            </a:extLst>
          </p:cNvPr>
          <p:cNvSpPr/>
          <p:nvPr/>
        </p:nvSpPr>
        <p:spPr>
          <a:xfrm>
            <a:off x="1740310" y="1799303"/>
            <a:ext cx="4746096" cy="296707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51741" y="88134"/>
            <a:ext cx="8200807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4.2 Einfache Reflexagenten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522999" y="2638357"/>
            <a:ext cx="8058292" cy="221743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20D804BE-79D2-4098-8FAE-0BD2465BD412}"/>
              </a:ext>
            </a:extLst>
          </p:cNvPr>
          <p:cNvSpPr/>
          <p:nvPr/>
        </p:nvSpPr>
        <p:spPr>
          <a:xfrm>
            <a:off x="7635000" y="2030079"/>
            <a:ext cx="664941" cy="265774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BC42AF6-A411-4B7E-B9F7-523D9D8EFD41}"/>
              </a:ext>
            </a:extLst>
          </p:cNvPr>
          <p:cNvSpPr txBox="1"/>
          <p:nvPr/>
        </p:nvSpPr>
        <p:spPr>
          <a:xfrm>
            <a:off x="3710835" y="1977855"/>
            <a:ext cx="1298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</a:rPr>
              <a:t>Agent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CC683EE3-F65C-498B-8BA4-816EAC5C3A50}"/>
              </a:ext>
            </a:extLst>
          </p:cNvPr>
          <p:cNvSpPr txBox="1"/>
          <p:nvPr/>
        </p:nvSpPr>
        <p:spPr>
          <a:xfrm>
            <a:off x="4784751" y="1739663"/>
            <a:ext cx="1524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Sensoren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BB9B8FF-B93A-4A73-A1CE-D323BBF5AF93}"/>
              </a:ext>
            </a:extLst>
          </p:cNvPr>
          <p:cNvSpPr txBox="1"/>
          <p:nvPr/>
        </p:nvSpPr>
        <p:spPr>
          <a:xfrm>
            <a:off x="4659682" y="4246478"/>
            <a:ext cx="1929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Aktuatoren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ADE1683F-4691-404C-A09D-E47F787351F8}"/>
              </a:ext>
            </a:extLst>
          </p:cNvPr>
          <p:cNvSpPr txBox="1"/>
          <p:nvPr/>
        </p:nvSpPr>
        <p:spPr>
          <a:xfrm>
            <a:off x="7702517" y="2465591"/>
            <a:ext cx="553998" cy="1769074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</a:rPr>
              <a:t>Umgebung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BD08640A-F662-4BF6-BC97-28EA4D010709}"/>
              </a:ext>
            </a:extLst>
          </p:cNvPr>
          <p:cNvSpPr txBox="1"/>
          <p:nvPr/>
        </p:nvSpPr>
        <p:spPr>
          <a:xfrm>
            <a:off x="6536215" y="4502146"/>
            <a:ext cx="10903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Aktionen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2231FA9E-2C47-4EA9-96F4-4FD61FF8F2B1}"/>
              </a:ext>
            </a:extLst>
          </p:cNvPr>
          <p:cNvSpPr/>
          <p:nvPr/>
        </p:nvSpPr>
        <p:spPr>
          <a:xfrm>
            <a:off x="4804363" y="2445014"/>
            <a:ext cx="1524992" cy="455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Wie die Welt jetzt aussieht</a:t>
            </a:r>
          </a:p>
        </p:txBody>
      </p: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1540B973-6E30-42B6-85F6-6662B3585415}"/>
              </a:ext>
            </a:extLst>
          </p:cNvPr>
          <p:cNvCxnSpPr>
            <a:cxnSpLocks/>
          </p:cNvCxnSpPr>
          <p:nvPr/>
        </p:nvCxnSpPr>
        <p:spPr>
          <a:xfrm>
            <a:off x="6474365" y="4465791"/>
            <a:ext cx="132678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E5314DB4-D0C5-44D2-8F7F-CB77E30617F6}"/>
              </a:ext>
            </a:extLst>
          </p:cNvPr>
          <p:cNvCxnSpPr>
            <a:cxnSpLocks/>
          </p:cNvCxnSpPr>
          <p:nvPr/>
        </p:nvCxnSpPr>
        <p:spPr>
          <a:xfrm>
            <a:off x="5403679" y="2044287"/>
            <a:ext cx="1" cy="400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4B2E12B3-7C9C-4067-87FC-A5D462CD84F1}"/>
              </a:ext>
            </a:extLst>
          </p:cNvPr>
          <p:cNvCxnSpPr>
            <a:cxnSpLocks/>
          </p:cNvCxnSpPr>
          <p:nvPr/>
        </p:nvCxnSpPr>
        <p:spPr>
          <a:xfrm>
            <a:off x="5403679" y="4021588"/>
            <a:ext cx="1" cy="3173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hteck 32">
            <a:extLst>
              <a:ext uri="{FF2B5EF4-FFF2-40B4-BE49-F238E27FC236}">
                <a16:creationId xmlns:a16="http://schemas.microsoft.com/office/drawing/2014/main" id="{3688197C-41CF-4277-968F-58A15EC5CA71}"/>
              </a:ext>
            </a:extLst>
          </p:cNvPr>
          <p:cNvSpPr/>
          <p:nvPr/>
        </p:nvSpPr>
        <p:spPr>
          <a:xfrm>
            <a:off x="4438988" y="3561874"/>
            <a:ext cx="1929383" cy="455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Welche Aktion ich jetzt ausführen soll</a:t>
            </a:r>
          </a:p>
        </p:txBody>
      </p:sp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5CC66BFA-6AF4-4ED3-9D2A-4DE0087089C2}"/>
              </a:ext>
            </a:extLst>
          </p:cNvPr>
          <p:cNvCxnSpPr/>
          <p:nvPr/>
        </p:nvCxnSpPr>
        <p:spPr>
          <a:xfrm>
            <a:off x="5406618" y="2883420"/>
            <a:ext cx="0" cy="6605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feld 33">
            <a:extLst>
              <a:ext uri="{FF2B5EF4-FFF2-40B4-BE49-F238E27FC236}">
                <a16:creationId xmlns:a16="http://schemas.microsoft.com/office/drawing/2014/main" id="{497C76F0-ECC5-4D84-865E-43A7FE328DE1}"/>
              </a:ext>
            </a:extLst>
          </p:cNvPr>
          <p:cNvSpPr txBox="1"/>
          <p:nvPr/>
        </p:nvSpPr>
        <p:spPr>
          <a:xfrm>
            <a:off x="6373523" y="1677684"/>
            <a:ext cx="19874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Wahrnehmungen</a:t>
            </a:r>
          </a:p>
        </p:txBody>
      </p: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3CD8BFEE-6A57-40F0-ACE1-F2D2DEFD3DD3}"/>
              </a:ext>
            </a:extLst>
          </p:cNvPr>
          <p:cNvCxnSpPr>
            <a:cxnSpLocks/>
          </p:cNvCxnSpPr>
          <p:nvPr/>
        </p:nvCxnSpPr>
        <p:spPr>
          <a:xfrm flipH="1">
            <a:off x="6486407" y="2100898"/>
            <a:ext cx="114017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hteck 2">
            <a:extLst>
              <a:ext uri="{FF2B5EF4-FFF2-40B4-BE49-F238E27FC236}">
                <a16:creationId xmlns:a16="http://schemas.microsoft.com/office/drawing/2014/main" id="{16C6B393-CF0D-4928-BE11-14EAD83719B1}"/>
              </a:ext>
            </a:extLst>
          </p:cNvPr>
          <p:cNvSpPr/>
          <p:nvPr/>
        </p:nvSpPr>
        <p:spPr>
          <a:xfrm>
            <a:off x="1855113" y="3561874"/>
            <a:ext cx="2177455" cy="45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Condition</a:t>
            </a:r>
            <a:r>
              <a:rPr lang="de-D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-action </a:t>
            </a:r>
            <a:r>
              <a:rPr lang="de-DE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rules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85A526F1-229A-4774-8B3A-6E8EC5B5B050}"/>
              </a:ext>
            </a:extLst>
          </p:cNvPr>
          <p:cNvCxnSpPr/>
          <p:nvPr/>
        </p:nvCxnSpPr>
        <p:spPr>
          <a:xfrm>
            <a:off x="4032568" y="3738716"/>
            <a:ext cx="40642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01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80483" y="107463"/>
            <a:ext cx="8200807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4.3 Beispiel: Agentenprogramm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6" name="Подзаголовок 17">
            <a:extLst>
              <a:ext uri="{FF2B5EF4-FFF2-40B4-BE49-F238E27FC236}">
                <a16:creationId xmlns:a16="http://schemas.microsoft.com/office/drawing/2014/main" id="{411C1CF9-A83F-4B23-93AF-241BEDC9E797}"/>
              </a:ext>
            </a:extLst>
          </p:cNvPr>
          <p:cNvSpPr txBox="1">
            <a:spLocks/>
          </p:cNvSpPr>
          <p:nvPr/>
        </p:nvSpPr>
        <p:spPr>
          <a:xfrm>
            <a:off x="380483" y="906899"/>
            <a:ext cx="8517331" cy="1478316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Beispiel Agentenfunktion für die Staubsaugerwelt: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Das Agentenprogramm für einen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einfachen Reflexagenten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in der Staubsaugerumgebung mit 2 Zustände. Dieses Programm implementiert die tabellarisch (siehe 3.5) dargestellte Agentenfunktion.</a:t>
            </a:r>
            <a:endParaRPr lang="de-DE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F85440B8-37EE-4602-B524-9A8FE4A4A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693" y="1479500"/>
            <a:ext cx="7115296" cy="127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32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25561" y="169103"/>
            <a:ext cx="5581904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Bibliografie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2079321" y="954215"/>
            <a:ext cx="6633085" cy="217269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6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Stuart Russell, Peter Norvig, „Künstliche Intelligenz. Ein moderner Ansatz“, 3. aktualisierte Auflage, Pearson, 2012.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Pseudocode Algorithmus Beschreibung: </a:t>
            </a:r>
            <a:r>
              <a:rPr lang="de-DE" sz="16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https://github.com/aimacode/aima-pseudocode</a:t>
            </a:r>
            <a:endParaRPr lang="de-DE" sz="1600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Python code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repository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 mit Beispielalgorithmen: </a:t>
            </a:r>
            <a:r>
              <a:rPr lang="de-DE" sz="16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https://github.com/aimacode/aima-python</a:t>
            </a:r>
            <a:endParaRPr lang="de-DE" sz="1600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 Stuart Russell, „Human Compatible : Künstliche Intelligenz und wie der Mensch die Kontrolle über superintelligente Maschinen behält“, mitp, 2020.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85F5DFA-4710-4AAF-99A8-135A93745F9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5" y="3080333"/>
            <a:ext cx="1113072" cy="170333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0C43894E-3655-4EEB-94EE-B75FD0CBECA1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5" y="1157437"/>
            <a:ext cx="1139873" cy="1609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159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A7C7528E-64F6-43CF-8A24-1A2D2DDBA81C}"/>
              </a:ext>
            </a:extLst>
          </p:cNvPr>
          <p:cNvSpPr/>
          <p:nvPr/>
        </p:nvSpPr>
        <p:spPr>
          <a:xfrm>
            <a:off x="2776861" y="1125963"/>
            <a:ext cx="3715928" cy="364041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51741" y="88134"/>
            <a:ext cx="8200807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4.4.1 Wissensbasierte Agenten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522999" y="2638357"/>
            <a:ext cx="8058292" cy="221743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20D804BE-79D2-4098-8FAE-0BD2465BD412}"/>
              </a:ext>
            </a:extLst>
          </p:cNvPr>
          <p:cNvSpPr/>
          <p:nvPr/>
        </p:nvSpPr>
        <p:spPr>
          <a:xfrm>
            <a:off x="7635000" y="2030079"/>
            <a:ext cx="664941" cy="265774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BC42AF6-A411-4B7E-B9F7-523D9D8EFD41}"/>
              </a:ext>
            </a:extLst>
          </p:cNvPr>
          <p:cNvSpPr txBox="1"/>
          <p:nvPr/>
        </p:nvSpPr>
        <p:spPr>
          <a:xfrm>
            <a:off x="2939594" y="1294045"/>
            <a:ext cx="1298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</a:rPr>
              <a:t>Agent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CC683EE3-F65C-498B-8BA4-816EAC5C3A50}"/>
              </a:ext>
            </a:extLst>
          </p:cNvPr>
          <p:cNvSpPr txBox="1"/>
          <p:nvPr/>
        </p:nvSpPr>
        <p:spPr>
          <a:xfrm>
            <a:off x="4714383" y="1555482"/>
            <a:ext cx="1524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Sensoren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BB9B8FF-B93A-4A73-A1CE-D323BBF5AF93}"/>
              </a:ext>
            </a:extLst>
          </p:cNvPr>
          <p:cNvSpPr txBox="1"/>
          <p:nvPr/>
        </p:nvSpPr>
        <p:spPr>
          <a:xfrm>
            <a:off x="4634825" y="4332574"/>
            <a:ext cx="1929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Aktuatoren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ADE1683F-4691-404C-A09D-E47F787351F8}"/>
              </a:ext>
            </a:extLst>
          </p:cNvPr>
          <p:cNvSpPr txBox="1"/>
          <p:nvPr/>
        </p:nvSpPr>
        <p:spPr>
          <a:xfrm>
            <a:off x="7702517" y="2465591"/>
            <a:ext cx="553998" cy="1769074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</a:rPr>
              <a:t>Umgebung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BD08640A-F662-4BF6-BC97-28EA4D010709}"/>
              </a:ext>
            </a:extLst>
          </p:cNvPr>
          <p:cNvSpPr txBox="1"/>
          <p:nvPr/>
        </p:nvSpPr>
        <p:spPr>
          <a:xfrm>
            <a:off x="6536215" y="4502146"/>
            <a:ext cx="10903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Aktionen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2231FA9E-2C47-4EA9-96F4-4FD61FF8F2B1}"/>
              </a:ext>
            </a:extLst>
          </p:cNvPr>
          <p:cNvSpPr/>
          <p:nvPr/>
        </p:nvSpPr>
        <p:spPr>
          <a:xfrm>
            <a:off x="4819474" y="2344529"/>
            <a:ext cx="1524992" cy="455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Wie die Welt jetzt aussieht</a:t>
            </a:r>
          </a:p>
        </p:txBody>
      </p: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1540B973-6E30-42B6-85F6-6662B3585415}"/>
              </a:ext>
            </a:extLst>
          </p:cNvPr>
          <p:cNvCxnSpPr>
            <a:cxnSpLocks/>
          </p:cNvCxnSpPr>
          <p:nvPr/>
        </p:nvCxnSpPr>
        <p:spPr>
          <a:xfrm>
            <a:off x="6474365" y="4465791"/>
            <a:ext cx="132678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E5314DB4-D0C5-44D2-8F7F-CB77E30617F6}"/>
              </a:ext>
            </a:extLst>
          </p:cNvPr>
          <p:cNvCxnSpPr>
            <a:cxnSpLocks/>
          </p:cNvCxnSpPr>
          <p:nvPr/>
        </p:nvCxnSpPr>
        <p:spPr>
          <a:xfrm>
            <a:off x="5403679" y="1897216"/>
            <a:ext cx="1" cy="400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4B2E12B3-7C9C-4067-87FC-A5D462CD84F1}"/>
              </a:ext>
            </a:extLst>
          </p:cNvPr>
          <p:cNvCxnSpPr>
            <a:cxnSpLocks/>
          </p:cNvCxnSpPr>
          <p:nvPr/>
        </p:nvCxnSpPr>
        <p:spPr>
          <a:xfrm>
            <a:off x="5403679" y="4021588"/>
            <a:ext cx="1" cy="3173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hteck 32">
            <a:extLst>
              <a:ext uri="{FF2B5EF4-FFF2-40B4-BE49-F238E27FC236}">
                <a16:creationId xmlns:a16="http://schemas.microsoft.com/office/drawing/2014/main" id="{3688197C-41CF-4277-968F-58A15EC5CA71}"/>
              </a:ext>
            </a:extLst>
          </p:cNvPr>
          <p:cNvSpPr/>
          <p:nvPr/>
        </p:nvSpPr>
        <p:spPr>
          <a:xfrm>
            <a:off x="4438988" y="3561874"/>
            <a:ext cx="1929383" cy="455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Welche Aktion ich jetzt ausführen soll</a:t>
            </a:r>
          </a:p>
        </p:txBody>
      </p:sp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5CC66BFA-6AF4-4ED3-9D2A-4DE0087089C2}"/>
              </a:ext>
            </a:extLst>
          </p:cNvPr>
          <p:cNvCxnSpPr/>
          <p:nvPr/>
        </p:nvCxnSpPr>
        <p:spPr>
          <a:xfrm>
            <a:off x="5403679" y="2833172"/>
            <a:ext cx="0" cy="6605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feld 33">
            <a:extLst>
              <a:ext uri="{FF2B5EF4-FFF2-40B4-BE49-F238E27FC236}">
                <a16:creationId xmlns:a16="http://schemas.microsoft.com/office/drawing/2014/main" id="{497C76F0-ECC5-4D84-865E-43A7FE328DE1}"/>
              </a:ext>
            </a:extLst>
          </p:cNvPr>
          <p:cNvSpPr txBox="1"/>
          <p:nvPr/>
        </p:nvSpPr>
        <p:spPr>
          <a:xfrm>
            <a:off x="6373523" y="1677684"/>
            <a:ext cx="19874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Wahrnehmungen</a:t>
            </a:r>
          </a:p>
        </p:txBody>
      </p: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3CD8BFEE-6A57-40F0-ACE1-F2D2DEFD3DD3}"/>
              </a:ext>
            </a:extLst>
          </p:cNvPr>
          <p:cNvCxnSpPr>
            <a:cxnSpLocks/>
          </p:cNvCxnSpPr>
          <p:nvPr/>
        </p:nvCxnSpPr>
        <p:spPr>
          <a:xfrm flipH="1">
            <a:off x="6486407" y="2100898"/>
            <a:ext cx="114017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lussdiagramm: Magnetplattenspeicher 2">
            <a:extLst>
              <a:ext uri="{FF2B5EF4-FFF2-40B4-BE49-F238E27FC236}">
                <a16:creationId xmlns:a16="http://schemas.microsoft.com/office/drawing/2014/main" id="{5F4BAC39-6EA8-4397-B9D7-A2CD77AC8C4F}"/>
              </a:ext>
            </a:extLst>
          </p:cNvPr>
          <p:cNvSpPr/>
          <p:nvPr/>
        </p:nvSpPr>
        <p:spPr>
          <a:xfrm>
            <a:off x="3053084" y="2454001"/>
            <a:ext cx="991090" cy="544679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Speicher</a:t>
            </a:r>
            <a:endParaRPr lang="en-US" dirty="0"/>
          </a:p>
        </p:txBody>
      </p:sp>
      <p:sp>
        <p:nvSpPr>
          <p:cNvPr id="28" name="Flussdiagramm: Magnetplattenspeicher 27">
            <a:extLst>
              <a:ext uri="{FF2B5EF4-FFF2-40B4-BE49-F238E27FC236}">
                <a16:creationId xmlns:a16="http://schemas.microsoft.com/office/drawing/2014/main" id="{FDB8187D-C2CC-4803-BC08-12AC22ED5B2B}"/>
              </a:ext>
            </a:extLst>
          </p:cNvPr>
          <p:cNvSpPr/>
          <p:nvPr/>
        </p:nvSpPr>
        <p:spPr>
          <a:xfrm>
            <a:off x="3091794" y="3561873"/>
            <a:ext cx="945628" cy="646173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Aktions-regeln</a:t>
            </a:r>
            <a:endParaRPr lang="en-US" dirty="0"/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D9A436BC-90BF-44F0-A068-1C906DDFC3AF}"/>
              </a:ext>
            </a:extLst>
          </p:cNvPr>
          <p:cNvCxnSpPr>
            <a:cxnSpLocks/>
          </p:cNvCxnSpPr>
          <p:nvPr/>
        </p:nvCxnSpPr>
        <p:spPr>
          <a:xfrm flipV="1">
            <a:off x="4037422" y="3882683"/>
            <a:ext cx="401566" cy="227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8A8031A5-1525-45EE-B746-130950301E33}"/>
              </a:ext>
            </a:extLst>
          </p:cNvPr>
          <p:cNvCxnSpPr>
            <a:cxnSpLocks/>
          </p:cNvCxnSpPr>
          <p:nvPr/>
        </p:nvCxnSpPr>
        <p:spPr>
          <a:xfrm flipH="1" flipV="1">
            <a:off x="4059291" y="2993103"/>
            <a:ext cx="357828" cy="70628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feil: nach unten gekrümmt 15">
            <a:extLst>
              <a:ext uri="{FF2B5EF4-FFF2-40B4-BE49-F238E27FC236}">
                <a16:creationId xmlns:a16="http://schemas.microsoft.com/office/drawing/2014/main" id="{9C99575F-3816-437D-B910-DF2D75539DD0}"/>
              </a:ext>
            </a:extLst>
          </p:cNvPr>
          <p:cNvSpPr/>
          <p:nvPr/>
        </p:nvSpPr>
        <p:spPr>
          <a:xfrm>
            <a:off x="4059291" y="2355596"/>
            <a:ext cx="745066" cy="21615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Pfeil: nach unten gekrümmt 34">
            <a:extLst>
              <a:ext uri="{FF2B5EF4-FFF2-40B4-BE49-F238E27FC236}">
                <a16:creationId xmlns:a16="http://schemas.microsoft.com/office/drawing/2014/main" id="{ED6B369D-6A8D-4D76-8C2C-DD878D548235}"/>
              </a:ext>
            </a:extLst>
          </p:cNvPr>
          <p:cNvSpPr/>
          <p:nvPr/>
        </p:nvSpPr>
        <p:spPr>
          <a:xfrm flipH="1" flipV="1">
            <a:off x="4086115" y="2897877"/>
            <a:ext cx="691417" cy="2562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8630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A7C7528E-64F6-43CF-8A24-1A2D2DDBA81C}"/>
              </a:ext>
            </a:extLst>
          </p:cNvPr>
          <p:cNvSpPr/>
          <p:nvPr/>
        </p:nvSpPr>
        <p:spPr>
          <a:xfrm>
            <a:off x="2152357" y="927273"/>
            <a:ext cx="4340432" cy="383910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8BEF77C7-DC45-4B82-8927-9C8B91B3046F}"/>
              </a:ext>
            </a:extLst>
          </p:cNvPr>
          <p:cNvSpPr/>
          <p:nvPr/>
        </p:nvSpPr>
        <p:spPr>
          <a:xfrm>
            <a:off x="2419658" y="1573168"/>
            <a:ext cx="1715814" cy="3114658"/>
          </a:xfrm>
          <a:prstGeom prst="roundRect">
            <a:avLst/>
          </a:prstGeom>
          <a:solidFill>
            <a:srgbClr val="FFFF00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r>
              <a:rPr lang="de-DE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Wissensbasis</a:t>
            </a:r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51741" y="88134"/>
            <a:ext cx="8200807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4.4.2 Wissensbasierte Agenten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522999" y="2638357"/>
            <a:ext cx="8058292" cy="221743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20D804BE-79D2-4098-8FAE-0BD2465BD412}"/>
              </a:ext>
            </a:extLst>
          </p:cNvPr>
          <p:cNvSpPr/>
          <p:nvPr/>
        </p:nvSpPr>
        <p:spPr>
          <a:xfrm>
            <a:off x="7635000" y="2030079"/>
            <a:ext cx="664941" cy="265774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BC42AF6-A411-4B7E-B9F7-523D9D8EFD41}"/>
              </a:ext>
            </a:extLst>
          </p:cNvPr>
          <p:cNvSpPr txBox="1"/>
          <p:nvPr/>
        </p:nvSpPr>
        <p:spPr>
          <a:xfrm>
            <a:off x="2680126" y="1040394"/>
            <a:ext cx="1298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</a:rPr>
              <a:t>Agent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CC683EE3-F65C-498B-8BA4-816EAC5C3A50}"/>
              </a:ext>
            </a:extLst>
          </p:cNvPr>
          <p:cNvSpPr txBox="1"/>
          <p:nvPr/>
        </p:nvSpPr>
        <p:spPr>
          <a:xfrm>
            <a:off x="4641183" y="1271227"/>
            <a:ext cx="1524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Sensoren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BB9B8FF-B93A-4A73-A1CE-D323BBF5AF93}"/>
              </a:ext>
            </a:extLst>
          </p:cNvPr>
          <p:cNvSpPr txBox="1"/>
          <p:nvPr/>
        </p:nvSpPr>
        <p:spPr>
          <a:xfrm>
            <a:off x="4634825" y="4332574"/>
            <a:ext cx="1929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Aktuatoren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ADE1683F-4691-404C-A09D-E47F787351F8}"/>
              </a:ext>
            </a:extLst>
          </p:cNvPr>
          <p:cNvSpPr txBox="1"/>
          <p:nvPr/>
        </p:nvSpPr>
        <p:spPr>
          <a:xfrm>
            <a:off x="7702517" y="2465591"/>
            <a:ext cx="553998" cy="1769074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</a:rPr>
              <a:t>Umgebung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BD08640A-F662-4BF6-BC97-28EA4D010709}"/>
              </a:ext>
            </a:extLst>
          </p:cNvPr>
          <p:cNvSpPr txBox="1"/>
          <p:nvPr/>
        </p:nvSpPr>
        <p:spPr>
          <a:xfrm>
            <a:off x="6536215" y="4502146"/>
            <a:ext cx="10903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Aktionen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2231FA9E-2C47-4EA9-96F4-4FD61FF8F2B1}"/>
              </a:ext>
            </a:extLst>
          </p:cNvPr>
          <p:cNvSpPr/>
          <p:nvPr/>
        </p:nvSpPr>
        <p:spPr>
          <a:xfrm>
            <a:off x="4772196" y="1972214"/>
            <a:ext cx="1524992" cy="455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Wie die </a:t>
            </a:r>
            <a:r>
              <a:rPr lang="de-DE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Welt</a:t>
            </a:r>
            <a:r>
              <a:rPr lang="de-D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jetzt aussieht</a:t>
            </a:r>
          </a:p>
        </p:txBody>
      </p: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1540B973-6E30-42B6-85F6-6662B3585415}"/>
              </a:ext>
            </a:extLst>
          </p:cNvPr>
          <p:cNvCxnSpPr>
            <a:cxnSpLocks/>
          </p:cNvCxnSpPr>
          <p:nvPr/>
        </p:nvCxnSpPr>
        <p:spPr>
          <a:xfrm>
            <a:off x="6474365" y="4465791"/>
            <a:ext cx="132678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E5314DB4-D0C5-44D2-8F7F-CB77E30617F6}"/>
              </a:ext>
            </a:extLst>
          </p:cNvPr>
          <p:cNvCxnSpPr>
            <a:cxnSpLocks/>
          </p:cNvCxnSpPr>
          <p:nvPr/>
        </p:nvCxnSpPr>
        <p:spPr>
          <a:xfrm>
            <a:off x="5365495" y="1573168"/>
            <a:ext cx="1" cy="400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4B2E12B3-7C9C-4067-87FC-A5D462CD84F1}"/>
              </a:ext>
            </a:extLst>
          </p:cNvPr>
          <p:cNvCxnSpPr>
            <a:cxnSpLocks/>
          </p:cNvCxnSpPr>
          <p:nvPr/>
        </p:nvCxnSpPr>
        <p:spPr>
          <a:xfrm>
            <a:off x="5391294" y="4101953"/>
            <a:ext cx="1" cy="3173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hteck 32">
            <a:extLst>
              <a:ext uri="{FF2B5EF4-FFF2-40B4-BE49-F238E27FC236}">
                <a16:creationId xmlns:a16="http://schemas.microsoft.com/office/drawing/2014/main" id="{3688197C-41CF-4277-968F-58A15EC5CA71}"/>
              </a:ext>
            </a:extLst>
          </p:cNvPr>
          <p:cNvSpPr/>
          <p:nvPr/>
        </p:nvSpPr>
        <p:spPr>
          <a:xfrm>
            <a:off x="4460857" y="3638485"/>
            <a:ext cx="1929383" cy="455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Welche </a:t>
            </a:r>
            <a:r>
              <a:rPr lang="de-DE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Aktion </a:t>
            </a:r>
            <a:r>
              <a:rPr lang="de-D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ich jetzt ausführen soll</a:t>
            </a:r>
          </a:p>
        </p:txBody>
      </p:sp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5CC66BFA-6AF4-4ED3-9D2A-4DE0087089C2}"/>
              </a:ext>
            </a:extLst>
          </p:cNvPr>
          <p:cNvCxnSpPr>
            <a:cxnSpLocks/>
          </p:cNvCxnSpPr>
          <p:nvPr/>
        </p:nvCxnSpPr>
        <p:spPr>
          <a:xfrm>
            <a:off x="5361829" y="3154147"/>
            <a:ext cx="0" cy="48433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feld 33">
            <a:extLst>
              <a:ext uri="{FF2B5EF4-FFF2-40B4-BE49-F238E27FC236}">
                <a16:creationId xmlns:a16="http://schemas.microsoft.com/office/drawing/2014/main" id="{497C76F0-ECC5-4D84-865E-43A7FE328DE1}"/>
              </a:ext>
            </a:extLst>
          </p:cNvPr>
          <p:cNvSpPr txBox="1"/>
          <p:nvPr/>
        </p:nvSpPr>
        <p:spPr>
          <a:xfrm>
            <a:off x="6373523" y="1677684"/>
            <a:ext cx="19874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</a:rPr>
              <a:t>Wahrnehmungen</a:t>
            </a:r>
          </a:p>
        </p:txBody>
      </p: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3CD8BFEE-6A57-40F0-ACE1-F2D2DEFD3DD3}"/>
              </a:ext>
            </a:extLst>
          </p:cNvPr>
          <p:cNvCxnSpPr>
            <a:cxnSpLocks/>
          </p:cNvCxnSpPr>
          <p:nvPr/>
        </p:nvCxnSpPr>
        <p:spPr>
          <a:xfrm flipH="1">
            <a:off x="6486407" y="2100898"/>
            <a:ext cx="114017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lussdiagramm: Magnetplattenspeicher 2">
            <a:extLst>
              <a:ext uri="{FF2B5EF4-FFF2-40B4-BE49-F238E27FC236}">
                <a16:creationId xmlns:a16="http://schemas.microsoft.com/office/drawing/2014/main" id="{5F4BAC39-6EA8-4397-B9D7-A2CD77AC8C4F}"/>
              </a:ext>
            </a:extLst>
          </p:cNvPr>
          <p:cNvSpPr/>
          <p:nvPr/>
        </p:nvSpPr>
        <p:spPr>
          <a:xfrm>
            <a:off x="3012071" y="1824949"/>
            <a:ext cx="991090" cy="544679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Speicher</a:t>
            </a:r>
            <a:endParaRPr lang="en-US" dirty="0"/>
          </a:p>
        </p:txBody>
      </p:sp>
      <p:sp>
        <p:nvSpPr>
          <p:cNvPr id="28" name="Flussdiagramm: Magnetplattenspeicher 27">
            <a:extLst>
              <a:ext uri="{FF2B5EF4-FFF2-40B4-BE49-F238E27FC236}">
                <a16:creationId xmlns:a16="http://schemas.microsoft.com/office/drawing/2014/main" id="{FDB8187D-C2CC-4803-BC08-12AC22ED5B2B}"/>
              </a:ext>
            </a:extLst>
          </p:cNvPr>
          <p:cNvSpPr/>
          <p:nvPr/>
        </p:nvSpPr>
        <p:spPr>
          <a:xfrm>
            <a:off x="3024775" y="3522503"/>
            <a:ext cx="1020494" cy="768425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Aktions-regeln</a:t>
            </a:r>
            <a:endParaRPr lang="en-US" dirty="0"/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D9A436BC-90BF-44F0-A068-1C906DDFC3AF}"/>
              </a:ext>
            </a:extLst>
          </p:cNvPr>
          <p:cNvCxnSpPr>
            <a:cxnSpLocks/>
          </p:cNvCxnSpPr>
          <p:nvPr/>
        </p:nvCxnSpPr>
        <p:spPr>
          <a:xfrm flipV="1">
            <a:off x="4037422" y="3882683"/>
            <a:ext cx="401566" cy="227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feil: nach unten gekrümmt 15">
            <a:extLst>
              <a:ext uri="{FF2B5EF4-FFF2-40B4-BE49-F238E27FC236}">
                <a16:creationId xmlns:a16="http://schemas.microsoft.com/office/drawing/2014/main" id="{9C99575F-3816-437D-B910-DF2D75539DD0}"/>
              </a:ext>
            </a:extLst>
          </p:cNvPr>
          <p:cNvSpPr/>
          <p:nvPr/>
        </p:nvSpPr>
        <p:spPr>
          <a:xfrm>
            <a:off x="4001243" y="1768622"/>
            <a:ext cx="772872" cy="23297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Pfeil: nach unten gekrümmt 34">
            <a:extLst>
              <a:ext uri="{FF2B5EF4-FFF2-40B4-BE49-F238E27FC236}">
                <a16:creationId xmlns:a16="http://schemas.microsoft.com/office/drawing/2014/main" id="{ED6B369D-6A8D-4D76-8C2C-DD878D548235}"/>
              </a:ext>
            </a:extLst>
          </p:cNvPr>
          <p:cNvSpPr/>
          <p:nvPr/>
        </p:nvSpPr>
        <p:spPr>
          <a:xfrm flipH="1" flipV="1">
            <a:off x="4009823" y="2206083"/>
            <a:ext cx="756667" cy="2562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65F41C2-E9AD-461B-88DB-6A2904D4F76D}"/>
              </a:ext>
            </a:extLst>
          </p:cNvPr>
          <p:cNvSpPr/>
          <p:nvPr/>
        </p:nvSpPr>
        <p:spPr>
          <a:xfrm>
            <a:off x="4726883" y="2777759"/>
            <a:ext cx="1380527" cy="3547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Bewertung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36" name="Gerade Verbindung mit Pfeil 35">
            <a:extLst>
              <a:ext uri="{FF2B5EF4-FFF2-40B4-BE49-F238E27FC236}">
                <a16:creationId xmlns:a16="http://schemas.microsoft.com/office/drawing/2014/main" id="{C57D7589-B1F3-4615-9A37-7337464592A4}"/>
              </a:ext>
            </a:extLst>
          </p:cNvPr>
          <p:cNvCxnSpPr>
            <a:cxnSpLocks/>
          </p:cNvCxnSpPr>
          <p:nvPr/>
        </p:nvCxnSpPr>
        <p:spPr>
          <a:xfrm>
            <a:off x="5365495" y="2390649"/>
            <a:ext cx="1" cy="400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lussdiagramm: Magnetplattenspeicher 36">
            <a:extLst>
              <a:ext uri="{FF2B5EF4-FFF2-40B4-BE49-F238E27FC236}">
                <a16:creationId xmlns:a16="http://schemas.microsoft.com/office/drawing/2014/main" id="{A0FE777E-E02B-4C69-BFAB-C6B969F7BE9E}"/>
              </a:ext>
            </a:extLst>
          </p:cNvPr>
          <p:cNvSpPr/>
          <p:nvPr/>
        </p:nvSpPr>
        <p:spPr>
          <a:xfrm>
            <a:off x="3024775" y="2679787"/>
            <a:ext cx="991090" cy="692339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Ziele Wissen</a:t>
            </a:r>
            <a:endParaRPr lang="en-US" dirty="0"/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1E3B33EF-0DDC-43AF-9B8D-A334F4A62B3D}"/>
              </a:ext>
            </a:extLst>
          </p:cNvPr>
          <p:cNvCxnSpPr/>
          <p:nvPr/>
        </p:nvCxnSpPr>
        <p:spPr>
          <a:xfrm flipV="1">
            <a:off x="4037422" y="2946170"/>
            <a:ext cx="689461" cy="75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A0315D22-2BCA-4F75-B28A-27970587C692}"/>
              </a:ext>
            </a:extLst>
          </p:cNvPr>
          <p:cNvCxnSpPr>
            <a:cxnSpLocks/>
          </p:cNvCxnSpPr>
          <p:nvPr/>
        </p:nvCxnSpPr>
        <p:spPr>
          <a:xfrm>
            <a:off x="3978710" y="3164171"/>
            <a:ext cx="588222" cy="44264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B8D84601-4926-4E01-A635-816EDF28F905}"/>
              </a:ext>
            </a:extLst>
          </p:cNvPr>
          <p:cNvCxnSpPr/>
          <p:nvPr/>
        </p:nvCxnSpPr>
        <p:spPr>
          <a:xfrm>
            <a:off x="3910818" y="2369628"/>
            <a:ext cx="724007" cy="4217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649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8" grpId="0" animBg="1"/>
      <p:bldP spid="3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74767" y="78121"/>
            <a:ext cx="5581904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5. Übung 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474767" y="932757"/>
            <a:ext cx="8293452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600" b="1" dirty="0"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Geben Sie für den Agententyp </a:t>
            </a:r>
            <a:r>
              <a:rPr lang="de-DE" sz="1800" i="1" dirty="0">
                <a:latin typeface="Verdana" panose="020B0604030504040204" pitchFamily="34" charset="0"/>
                <a:ea typeface="Verdana" panose="020B0604030504040204" pitchFamily="34" charset="0"/>
              </a:rPr>
              <a:t>„</a:t>
            </a:r>
            <a:r>
              <a:rPr lang="de-DE" sz="18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Education 4.0 Lab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“ eine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PEAS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Beschreibung der Aufgabenumgebung an und charakterisieren Sie sie in Bezug auf die aufgelistete Eigenschaften.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0D1160DE-D270-4A8B-AACA-F71FFEB04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73664"/>
              </p:ext>
            </p:extLst>
          </p:nvPr>
        </p:nvGraphicFramePr>
        <p:xfrm>
          <a:off x="474767" y="2331086"/>
          <a:ext cx="8402920" cy="1464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3901">
                  <a:extLst>
                    <a:ext uri="{9D8B030D-6E8A-4147-A177-3AD203B41FA5}">
                      <a16:colId xmlns:a16="http://schemas.microsoft.com/office/drawing/2014/main" val="3530263356"/>
                    </a:ext>
                  </a:extLst>
                </a:gridCol>
                <a:gridCol w="2542784">
                  <a:extLst>
                    <a:ext uri="{9D8B030D-6E8A-4147-A177-3AD203B41FA5}">
                      <a16:colId xmlns:a16="http://schemas.microsoft.com/office/drawing/2014/main" val="3917609514"/>
                    </a:ext>
                  </a:extLst>
                </a:gridCol>
                <a:gridCol w="1296444">
                  <a:extLst>
                    <a:ext uri="{9D8B030D-6E8A-4147-A177-3AD203B41FA5}">
                      <a16:colId xmlns:a16="http://schemas.microsoft.com/office/drawing/2014/main" val="1588629770"/>
                    </a:ext>
                  </a:extLst>
                </a:gridCol>
                <a:gridCol w="2069791">
                  <a:extLst>
                    <a:ext uri="{9D8B030D-6E8A-4147-A177-3AD203B41FA5}">
                      <a16:colId xmlns:a16="http://schemas.microsoft.com/office/drawing/2014/main" val="320555063"/>
                    </a:ext>
                  </a:extLst>
                </a:gridCol>
              </a:tblGrid>
              <a:tr h="577850">
                <a:tc>
                  <a:txBody>
                    <a:bodyPr/>
                    <a:lstStyle/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Leistungsbewertung</a:t>
                      </a:r>
                    </a:p>
                    <a:p>
                      <a:r>
                        <a:rPr lang="de-DE" sz="1400" b="0" i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(Performance)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Umgebung</a:t>
                      </a:r>
                    </a:p>
                    <a:p>
                      <a:r>
                        <a:rPr lang="de-DE" sz="1400" b="0" i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(Environment)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Aktuatoren</a:t>
                      </a:r>
                    </a:p>
                    <a:p>
                      <a:r>
                        <a:rPr lang="de-DE" sz="1400" b="0" i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</a:t>
                      </a:r>
                      <a:r>
                        <a:rPr lang="en-US" sz="1400" b="0" i="1" noProof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Actuators</a:t>
                      </a:r>
                      <a:r>
                        <a:rPr lang="de-DE" sz="1400" b="0" i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Sensoren</a:t>
                      </a:r>
                    </a:p>
                    <a:p>
                      <a:r>
                        <a:rPr lang="de-DE" sz="1400" b="0" i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(Sensors)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862625"/>
                  </a:ext>
                </a:extLst>
              </a:tr>
              <a:tr h="886572">
                <a:tc>
                  <a:txBody>
                    <a:bodyPr/>
                    <a:lstStyle/>
                    <a:p>
                      <a:endParaRPr lang="de-DE" sz="14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noProof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73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7146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74767" y="78121"/>
            <a:ext cx="5581904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Lösung 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425274" y="724833"/>
            <a:ext cx="8293452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600" b="1" dirty="0"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Geben Sie für den Agententyp </a:t>
            </a:r>
            <a:r>
              <a:rPr lang="de-DE" sz="1800" i="1" dirty="0">
                <a:latin typeface="Verdana" panose="020B0604030504040204" pitchFamily="34" charset="0"/>
                <a:ea typeface="Verdana" panose="020B0604030504040204" pitchFamily="34" charset="0"/>
              </a:rPr>
              <a:t>„Education 4.0 Lab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“ eine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PEAS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Beschreibung der Aufgabenumgebung an und charakterisieren Sie sie in Bezug auf die aufgelistete Eigenschaften.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0D1160DE-D270-4A8B-AACA-F71FFEB04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424766"/>
              </p:ext>
            </p:extLst>
          </p:nvPr>
        </p:nvGraphicFramePr>
        <p:xfrm>
          <a:off x="474767" y="2123162"/>
          <a:ext cx="8402920" cy="1966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630">
                  <a:extLst>
                    <a:ext uri="{9D8B030D-6E8A-4147-A177-3AD203B41FA5}">
                      <a16:colId xmlns:a16="http://schemas.microsoft.com/office/drawing/2014/main" val="3530263356"/>
                    </a:ext>
                  </a:extLst>
                </a:gridCol>
                <a:gridCol w="2223370">
                  <a:extLst>
                    <a:ext uri="{9D8B030D-6E8A-4147-A177-3AD203B41FA5}">
                      <a16:colId xmlns:a16="http://schemas.microsoft.com/office/drawing/2014/main" val="3917609514"/>
                    </a:ext>
                  </a:extLst>
                </a:gridCol>
                <a:gridCol w="1440493">
                  <a:extLst>
                    <a:ext uri="{9D8B030D-6E8A-4147-A177-3AD203B41FA5}">
                      <a16:colId xmlns:a16="http://schemas.microsoft.com/office/drawing/2014/main" val="1588629770"/>
                    </a:ext>
                  </a:extLst>
                </a:gridCol>
                <a:gridCol w="1894427">
                  <a:extLst>
                    <a:ext uri="{9D8B030D-6E8A-4147-A177-3AD203B41FA5}">
                      <a16:colId xmlns:a16="http://schemas.microsoft.com/office/drawing/2014/main" val="320555063"/>
                    </a:ext>
                  </a:extLst>
                </a:gridCol>
              </a:tblGrid>
              <a:tr h="594986">
                <a:tc>
                  <a:txBody>
                    <a:bodyPr/>
                    <a:lstStyle/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Leistungsbewertung</a:t>
                      </a:r>
                    </a:p>
                    <a:p>
                      <a:r>
                        <a:rPr lang="de-DE" sz="1400" b="0" i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(Performance)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Umgebung</a:t>
                      </a:r>
                    </a:p>
                    <a:p>
                      <a:r>
                        <a:rPr lang="de-DE" sz="1400" b="0" i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(Environment)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Aktuatoren</a:t>
                      </a:r>
                    </a:p>
                    <a:p>
                      <a:r>
                        <a:rPr lang="de-DE" sz="1400" b="0" i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</a:t>
                      </a:r>
                      <a:r>
                        <a:rPr lang="en-US" sz="1400" b="0" i="1" noProof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Actuators</a:t>
                      </a:r>
                      <a:r>
                        <a:rPr lang="de-DE" sz="1400" b="0" i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Sensoren</a:t>
                      </a:r>
                    </a:p>
                    <a:p>
                      <a:r>
                        <a:rPr lang="de-DE" sz="1400" b="0" i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(Sensors)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862625"/>
                  </a:ext>
                </a:extLst>
              </a:tr>
              <a:tr h="886572">
                <a:tc>
                  <a:txBody>
                    <a:bodyPr/>
                    <a:lstStyle/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Angenehme Lernumgebung, sicher, leise, maximale Gewinne, non-invasiv, nicht ablenken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Geschlossener Raum</a:t>
                      </a:r>
                    </a:p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Temp.: 20-26°C</a:t>
                      </a:r>
                    </a:p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Lärm: …. dB</a:t>
                      </a:r>
                    </a:p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Licht: …Lux</a:t>
                      </a:r>
                    </a:p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Luftfeuchtigkeit: …</a:t>
                      </a:r>
                    </a:p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Barometer: … hPa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LCD Display</a:t>
                      </a:r>
                    </a:p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LEDs</a:t>
                      </a:r>
                    </a:p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Monitor</a:t>
                      </a:r>
                    </a:p>
                    <a:p>
                      <a:r>
                        <a:rPr lang="de-DE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Lautsprecher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noProof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Ultrasonic Ranger;</a:t>
                      </a:r>
                    </a:p>
                    <a:p>
                      <a:r>
                        <a:rPr lang="en-US" sz="1400" b="0" noProof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Sound;</a:t>
                      </a:r>
                    </a:p>
                    <a:p>
                      <a:r>
                        <a:rPr lang="en-US" sz="1400" b="0" noProof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Temperature;</a:t>
                      </a:r>
                    </a:p>
                    <a:p>
                      <a:r>
                        <a:rPr lang="en-US" sz="1400" b="0" noProof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Humidity;</a:t>
                      </a:r>
                    </a:p>
                    <a:p>
                      <a:r>
                        <a:rPr lang="en-US" sz="1400" b="0" noProof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Light;</a:t>
                      </a:r>
                    </a:p>
                    <a:p>
                      <a:r>
                        <a:rPr lang="en-US" sz="1400" b="0" noProof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Barometer.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73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8652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74046" y="153197"/>
            <a:ext cx="5581904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Literatur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141669" y="922965"/>
            <a:ext cx="8933968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Stuart Russell, </a:t>
            </a:r>
            <a:r>
              <a:rPr lang="en-US" sz="1400" i="1" dirty="0">
                <a:latin typeface="Verdana" panose="020B0604030504040204" pitchFamily="34" charset="0"/>
                <a:ea typeface="Verdana" panose="020B0604030504040204" pitchFamily="34" charset="0"/>
              </a:rPr>
              <a:t>"Rationality and Intelligence"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, AI No. 94, pp. 57-77, Elsevier, 1997.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Stuart Russell, Peter Norvig, „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Künstliche Intelligenz. Ein moderner Ansatz</a:t>
            </a: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“, 3. aktualisierte Auflage, Frank Kirchner, Pearson, Higher Education, 2012.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Günther Görz, Josef </a:t>
            </a:r>
            <a:r>
              <a:rPr lang="de-DE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Schneerberger</a:t>
            </a: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, "Handbuch der Künstlichen Intelligenz", 2003.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KI Einführung: Prof. Popp, Prof. Schneeberger </a:t>
            </a:r>
            <a:r>
              <a:rPr lang="de-DE" sz="1200" u="sng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https://ilearn.th-deg.de/course/view.php?id=8323</a:t>
            </a:r>
            <a:endParaRPr lang="en-US" sz="1200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Stuart Russell, „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Human </a:t>
            </a:r>
            <a:r>
              <a:rPr lang="en-US" sz="1400" i="1" dirty="0">
                <a:latin typeface="Verdana" panose="020B0604030504040204" pitchFamily="34" charset="0"/>
                <a:ea typeface="Verdana" panose="020B0604030504040204" pitchFamily="34" charset="0"/>
              </a:rPr>
              <a:t>Compatible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: AI and </a:t>
            </a:r>
            <a:r>
              <a:rPr lang="en-US" sz="1400" i="1" dirty="0">
                <a:latin typeface="Verdana" panose="020B0604030504040204" pitchFamily="34" charset="0"/>
                <a:ea typeface="Verdana" panose="020B0604030504040204" pitchFamily="34" charset="0"/>
              </a:rPr>
              <a:t>the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 Problem of Control“</a:t>
            </a: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, Viking , 2019.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Stuart Russel: </a:t>
            </a:r>
            <a:r>
              <a:rPr lang="de-DE" sz="1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https://www.ted.com/talks/stuart_russell_3_principles_for_creating_safer_ai</a:t>
            </a:r>
            <a:endParaRPr lang="de-DE" sz="1200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Interview Peter Norvig: </a:t>
            </a:r>
            <a:r>
              <a:rPr lang="de-DE" sz="1400" i="1" dirty="0">
                <a:latin typeface="Verdana" panose="020B0604030504040204" pitchFamily="34" charset="0"/>
                <a:ea typeface="Verdana" panose="020B0604030504040204" pitchFamily="34" charset="0"/>
              </a:rPr>
              <a:t>„Artificial Intelligence: A Modern Approach“ </a:t>
            </a: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4. Edition, </a:t>
            </a:r>
            <a:r>
              <a:rPr lang="de-DE" sz="1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https://www.youtube.com/watch?v=_VPxEcT_Adc</a:t>
            </a:r>
            <a:r>
              <a:rPr lang="de-DE" sz="1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Andrew Hodges: Alan Turing Enigma </a:t>
            </a:r>
            <a:r>
              <a:rPr lang="de-DE" sz="1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https://www.youtube.com/watch?v=3NODW5sok5U</a:t>
            </a:r>
            <a:endParaRPr lang="de-DE" sz="1200" b="1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6976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80484" y="410774"/>
            <a:ext cx="8303328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Danke für Ihre Aufmerksamkeit 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496907" y="1250049"/>
            <a:ext cx="8253505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</a:rPr>
              <a:t> Allen Zuhörern und Zuhörerinnen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</a:rPr>
              <a:t> Auch dem Berufungsausschuss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de-DE" sz="2400" dirty="0"/>
              <a:t>Rationalität in der KI - Präsentation</a:t>
            </a:r>
          </a:p>
          <a:p>
            <a:pPr marL="0" indent="0">
              <a:buNone/>
            </a:pPr>
            <a:r>
              <a:rPr lang="de-DE" sz="2400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https://ilearn.th-deg.de/course/view.php?id=9611</a:t>
            </a:r>
            <a:br>
              <a:rPr lang="de-DE" sz="2400" dirty="0"/>
            </a:br>
            <a:br>
              <a:rPr lang="de-DE" sz="2400" dirty="0"/>
            </a:br>
            <a:r>
              <a:rPr lang="de-DE" sz="2400" dirty="0"/>
              <a:t>Zugangsschlüssel: 17_07_2020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DC6EC77-3040-4071-B3FA-A0CB8DEF691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9314" y="1321949"/>
            <a:ext cx="1585152" cy="285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772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38438" y="95242"/>
            <a:ext cx="8629873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Was ist Menschliche Intelligenz?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438438" y="834273"/>
            <a:ext cx="8428834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Intelligenz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hat hauptsächlich mit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rationalen Handeln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zu tun.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Intelligenz</a:t>
            </a:r>
            <a:r>
              <a:rPr lang="de-DE" sz="18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gehört dem Menschen und basiert auf der Fähigkeit zu: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A502A064-27BB-4635-B01D-DA78C64C49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506559"/>
              </p:ext>
            </p:extLst>
          </p:nvPr>
        </p:nvGraphicFramePr>
        <p:xfrm>
          <a:off x="1007191" y="2341110"/>
          <a:ext cx="7772399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7249">
                  <a:extLst>
                    <a:ext uri="{9D8B030D-6E8A-4147-A177-3AD203B41FA5}">
                      <a16:colId xmlns:a16="http://schemas.microsoft.com/office/drawing/2014/main" val="162100114"/>
                    </a:ext>
                  </a:extLst>
                </a:gridCol>
                <a:gridCol w="4885150">
                  <a:extLst>
                    <a:ext uri="{9D8B030D-6E8A-4147-A177-3AD203B41FA5}">
                      <a16:colId xmlns:a16="http://schemas.microsoft.com/office/drawing/2014/main" val="1355583235"/>
                    </a:ext>
                  </a:extLst>
                </a:gridCol>
              </a:tblGrid>
              <a:tr h="318283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verstehen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logisches Denken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0267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erfassen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lernen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4033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erkennen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sprechen (Humor, Nuancen, Ironie)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5945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denken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…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637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Vorhersagen treffen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Kreativität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892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724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25561" y="169103"/>
            <a:ext cx="5581904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Einführung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425561" y="797762"/>
            <a:ext cx="8186313" cy="217269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r>
              <a:rPr lang="de-DE" sz="22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Was ist einfacher Pixie Bücher zu schreiben oder die zu verstehen?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2000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2000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2000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2000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de-DE" sz="20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KIND? </a:t>
            </a:r>
            <a:r>
              <a:rPr lang="de-DE" sz="20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Für ein Kind </a:t>
            </a:r>
            <a:r>
              <a:rPr lang="de-DE" sz="20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die Bücher verstehen.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§"/>
              <a:defRPr/>
            </a:pPr>
            <a:r>
              <a:rPr lang="de-DE" sz="20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KI? </a:t>
            </a:r>
            <a:r>
              <a:rPr lang="de-DE" sz="20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Aktuell in der KI </a:t>
            </a:r>
            <a:r>
              <a:rPr lang="de-DE" sz="20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die Bücher schreiben.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3A5C65F-2A81-4F57-BE87-A6A40A9057D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866" y="1512692"/>
            <a:ext cx="2135176" cy="2135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30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257062" y="161740"/>
            <a:ext cx="8629873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1.2 Kategorien der Künstliche Intelligenz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8" name="Подзаголовок 17">
            <a:extLst>
              <a:ext uri="{FF2B5EF4-FFF2-40B4-BE49-F238E27FC236}">
                <a16:creationId xmlns:a16="http://schemas.microsoft.com/office/drawing/2014/main" id="{1CBF760A-30CF-4D5E-86CA-A1FDB1A16D79}"/>
              </a:ext>
            </a:extLst>
          </p:cNvPr>
          <p:cNvSpPr txBox="1">
            <a:spLocks/>
          </p:cNvSpPr>
          <p:nvPr/>
        </p:nvSpPr>
        <p:spPr>
          <a:xfrm>
            <a:off x="257063" y="862870"/>
            <a:ext cx="8629873" cy="4038660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600"/>
              </a:spcBef>
              <a:buClr>
                <a:srgbClr val="31B6FD"/>
              </a:buClr>
              <a:buNone/>
            </a:pPr>
            <a:endParaRPr lang="de-DE" sz="180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47081198-1BE3-4553-B94C-F62412519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223902"/>
              </p:ext>
            </p:extLst>
          </p:nvPr>
        </p:nvGraphicFramePr>
        <p:xfrm>
          <a:off x="631065" y="1478151"/>
          <a:ext cx="802072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7766">
                  <a:extLst>
                    <a:ext uri="{9D8B030D-6E8A-4147-A177-3AD203B41FA5}">
                      <a16:colId xmlns:a16="http://schemas.microsoft.com/office/drawing/2014/main" val="1399923940"/>
                    </a:ext>
                  </a:extLst>
                </a:gridCol>
                <a:gridCol w="4402962">
                  <a:extLst>
                    <a:ext uri="{9D8B030D-6E8A-4147-A177-3AD203B41FA5}">
                      <a16:colId xmlns:a16="http://schemas.microsoft.com/office/drawing/2014/main" val="4207111099"/>
                    </a:ext>
                  </a:extLst>
                </a:gridCol>
              </a:tblGrid>
              <a:tr h="507056">
                <a:tc>
                  <a:txBody>
                    <a:bodyPr/>
                    <a:lstStyle/>
                    <a:p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Menschlich denken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de-DE" sz="1800" b="1" dirty="0">
                          <a:solidFill>
                            <a:srgbClr val="073E87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(Kognitionswissenschaft)</a:t>
                      </a:r>
                    </a:p>
                    <a:p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Rational denken </a:t>
                      </a:r>
                      <a:br>
                        <a:rPr lang="de-DE" sz="18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de-DE" altLang="de-DE" sz="1800" b="1" dirty="0">
                          <a:solidFill>
                            <a:srgbClr val="073E87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(Logischer Ansatz)</a:t>
                      </a:r>
                    </a:p>
                    <a:p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934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Menschlich handeln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de-DE" sz="1800" b="1" dirty="0">
                          <a:solidFill>
                            <a:srgbClr val="073E87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(der Turing-Test)</a:t>
                      </a:r>
                    </a:p>
                    <a:p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Rational handeln </a:t>
                      </a:r>
                      <a:br>
                        <a:rPr lang="de-DE" sz="18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de-DE" altLang="de-DE" sz="1800" b="1" dirty="0">
                          <a:solidFill>
                            <a:srgbClr val="073E87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(Agenten Systeme)</a:t>
                      </a:r>
                    </a:p>
                    <a:p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119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80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279964" y="2173500"/>
            <a:ext cx="8629873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2. Rationale Agenten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380484" y="1173421"/>
            <a:ext cx="8428834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5C4C7382-46AD-4F7C-B591-767C45837AAC}"/>
              </a:ext>
            </a:extLst>
          </p:cNvPr>
          <p:cNvSpPr/>
          <p:nvPr/>
        </p:nvSpPr>
        <p:spPr>
          <a:xfrm>
            <a:off x="520505" y="3249610"/>
            <a:ext cx="8004517" cy="867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buClr>
                <a:srgbClr val="31B6FD"/>
              </a:buClr>
              <a:buFont typeface="Wingdings" panose="05000000000000000000" pitchFamily="2" charset="2"/>
              <a:buChar char="Ø"/>
            </a:pP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Wir beginnen heute mit der Betrachtung von Agenten, Umgebungen und ihrer Beziehung zueinander. 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C6000B0-62FE-489F-BF44-426A69B559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541" y="1537165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398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374186" y="70166"/>
            <a:ext cx="86439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2.1 Agenten und Umgebung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225468" y="954215"/>
            <a:ext cx="8724379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735D9201-0899-41CC-9360-81A8EF211B18}"/>
              </a:ext>
            </a:extLst>
          </p:cNvPr>
          <p:cNvSpPr/>
          <p:nvPr/>
        </p:nvSpPr>
        <p:spPr>
          <a:xfrm>
            <a:off x="2302917" y="1581683"/>
            <a:ext cx="2254727" cy="310531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6651D45A-2622-4B46-980B-61D25BDD41D0}"/>
              </a:ext>
            </a:extLst>
          </p:cNvPr>
          <p:cNvSpPr/>
          <p:nvPr/>
        </p:nvSpPr>
        <p:spPr>
          <a:xfrm>
            <a:off x="7014139" y="1729652"/>
            <a:ext cx="763695" cy="310531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B6C3898-E218-4962-961D-A4CDCABF02DE}"/>
              </a:ext>
            </a:extLst>
          </p:cNvPr>
          <p:cNvSpPr txBox="1"/>
          <p:nvPr/>
        </p:nvSpPr>
        <p:spPr>
          <a:xfrm>
            <a:off x="2302917" y="1634091"/>
            <a:ext cx="1298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Verdana" panose="020B0604030504040204" pitchFamily="34" charset="0"/>
                <a:ea typeface="Verdana" panose="020B0604030504040204" pitchFamily="34" charset="0"/>
              </a:rPr>
              <a:t>Agent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6E7E1320-B3BD-40F3-BD7C-662855057EFC}"/>
              </a:ext>
            </a:extLst>
          </p:cNvPr>
          <p:cNvSpPr txBox="1"/>
          <p:nvPr/>
        </p:nvSpPr>
        <p:spPr>
          <a:xfrm>
            <a:off x="2871444" y="2275299"/>
            <a:ext cx="15249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Sensoren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E2A3D42-E14E-4616-9DA0-EADE082EE768}"/>
              </a:ext>
            </a:extLst>
          </p:cNvPr>
          <p:cNvSpPr txBox="1"/>
          <p:nvPr/>
        </p:nvSpPr>
        <p:spPr>
          <a:xfrm>
            <a:off x="2766796" y="4082961"/>
            <a:ext cx="1929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Aktuatoren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E71572A-DA4E-421B-87C6-EDFDDC1E380A}"/>
              </a:ext>
            </a:extLst>
          </p:cNvPr>
          <p:cNvSpPr txBox="1"/>
          <p:nvPr/>
        </p:nvSpPr>
        <p:spPr>
          <a:xfrm>
            <a:off x="6927779" y="2209719"/>
            <a:ext cx="615553" cy="2046394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de-DE" sz="2800" dirty="0">
                <a:latin typeface="Verdana" panose="020B0604030504040204" pitchFamily="34" charset="0"/>
                <a:ea typeface="Verdana" panose="020B0604030504040204" pitchFamily="34" charset="0"/>
              </a:rPr>
              <a:t>Umgebung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8937955C-A874-4625-829C-07DEC5E7146F}"/>
              </a:ext>
            </a:extLst>
          </p:cNvPr>
          <p:cNvSpPr txBox="1"/>
          <p:nvPr/>
        </p:nvSpPr>
        <p:spPr>
          <a:xfrm>
            <a:off x="4712667" y="2371968"/>
            <a:ext cx="2170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Wahrnehmungen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C33A3EA-B80C-4AC2-9AC0-2D245D735D52}"/>
              </a:ext>
            </a:extLst>
          </p:cNvPr>
          <p:cNvSpPr txBox="1"/>
          <p:nvPr/>
        </p:nvSpPr>
        <p:spPr>
          <a:xfrm>
            <a:off x="5045561" y="3902217"/>
            <a:ext cx="120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Aktionen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0C60DD74-1AB7-4B81-AA3E-064099FD31A0}"/>
              </a:ext>
            </a:extLst>
          </p:cNvPr>
          <p:cNvSpPr/>
          <p:nvPr/>
        </p:nvSpPr>
        <p:spPr>
          <a:xfrm>
            <a:off x="3175478" y="3033259"/>
            <a:ext cx="700693" cy="7006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DD87E442-65FD-4477-BA34-CAF616CABA52}"/>
              </a:ext>
            </a:extLst>
          </p:cNvPr>
          <p:cNvCxnSpPr>
            <a:cxnSpLocks/>
          </p:cNvCxnSpPr>
          <p:nvPr/>
        </p:nvCxnSpPr>
        <p:spPr>
          <a:xfrm flipH="1">
            <a:off x="4557644" y="2695820"/>
            <a:ext cx="245649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29E637FB-370E-46F8-AED6-60D6FB9CD15F}"/>
              </a:ext>
            </a:extLst>
          </p:cNvPr>
          <p:cNvCxnSpPr>
            <a:cxnSpLocks/>
          </p:cNvCxnSpPr>
          <p:nvPr/>
        </p:nvCxnSpPr>
        <p:spPr>
          <a:xfrm>
            <a:off x="4557644" y="4283016"/>
            <a:ext cx="245649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2C285A6F-2467-4687-9789-76C0911500EE}"/>
              </a:ext>
            </a:extLst>
          </p:cNvPr>
          <p:cNvCxnSpPr>
            <a:cxnSpLocks/>
          </p:cNvCxnSpPr>
          <p:nvPr/>
        </p:nvCxnSpPr>
        <p:spPr>
          <a:xfrm>
            <a:off x="3525825" y="2624828"/>
            <a:ext cx="1" cy="400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B946D626-8A7D-404C-868E-0A1F35CEDC65}"/>
              </a:ext>
            </a:extLst>
          </p:cNvPr>
          <p:cNvCxnSpPr>
            <a:cxnSpLocks/>
          </p:cNvCxnSpPr>
          <p:nvPr/>
        </p:nvCxnSpPr>
        <p:spPr>
          <a:xfrm>
            <a:off x="3511039" y="3827328"/>
            <a:ext cx="1" cy="3173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одзаголовок 17">
            <a:extLst>
              <a:ext uri="{FF2B5EF4-FFF2-40B4-BE49-F238E27FC236}">
                <a16:creationId xmlns:a16="http://schemas.microsoft.com/office/drawing/2014/main" id="{E71C14BD-4F8E-4583-86A8-9F26B5644ED3}"/>
              </a:ext>
            </a:extLst>
          </p:cNvPr>
          <p:cNvSpPr txBox="1">
            <a:spLocks/>
          </p:cNvSpPr>
          <p:nvPr/>
        </p:nvSpPr>
        <p:spPr>
          <a:xfrm>
            <a:off x="225468" y="686289"/>
            <a:ext cx="8918532" cy="895394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Ein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Agent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besitzt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Sensoren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, mit denen er seine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Umgebung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wahrnehmen kann und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Aktuatoren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, durch die er handelt.</a:t>
            </a:r>
          </a:p>
        </p:txBody>
      </p:sp>
    </p:spTree>
    <p:extLst>
      <p:ext uri="{BB962C8B-B14F-4D97-AF65-F5344CB8AC3E}">
        <p14:creationId xmlns:p14="http://schemas.microsoft.com/office/powerpoint/2010/main" val="116759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406848" y="80852"/>
            <a:ext cx="8643986" cy="628659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0071C8"/>
                </a:solidFill>
                <a:latin typeface="Verdana" panose="020B0604030504040204" pitchFamily="34" charset="0"/>
              </a:rPr>
              <a:t>2.2 Agentenfunktion</a:t>
            </a:r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12" name="Подзаголовок 17">
            <a:extLst>
              <a:ext uri="{FF2B5EF4-FFF2-40B4-BE49-F238E27FC236}">
                <a16:creationId xmlns:a16="http://schemas.microsoft.com/office/drawing/2014/main" id="{EE96C19E-F1B0-4649-A96F-797F04D0001D}"/>
              </a:ext>
            </a:extLst>
          </p:cNvPr>
          <p:cNvSpPr txBox="1">
            <a:spLocks/>
          </p:cNvSpPr>
          <p:nvPr/>
        </p:nvSpPr>
        <p:spPr>
          <a:xfrm>
            <a:off x="225468" y="954215"/>
            <a:ext cx="8724379" cy="27966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Подзаголовок 17">
            <a:extLst>
              <a:ext uri="{FF2B5EF4-FFF2-40B4-BE49-F238E27FC236}">
                <a16:creationId xmlns:a16="http://schemas.microsoft.com/office/drawing/2014/main" id="{CF41806F-8658-4BC0-A35A-7B2BBFDF0250}"/>
              </a:ext>
            </a:extLst>
          </p:cNvPr>
          <p:cNvSpPr txBox="1">
            <a:spLocks/>
          </p:cNvSpPr>
          <p:nvPr/>
        </p:nvSpPr>
        <p:spPr>
          <a:xfrm>
            <a:off x="361824" y="954215"/>
            <a:ext cx="8420352" cy="355182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Das Verhalten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eines Agenten wird durch die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Agentenfunktion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beschrieben, die jede beliebige Wahrnehmungsfolge auf eine Aktion abbildet. 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Intern wird die </a:t>
            </a:r>
            <a:r>
              <a:rPr lang="de-DE" sz="18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Agentenfunktion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 durch ein </a:t>
            </a:r>
            <a:r>
              <a:rPr lang="de-DE" sz="18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Agentenprogramm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implementiert.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Agentenfunktion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-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abstrakte mathematische Beschreibung </a:t>
            </a: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≠</a:t>
            </a: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r>
              <a:rPr lang="de-DE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Agentenprogramm </a:t>
            </a:r>
            <a:r>
              <a:rPr lang="de-DE" sz="1800" b="1" dirty="0">
                <a:latin typeface="Verdana" panose="020B0604030504040204" pitchFamily="34" charset="0"/>
                <a:ea typeface="Verdana" panose="020B0604030504040204" pitchFamily="34" charset="0"/>
              </a:rPr>
              <a:t>- </a:t>
            </a:r>
            <a:r>
              <a:rPr lang="de-DE" sz="1800" dirty="0">
                <a:latin typeface="Verdana" panose="020B0604030504040204" pitchFamily="34" charset="0"/>
                <a:ea typeface="Verdana" panose="020B0604030504040204" pitchFamily="34" charset="0"/>
              </a:rPr>
              <a:t>eine konkrete Implementierung</a:t>
            </a:r>
          </a:p>
          <a:p>
            <a:pPr defTabSz="914400">
              <a:lnSpc>
                <a:spcPct val="130000"/>
              </a:lnSpc>
              <a:buSzPct val="90000"/>
              <a:buFont typeface="Wingdings" panose="05000000000000000000" pitchFamily="2" charset="2"/>
              <a:buChar char="Ø"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defTabSz="914400">
              <a:lnSpc>
                <a:spcPct val="130000"/>
              </a:lnSpc>
              <a:buSzPct val="90000"/>
              <a:buNone/>
              <a:defRPr/>
            </a:pPr>
            <a:endParaRPr lang="de-DE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39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la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2346</Words>
  <Application>Microsoft Office PowerPoint</Application>
  <PresentationFormat>Bildschirmpräsentation (16:9)</PresentationFormat>
  <Paragraphs>443</Paragraphs>
  <Slides>35</Slides>
  <Notes>0</Notes>
  <HiddenSlides>0</HiddenSlides>
  <MMClips>1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35</vt:i4>
      </vt:variant>
    </vt:vector>
  </HeadingPairs>
  <TitlesOfParts>
    <vt:vector size="43" baseType="lpstr">
      <vt:lpstr>SimSun</vt:lpstr>
      <vt:lpstr>Arial</vt:lpstr>
      <vt:lpstr>AvantGarde Bk BT</vt:lpstr>
      <vt:lpstr>Calibri</vt:lpstr>
      <vt:lpstr>Calibri Light</vt:lpstr>
      <vt:lpstr>Verdana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Monica Ciolacu</dc:creator>
  <cp:lastModifiedBy>Monica Ciolacu</cp:lastModifiedBy>
  <cp:revision>606</cp:revision>
  <cp:lastPrinted>2020-07-07T16:52:06Z</cp:lastPrinted>
  <dcterms:created xsi:type="dcterms:W3CDTF">2019-09-09T12:43:43Z</dcterms:created>
  <dcterms:modified xsi:type="dcterms:W3CDTF">2020-07-17T10:13:18Z</dcterms:modified>
</cp:coreProperties>
</file>