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315" r:id="rId3"/>
    <p:sldId id="307" r:id="rId4"/>
    <p:sldId id="316" r:id="rId5"/>
    <p:sldId id="308" r:id="rId6"/>
    <p:sldId id="317" r:id="rId7"/>
    <p:sldId id="309" r:id="rId8"/>
    <p:sldId id="318" r:id="rId9"/>
    <p:sldId id="314" r:id="rId10"/>
    <p:sldId id="257" r:id="rId11"/>
    <p:sldId id="278" r:id="rId12"/>
    <p:sldId id="279" r:id="rId13"/>
    <p:sldId id="280" r:id="rId14"/>
    <p:sldId id="281" r:id="rId15"/>
    <p:sldId id="283" r:id="rId16"/>
    <p:sldId id="284" r:id="rId17"/>
    <p:sldId id="293" r:id="rId18"/>
    <p:sldId id="285" r:id="rId19"/>
    <p:sldId id="304" r:id="rId20"/>
    <p:sldId id="305" r:id="rId21"/>
    <p:sldId id="306" r:id="rId22"/>
    <p:sldId id="291" r:id="rId23"/>
    <p:sldId id="294" r:id="rId24"/>
    <p:sldId id="292" r:id="rId25"/>
    <p:sldId id="296" r:id="rId26"/>
    <p:sldId id="297" r:id="rId27"/>
    <p:sldId id="298" r:id="rId28"/>
    <p:sldId id="299" r:id="rId29"/>
    <p:sldId id="300" r:id="rId30"/>
    <p:sldId id="301" r:id="rId31"/>
    <p:sldId id="289" r:id="rId32"/>
    <p:sldId id="302" r:id="rId33"/>
    <p:sldId id="303" r:id="rId34"/>
    <p:sldId id="277" r:id="rId35"/>
    <p:sldId id="310" r:id="rId36"/>
    <p:sldId id="312" r:id="rId37"/>
    <p:sldId id="313" r:id="rId38"/>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04"/>
    <p:restoredTop sz="83706"/>
  </p:normalViewPr>
  <p:slideViewPr>
    <p:cSldViewPr snapToGrid="0" snapToObjects="1">
      <p:cViewPr varScale="1">
        <p:scale>
          <a:sx n="117" d="100"/>
          <a:sy n="117" d="100"/>
        </p:scale>
        <p:origin x="1176" y="168"/>
      </p:cViewPr>
      <p:guideLst>
        <p:guide orient="horz" pos="2160"/>
        <p:guide pos="2880"/>
      </p:guideLst>
    </p:cSldViewPr>
  </p:slideViewPr>
  <p:notesTextViewPr>
    <p:cViewPr>
      <p:scale>
        <a:sx n="100" d="100"/>
        <a:sy n="100" d="100"/>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C479E6-E728-5048-B921-03817738E002}" type="datetimeFigureOut">
              <a:rPr lang="de-DE" smtClean="0"/>
              <a:t>21.05.25</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BC6EAE-6455-E84A-BCBA-E322DD450A4F}" type="slidenum">
              <a:rPr lang="de-DE" smtClean="0"/>
              <a:t>‹Nr.›</a:t>
            </a:fld>
            <a:endParaRPr lang="de-DE"/>
          </a:p>
        </p:txBody>
      </p:sp>
    </p:spTree>
    <p:extLst>
      <p:ext uri="{BB962C8B-B14F-4D97-AF65-F5344CB8AC3E}">
        <p14:creationId xmlns:p14="http://schemas.microsoft.com/office/powerpoint/2010/main" val="29714361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Gustatorisch:</a:t>
            </a:r>
            <a:r>
              <a:rPr lang="de-DE" baseline="0" dirty="0"/>
              <a:t> Schmecken</a:t>
            </a:r>
          </a:p>
          <a:p>
            <a:r>
              <a:rPr lang="de-DE" baseline="0" dirty="0"/>
              <a:t>Olfaktorisch: Riechen</a:t>
            </a:r>
            <a:endParaRPr lang="de-DE" dirty="0"/>
          </a:p>
        </p:txBody>
      </p:sp>
      <p:sp>
        <p:nvSpPr>
          <p:cNvPr id="4" name="Foliennummernplatzhalter 3"/>
          <p:cNvSpPr>
            <a:spLocks noGrp="1"/>
          </p:cNvSpPr>
          <p:nvPr>
            <p:ph type="sldNum" sz="quarter" idx="10"/>
          </p:nvPr>
        </p:nvSpPr>
        <p:spPr/>
        <p:txBody>
          <a:bodyPr/>
          <a:lstStyle/>
          <a:p>
            <a:fld id="{EDBC6EAE-6455-E84A-BCBA-E322DD450A4F}" type="slidenum">
              <a:rPr lang="de-DE" smtClean="0"/>
              <a:t>14</a:t>
            </a:fld>
            <a:endParaRPr lang="de-DE"/>
          </a:p>
        </p:txBody>
      </p:sp>
    </p:spTree>
    <p:extLst>
      <p:ext uri="{BB962C8B-B14F-4D97-AF65-F5344CB8AC3E}">
        <p14:creationId xmlns:p14="http://schemas.microsoft.com/office/powerpoint/2010/main" val="1332886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4448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vertikaler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355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kaler Titel u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904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459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9882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228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407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16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233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mit Beschrift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215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mit Beschrift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42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hteck 6"/>
          <p:cNvSpPr/>
          <p:nvPr userDrawn="1"/>
        </p:nvSpPr>
        <p:spPr>
          <a:xfrm>
            <a:off x="500063" y="801688"/>
            <a:ext cx="8207375" cy="5667375"/>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9" name="Ecken des Rechtecks auf der gleichen Seite abrunden 8"/>
          <p:cNvSpPr/>
          <p:nvPr userDrawn="1"/>
        </p:nvSpPr>
        <p:spPr>
          <a:xfrm>
            <a:off x="500063" y="420688"/>
            <a:ext cx="1762125" cy="381000"/>
          </a:xfrm>
          <a:prstGeom prst="round2SameRect">
            <a:avLst/>
          </a:prstGeom>
          <a:solidFill>
            <a:schemeClr val="bg1">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Textfeld 10"/>
          <p:cNvSpPr txBox="1"/>
          <p:nvPr userDrawn="1"/>
        </p:nvSpPr>
        <p:spPr>
          <a:xfrm>
            <a:off x="500063" y="433322"/>
            <a:ext cx="1813396" cy="338554"/>
          </a:xfrm>
          <a:prstGeom prst="rect">
            <a:avLst/>
          </a:prstGeom>
          <a:noFill/>
        </p:spPr>
        <p:txBody>
          <a:bodyPr wrap="square" rtlCol="0">
            <a:spAutoFit/>
          </a:bodyPr>
          <a:lstStyle/>
          <a:p>
            <a:r>
              <a:rPr lang="de-DE" sz="1600" b="1" i="0" dirty="0">
                <a:latin typeface="Pacifico"/>
                <a:cs typeface="Pacifico"/>
              </a:rPr>
              <a:t>Audioproduktion</a:t>
            </a:r>
          </a:p>
        </p:txBody>
      </p:sp>
    </p:spTree>
    <p:extLst>
      <p:ext uri="{BB962C8B-B14F-4D97-AF65-F5344CB8AC3E}">
        <p14:creationId xmlns:p14="http://schemas.microsoft.com/office/powerpoint/2010/main" val="3017233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hyperlink" Target="https://de.wikipedia.org/wiki/Hintergrundmusik" TargetMode="External"/><Relationship Id="rId4" Type="http://schemas.openxmlformats.org/officeDocument/2006/relationships/hyperlink" Target="http://www.youtube.com/watch?v=YwmGw_ZVMhU"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8.mp3"/><Relationship Id="rId7" Type="http://schemas.openxmlformats.org/officeDocument/2006/relationships/hyperlink" Target="https://www.youtube.com/watch?v=1VM2eLhvsSM"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www.youtube.com/watch?v=RFDOI24RRAE" TargetMode="External"/><Relationship Id="rId5" Type="http://schemas.openxmlformats.org/officeDocument/2006/relationships/slideLayout" Target="../slideLayouts/slideLayout2.xml"/><Relationship Id="rId4" Type="http://schemas.openxmlformats.org/officeDocument/2006/relationships/audio" Target="../media/media8.mp3"/></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5.mp3"/><Relationship Id="rId7" Type="http://schemas.openxmlformats.org/officeDocument/2006/relationships/hyperlink" Target="https://www.youtube.com/watch?v=bPB-2RwqH0U" TargetMode="External"/><Relationship Id="rId12" Type="http://schemas.openxmlformats.org/officeDocument/2006/relationships/image" Target="../media/image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s://youtu.be/bWmYx7osOO8" TargetMode="External"/><Relationship Id="rId11" Type="http://schemas.openxmlformats.org/officeDocument/2006/relationships/image" Target="../media/image14.png"/><Relationship Id="rId5" Type="http://schemas.openxmlformats.org/officeDocument/2006/relationships/slideLayout" Target="../slideLayouts/slideLayout2.xml"/><Relationship Id="rId10" Type="http://schemas.openxmlformats.org/officeDocument/2006/relationships/image" Target="../media/image9.png"/><Relationship Id="rId4" Type="http://schemas.openxmlformats.org/officeDocument/2006/relationships/audio" Target="../media/media5.mp3"/><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www.youtube.com/watch?v=QgjVxFcBO0c"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8" Type="http://schemas.openxmlformats.org/officeDocument/2006/relationships/hyperlink" Target="http://www.youtube.com/watch?v=pe27_TiawZ4" TargetMode="External"/><Relationship Id="rId3" Type="http://schemas.microsoft.com/office/2007/relationships/media" Target="../media/media13.mp3"/><Relationship Id="rId7" Type="http://schemas.openxmlformats.org/officeDocument/2006/relationships/hyperlink" Target="http://www.youtube.com/watch?v=KNmzpOlacZY"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8.png"/><Relationship Id="rId11" Type="http://schemas.openxmlformats.org/officeDocument/2006/relationships/image" Target="../media/image2.png"/><Relationship Id="rId5" Type="http://schemas.openxmlformats.org/officeDocument/2006/relationships/slideLayout" Target="../slideLayouts/slideLayout2.xml"/><Relationship Id="rId10" Type="http://schemas.openxmlformats.org/officeDocument/2006/relationships/image" Target="../media/image21.jpg"/><Relationship Id="rId4" Type="http://schemas.openxmlformats.org/officeDocument/2006/relationships/audio" Target="../media/media13.mp3"/><Relationship Id="rId9"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2.png"/><Relationship Id="rId5" Type="http://schemas.openxmlformats.org/officeDocument/2006/relationships/hyperlink" Target="http://www.youtube.com/watch?v=YbYLnRDTxW8" TargetMode="Externa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hyperlink" Target="https://youtu.be/VhMtiHKWOpI" TargetMode="External"/><Relationship Id="rId3" Type="http://schemas.microsoft.com/office/2007/relationships/media" Target="../media/media16.mp3"/><Relationship Id="rId7" Type="http://schemas.openxmlformats.org/officeDocument/2006/relationships/hyperlink" Target="http://www.youtube.com/watch?v=He-d2zXYWSQ"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8.png"/><Relationship Id="rId11" Type="http://schemas.openxmlformats.org/officeDocument/2006/relationships/image" Target="../media/image2.png"/><Relationship Id="rId5" Type="http://schemas.openxmlformats.org/officeDocument/2006/relationships/slideLayout" Target="../slideLayouts/slideLayout2.xml"/><Relationship Id="rId10" Type="http://schemas.openxmlformats.org/officeDocument/2006/relationships/image" Target="../media/image24.png"/><Relationship Id="rId4" Type="http://schemas.openxmlformats.org/officeDocument/2006/relationships/audio" Target="../media/media16.mp3"/><Relationship Id="rId9"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5.png"/><Relationship Id="rId5" Type="http://schemas.openxmlformats.org/officeDocument/2006/relationships/hyperlink" Target="http://www.youtube.com/watch?v=3nO9ZeFbo30" TargetMode="Externa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6.png"/><Relationship Id="rId5" Type="http://schemas.openxmlformats.org/officeDocument/2006/relationships/hyperlink" Target="https://www.youtube.com/watch?v=PqnMFhZVJIQ" TargetMode="Externa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hyperlink" Target="https://www.youtube.com/watch?v=uvKxciVJKko" TargetMode="External"/><Relationship Id="rId5" Type="http://schemas.openxmlformats.org/officeDocument/2006/relationships/image" Target="../media/image27.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png"/><Relationship Id="rId5" Type="http://schemas.openxmlformats.org/officeDocument/2006/relationships/hyperlink" Target="http://www.youtube.com/watch?v=5q8xvkjqeHQ&amp;feature=related" TargetMode="Externa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hyperlink" Target="https://www.youtube.com/watch?v=0nsFhtQ3fsY&amp;feature=emb_title"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ppstudios.de/pp-blog/aktuelle-hoerbeispiele"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hyperlink" Target="https://vimeo.com/219360440"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vimeo.com/216822949"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www.youtube.com/watch?v=iaFgqxJbCEw&amp;feature=youtu.b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KLsW7Hpxg0"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hyperlink" Target="https://www.youtube.com/watch?v=ncX2S4t_LY8"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hyperlink" Target="https://www.youtube.com/watch?v=XuxgVBtKQ_0"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908918" y="2531261"/>
            <a:ext cx="4832473" cy="923330"/>
          </a:xfrm>
          <a:prstGeom prst="rect">
            <a:avLst/>
          </a:prstGeom>
          <a:noFill/>
        </p:spPr>
        <p:txBody>
          <a:bodyPr wrap="none" rtlCol="0">
            <a:spAutoFit/>
          </a:bodyPr>
          <a:lstStyle/>
          <a:p>
            <a:r>
              <a:rPr lang="de-DE" b="1" dirty="0">
                <a:latin typeface="Myriad Pro"/>
                <a:cs typeface="Myriad Pro"/>
              </a:rPr>
              <a:t>Vortrag von Gerd Brohasga / Stefan Krajewski</a:t>
            </a:r>
          </a:p>
          <a:p>
            <a:endParaRPr lang="de-DE" b="1" dirty="0">
              <a:latin typeface="Myriad Pro"/>
              <a:cs typeface="Myriad Pro"/>
            </a:endParaRPr>
          </a:p>
          <a:p>
            <a:r>
              <a:rPr lang="de-DE" b="1" dirty="0">
                <a:latin typeface="Myriad Pro"/>
                <a:cs typeface="Myriad Pro"/>
              </a:rPr>
              <a:t>Soundbranding &amp; Corporate Sound</a:t>
            </a:r>
          </a:p>
        </p:txBody>
      </p:sp>
      <p:pic>
        <p:nvPicPr>
          <p:cNvPr id="3" name="Bild 2"/>
          <p:cNvPicPr>
            <a:picLocks noChangeAspect="1"/>
          </p:cNvPicPr>
          <p:nvPr/>
        </p:nvPicPr>
        <p:blipFill>
          <a:blip r:embed="rId4"/>
          <a:stretch>
            <a:fillRect/>
          </a:stretch>
        </p:blipFill>
        <p:spPr>
          <a:xfrm>
            <a:off x="738380" y="2205512"/>
            <a:ext cx="1931442" cy="1931442"/>
          </a:xfrm>
          <a:prstGeom prst="rect">
            <a:avLst/>
          </a:prstGeom>
        </p:spPr>
      </p:pic>
      <p:pic>
        <p:nvPicPr>
          <p:cNvPr id="5" name="Mac startup sound">
            <a:hlinkClick r:id="" action="ppaction://media"/>
            <a:extLst>
              <a:ext uri="{FF2B5EF4-FFF2-40B4-BE49-F238E27FC236}">
                <a16:creationId xmlns:a16="http://schemas.microsoft.com/office/drawing/2014/main" id="{FB8EDF32-EF06-C6E0-A29A-9459CD3C66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71522" y="4239306"/>
            <a:ext cx="812800" cy="812800"/>
          </a:xfrm>
          <a:prstGeom prst="rect">
            <a:avLst/>
          </a:prstGeom>
        </p:spPr>
      </p:pic>
    </p:spTree>
    <p:extLst>
      <p:ext uri="{BB962C8B-B14F-4D97-AF65-F5344CB8AC3E}">
        <p14:creationId xmlns:p14="http://schemas.microsoft.com/office/powerpoint/2010/main" val="26132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26533" y="914400"/>
            <a:ext cx="7984067" cy="5355313"/>
          </a:xfrm>
          <a:prstGeom prst="rect">
            <a:avLst/>
          </a:prstGeom>
          <a:noFill/>
        </p:spPr>
        <p:txBody>
          <a:bodyPr wrap="square" rtlCol="0">
            <a:spAutoFit/>
          </a:bodyPr>
          <a:lstStyle/>
          <a:p>
            <a:r>
              <a:rPr lang="de-DE" b="1" dirty="0">
                <a:latin typeface="Myriad Pro"/>
                <a:cs typeface="Myriad Pro"/>
              </a:rPr>
              <a:t>Begriffe: Sound Branding und Corporate Sound</a:t>
            </a:r>
          </a:p>
          <a:p>
            <a:endParaRPr lang="de-DE" dirty="0">
              <a:latin typeface="Myriad Pro"/>
              <a:cs typeface="Myriad Pro"/>
            </a:endParaRPr>
          </a:p>
          <a:p>
            <a:r>
              <a:rPr lang="de-DE" dirty="0">
                <a:latin typeface="Myriad Pro"/>
                <a:cs typeface="Myriad Pro"/>
              </a:rPr>
              <a:t>Unter Sound Branding versteht man die strategische Erstellung einer markeneigenen akustischen Präsenz – die klangliche Übersetzung einer Marke. </a:t>
            </a:r>
          </a:p>
          <a:p>
            <a:pPr marL="285750" indent="-285750">
              <a:buFont typeface="Arial"/>
              <a:buChar char="•"/>
            </a:pPr>
            <a:endParaRPr lang="de-DE" dirty="0">
              <a:latin typeface="Myriad Pro"/>
              <a:cs typeface="Myriad Pro"/>
            </a:endParaRPr>
          </a:p>
          <a:p>
            <a:r>
              <a:rPr lang="de-DE" dirty="0">
                <a:latin typeface="Myriad Pro"/>
                <a:cs typeface="Myriad Pro"/>
              </a:rPr>
              <a:t>Sound Branding wird als elementarer Bestandteil des Markenmanagements verstanden </a:t>
            </a:r>
          </a:p>
          <a:p>
            <a:endParaRPr lang="de-DE" dirty="0">
              <a:latin typeface="Myriad Pro"/>
              <a:cs typeface="Myriad Pro"/>
            </a:endParaRPr>
          </a:p>
          <a:p>
            <a:r>
              <a:rPr lang="de-DE" dirty="0">
                <a:latin typeface="Myriad Pro"/>
                <a:cs typeface="Myriad Pro"/>
              </a:rPr>
              <a:t>Sound Branding findet seine Realisierung im Corporate Sound, der sich in den letzten Jahren neben Corporate Design, Corporate </a:t>
            </a:r>
            <a:r>
              <a:rPr lang="de-DE" dirty="0" err="1">
                <a:latin typeface="Myriad Pro"/>
                <a:cs typeface="Myriad Pro"/>
              </a:rPr>
              <a:t>Behaviour</a:t>
            </a:r>
            <a:r>
              <a:rPr lang="de-DE" dirty="0">
                <a:latin typeface="Myriad Pro"/>
                <a:cs typeface="Myriad Pro"/>
              </a:rPr>
              <a:t> und Corporate Communications als wichtiges Instrument der Corporate Identity etablierte</a:t>
            </a:r>
          </a:p>
          <a:p>
            <a:endParaRPr lang="de-DE" dirty="0">
              <a:latin typeface="Myriad Pro"/>
              <a:cs typeface="Myriad Pro"/>
            </a:endParaRPr>
          </a:p>
          <a:p>
            <a:endParaRPr lang="de-DE" dirty="0">
              <a:latin typeface="Myriad Pro"/>
              <a:cs typeface="Myriad Pro"/>
            </a:endParaRPr>
          </a:p>
          <a:p>
            <a:endParaRPr lang="de-DE" dirty="0">
              <a:latin typeface="Myriad Pro"/>
              <a:cs typeface="Myriad Pro"/>
            </a:endParaRPr>
          </a:p>
          <a:p>
            <a:endParaRPr lang="de-DE" dirty="0">
              <a:latin typeface="Myriad Pro"/>
              <a:cs typeface="Myriad Pro"/>
            </a:endParaRPr>
          </a:p>
          <a:p>
            <a:endParaRPr lang="de-DE" dirty="0">
              <a:latin typeface="Myriad Pro"/>
              <a:cs typeface="Myriad Pro"/>
            </a:endParaRPr>
          </a:p>
          <a:p>
            <a:endParaRPr lang="de-DE" dirty="0">
              <a:latin typeface="Myriad Pro"/>
              <a:cs typeface="Myriad Pro"/>
            </a:endParaRPr>
          </a:p>
          <a:p>
            <a:endParaRPr lang="de-DE" dirty="0">
              <a:latin typeface="Myriad Pro"/>
              <a:cs typeface="Myriad Pro"/>
            </a:endParaRPr>
          </a:p>
          <a:p>
            <a:endParaRPr lang="de-DE" dirty="0">
              <a:latin typeface="Myriad Pro"/>
              <a:cs typeface="Myriad Pro"/>
            </a:endParaRPr>
          </a:p>
        </p:txBody>
      </p:sp>
      <p:pic>
        <p:nvPicPr>
          <p:cNvPr id="3" name="Bild 2"/>
          <p:cNvPicPr>
            <a:picLocks noChangeAspect="1"/>
          </p:cNvPicPr>
          <p:nvPr/>
        </p:nvPicPr>
        <p:blipFill>
          <a:blip r:embed="rId2"/>
          <a:stretch>
            <a:fillRect/>
          </a:stretch>
        </p:blipFill>
        <p:spPr>
          <a:xfrm>
            <a:off x="2368340" y="4190740"/>
            <a:ext cx="4770808" cy="2173039"/>
          </a:xfrm>
          <a:prstGeom prst="rect">
            <a:avLst/>
          </a:prstGeom>
        </p:spPr>
      </p:pic>
    </p:spTree>
    <p:extLst>
      <p:ext uri="{BB962C8B-B14F-4D97-AF65-F5344CB8AC3E}">
        <p14:creationId xmlns:p14="http://schemas.microsoft.com/office/powerpoint/2010/main" val="2804838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26533" y="914400"/>
            <a:ext cx="7984067" cy="369332"/>
          </a:xfrm>
          <a:prstGeom prst="rect">
            <a:avLst/>
          </a:prstGeom>
          <a:noFill/>
        </p:spPr>
        <p:txBody>
          <a:bodyPr wrap="square" rtlCol="0">
            <a:spAutoFit/>
          </a:bodyPr>
          <a:lstStyle/>
          <a:p>
            <a:r>
              <a:rPr lang="de-DE" b="1" dirty="0">
                <a:latin typeface="Myriad Pro"/>
                <a:cs typeface="Myriad Pro"/>
              </a:rPr>
              <a:t>„Sound Design“-Anwendungsfelder in der Industrie </a:t>
            </a:r>
            <a:r>
              <a:rPr lang="de-DE" dirty="0">
                <a:latin typeface="Myriad Pro"/>
                <a:cs typeface="Myriad Pro"/>
              </a:rPr>
              <a:t>:</a:t>
            </a:r>
            <a:endParaRPr lang="de-DE" b="1" dirty="0">
              <a:latin typeface="Myriad Pro"/>
              <a:cs typeface="Myriad Pro"/>
            </a:endParaRPr>
          </a:p>
        </p:txBody>
      </p:sp>
      <p:sp>
        <p:nvSpPr>
          <p:cNvPr id="4" name="Rechteck 3"/>
          <p:cNvSpPr/>
          <p:nvPr/>
        </p:nvSpPr>
        <p:spPr>
          <a:xfrm>
            <a:off x="5502339" y="4889571"/>
            <a:ext cx="1505540" cy="276999"/>
          </a:xfrm>
          <a:prstGeom prst="rect">
            <a:avLst/>
          </a:prstGeom>
        </p:spPr>
        <p:txBody>
          <a:bodyPr wrap="none">
            <a:spAutoFit/>
          </a:bodyPr>
          <a:lstStyle/>
          <a:p>
            <a:pPr algn="ctr">
              <a:spcAft>
                <a:spcPts val="0"/>
              </a:spcAft>
            </a:pPr>
            <a:r>
              <a:rPr lang="de-DE" sz="1200" i="1" dirty="0">
                <a:effectLst/>
                <a:latin typeface="Myriad Pro"/>
                <a:ea typeface="Cambria"/>
                <a:cs typeface="Myriad Pro"/>
              </a:rPr>
              <a:t>(Quelle: Steiner 2009)</a:t>
            </a:r>
          </a:p>
        </p:txBody>
      </p:sp>
      <p:pic>
        <p:nvPicPr>
          <p:cNvPr id="5" name="Bild 4"/>
          <p:cNvPicPr/>
          <p:nvPr/>
        </p:nvPicPr>
        <p:blipFill>
          <a:blip r:embed="rId2"/>
          <a:srcRect/>
          <a:stretch>
            <a:fillRect/>
          </a:stretch>
        </p:blipFill>
        <p:spPr bwMode="auto">
          <a:xfrm>
            <a:off x="2659886" y="3084445"/>
            <a:ext cx="1572895" cy="1618615"/>
          </a:xfrm>
          <a:prstGeom prst="rect">
            <a:avLst/>
          </a:prstGeom>
          <a:noFill/>
          <a:ln w="9525">
            <a:noFill/>
            <a:miter lim="800000"/>
            <a:headEnd/>
            <a:tailEnd/>
          </a:ln>
        </p:spPr>
      </p:pic>
      <p:pic>
        <p:nvPicPr>
          <p:cNvPr id="6" name="Bild 5"/>
          <p:cNvPicPr/>
          <p:nvPr/>
        </p:nvPicPr>
        <p:blipFill>
          <a:blip r:embed="rId3"/>
          <a:srcRect/>
          <a:stretch>
            <a:fillRect/>
          </a:stretch>
        </p:blipFill>
        <p:spPr bwMode="auto">
          <a:xfrm>
            <a:off x="4043746" y="2405427"/>
            <a:ext cx="1528445" cy="537845"/>
          </a:xfrm>
          <a:prstGeom prst="rect">
            <a:avLst/>
          </a:prstGeom>
          <a:noFill/>
          <a:ln w="9525">
            <a:noFill/>
            <a:miter lim="800000"/>
            <a:headEnd/>
            <a:tailEnd/>
          </a:ln>
        </p:spPr>
      </p:pic>
      <p:pic>
        <p:nvPicPr>
          <p:cNvPr id="8" name="Bild 7"/>
          <p:cNvPicPr/>
          <p:nvPr/>
        </p:nvPicPr>
        <p:blipFill>
          <a:blip r:embed="rId4"/>
          <a:srcRect/>
          <a:stretch>
            <a:fillRect/>
          </a:stretch>
        </p:blipFill>
        <p:spPr bwMode="auto">
          <a:xfrm>
            <a:off x="1468365" y="2557695"/>
            <a:ext cx="941705" cy="1127125"/>
          </a:xfrm>
          <a:prstGeom prst="rect">
            <a:avLst/>
          </a:prstGeom>
          <a:noFill/>
          <a:ln w="9525">
            <a:noFill/>
            <a:miter lim="800000"/>
            <a:headEnd/>
            <a:tailEnd/>
          </a:ln>
        </p:spPr>
      </p:pic>
      <p:pic>
        <p:nvPicPr>
          <p:cNvPr id="9" name="Bild 8"/>
          <p:cNvPicPr/>
          <p:nvPr/>
        </p:nvPicPr>
        <p:blipFill>
          <a:blip r:embed="rId5"/>
          <a:srcRect/>
          <a:stretch>
            <a:fillRect/>
          </a:stretch>
        </p:blipFill>
        <p:spPr bwMode="auto">
          <a:xfrm>
            <a:off x="4679382" y="3160077"/>
            <a:ext cx="1411605" cy="1403985"/>
          </a:xfrm>
          <a:prstGeom prst="rect">
            <a:avLst/>
          </a:prstGeom>
          <a:noFill/>
          <a:ln w="9525">
            <a:noFill/>
            <a:miter lim="800000"/>
            <a:headEnd/>
            <a:tailEnd/>
          </a:ln>
        </p:spPr>
      </p:pic>
      <p:pic>
        <p:nvPicPr>
          <p:cNvPr id="10" name="Bild 9"/>
          <p:cNvPicPr/>
          <p:nvPr/>
        </p:nvPicPr>
        <p:blipFill>
          <a:blip r:embed="rId6">
            <a:grayscl/>
          </a:blip>
          <a:srcRect/>
          <a:stretch>
            <a:fillRect/>
          </a:stretch>
        </p:blipFill>
        <p:spPr bwMode="auto">
          <a:xfrm>
            <a:off x="6600526" y="2774632"/>
            <a:ext cx="814705" cy="770890"/>
          </a:xfrm>
          <a:prstGeom prst="rect">
            <a:avLst/>
          </a:prstGeom>
          <a:noFill/>
          <a:ln w="9525">
            <a:noFill/>
            <a:miter lim="800000"/>
            <a:headEnd/>
            <a:tailEnd/>
          </a:ln>
        </p:spPr>
      </p:pic>
      <p:pic>
        <p:nvPicPr>
          <p:cNvPr id="11" name="Bild 10"/>
          <p:cNvPicPr/>
          <p:nvPr/>
        </p:nvPicPr>
        <p:blipFill>
          <a:blip r:embed="rId7">
            <a:grayscl/>
          </a:blip>
          <a:srcRect/>
          <a:stretch>
            <a:fillRect/>
          </a:stretch>
        </p:blipFill>
        <p:spPr bwMode="auto">
          <a:xfrm>
            <a:off x="1268022" y="5166570"/>
            <a:ext cx="2284095" cy="565150"/>
          </a:xfrm>
          <a:prstGeom prst="rect">
            <a:avLst/>
          </a:prstGeom>
          <a:noFill/>
          <a:ln w="9525">
            <a:noFill/>
            <a:miter lim="800000"/>
            <a:headEnd/>
            <a:tailEnd/>
          </a:ln>
        </p:spPr>
      </p:pic>
    </p:spTree>
    <p:extLst>
      <p:ext uri="{BB962C8B-B14F-4D97-AF65-F5344CB8AC3E}">
        <p14:creationId xmlns:p14="http://schemas.microsoft.com/office/powerpoint/2010/main" val="1123015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26533" y="914400"/>
            <a:ext cx="7984067" cy="4801315"/>
          </a:xfrm>
          <a:prstGeom prst="rect">
            <a:avLst/>
          </a:prstGeom>
          <a:noFill/>
        </p:spPr>
        <p:txBody>
          <a:bodyPr wrap="square" rtlCol="0">
            <a:spAutoFit/>
          </a:bodyPr>
          <a:lstStyle/>
          <a:p>
            <a:r>
              <a:rPr lang="de-DE" b="1" dirty="0">
                <a:latin typeface="Myriad Pro"/>
                <a:cs typeface="Myriad Pro"/>
              </a:rPr>
              <a:t>Corporate Sound I</a:t>
            </a:r>
          </a:p>
          <a:p>
            <a:endParaRPr lang="de-DE" dirty="0">
              <a:latin typeface="Myriad Pro"/>
              <a:cs typeface="Myriad Pro"/>
            </a:endParaRPr>
          </a:p>
          <a:p>
            <a:r>
              <a:rPr lang="de-DE" dirty="0">
                <a:latin typeface="Myriad Pro"/>
                <a:cs typeface="Myriad Pro"/>
              </a:rPr>
              <a:t>Corporate Sound ist Teil der Corporate Identity und kann als Pendant zum Corporate Design verstanden werden. </a:t>
            </a:r>
          </a:p>
          <a:p>
            <a:endParaRPr lang="de-DE" dirty="0">
              <a:latin typeface="Myriad Pro"/>
              <a:cs typeface="Myriad Pro"/>
            </a:endParaRPr>
          </a:p>
          <a:p>
            <a:r>
              <a:rPr lang="de-DE" dirty="0">
                <a:latin typeface="Myriad Pro"/>
                <a:cs typeface="Myriad Pro"/>
              </a:rPr>
              <a:t>Corporate Sound ist das Resultat von Sound Branding als Prozess akustischer</a:t>
            </a:r>
          </a:p>
          <a:p>
            <a:r>
              <a:rPr lang="de-DE" dirty="0">
                <a:latin typeface="Myriad Pro"/>
                <a:cs typeface="Myriad Pro"/>
              </a:rPr>
              <a:t>Markenführung, das ganzheitlich auf ein Wirtschaftsunternehmen angewendet wird. </a:t>
            </a:r>
          </a:p>
          <a:p>
            <a:endParaRPr lang="de-DE" dirty="0">
              <a:latin typeface="Myriad Pro"/>
              <a:cs typeface="Myriad Pro"/>
            </a:endParaRPr>
          </a:p>
          <a:p>
            <a:r>
              <a:rPr lang="de-DE" dirty="0">
                <a:latin typeface="Myriad Pro"/>
                <a:cs typeface="Myriad Pro"/>
              </a:rPr>
              <a:t>Durch Sound Branding ist es Unternehmen möglich, durch die Zuteilung von akustischen Reizen zu Marken eine klangliche Personalisierung zu erzeugen. </a:t>
            </a:r>
          </a:p>
          <a:p>
            <a:endParaRPr lang="de-DE" dirty="0">
              <a:latin typeface="Myriad Pro"/>
              <a:cs typeface="Myriad Pro"/>
            </a:endParaRPr>
          </a:p>
          <a:p>
            <a:r>
              <a:rPr lang="de-DE" dirty="0">
                <a:latin typeface="Myriad Pro"/>
                <a:cs typeface="Myriad Pro"/>
              </a:rPr>
              <a:t>Im Ergebnis schafft Corporate Sound durch seinen spezifischen ästhetischen Ausdruck eine prägnante Differenzierung im Wettbewerb und eine stärkere Bindung der Kunden an das eigene Unternehmen, sofern sich der akustische</a:t>
            </a:r>
          </a:p>
          <a:p>
            <a:r>
              <a:rPr lang="de-DE" dirty="0">
                <a:latin typeface="Myriad Pro"/>
                <a:cs typeface="Myriad Pro"/>
              </a:rPr>
              <a:t>Auftritt der Marke in das Gesamtkonzept der Corporate Identity stimmig einfügt.</a:t>
            </a:r>
          </a:p>
          <a:p>
            <a:endParaRPr lang="de-DE" dirty="0">
              <a:latin typeface="Myriad Pro"/>
              <a:cs typeface="Myriad Pro"/>
            </a:endParaRPr>
          </a:p>
        </p:txBody>
      </p:sp>
    </p:spTree>
    <p:extLst>
      <p:ext uri="{BB962C8B-B14F-4D97-AF65-F5344CB8AC3E}">
        <p14:creationId xmlns:p14="http://schemas.microsoft.com/office/powerpoint/2010/main" val="1147596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26533" y="914400"/>
            <a:ext cx="7984067" cy="5078313"/>
          </a:xfrm>
          <a:prstGeom prst="rect">
            <a:avLst/>
          </a:prstGeom>
          <a:noFill/>
        </p:spPr>
        <p:txBody>
          <a:bodyPr wrap="square" rtlCol="0">
            <a:spAutoFit/>
          </a:bodyPr>
          <a:lstStyle/>
          <a:p>
            <a:r>
              <a:rPr lang="de-DE" b="1" dirty="0">
                <a:latin typeface="Myriad Pro"/>
                <a:cs typeface="Myriad Pro"/>
              </a:rPr>
              <a:t>Corporate Sound II</a:t>
            </a:r>
          </a:p>
          <a:p>
            <a:endParaRPr lang="de-DE" dirty="0">
              <a:latin typeface="Myriad Pro"/>
              <a:cs typeface="Myriad Pro"/>
            </a:endParaRPr>
          </a:p>
          <a:p>
            <a:r>
              <a:rPr lang="de-DE" dirty="0">
                <a:latin typeface="Myriad Pro"/>
                <a:cs typeface="Myriad Pro"/>
              </a:rPr>
              <a:t>Ein akustisches Logo zu besitzen, wird nicht als Corporate Sound verstanden, denn Sound Branding beinhaltet als Prozess die Gestaltung der gesamten Klangwelt einer Marke.</a:t>
            </a:r>
          </a:p>
          <a:p>
            <a:endParaRPr lang="de-DE" dirty="0">
              <a:latin typeface="Myriad Pro"/>
              <a:cs typeface="Myriad Pro"/>
            </a:endParaRPr>
          </a:p>
          <a:p>
            <a:r>
              <a:rPr lang="de-DE" dirty="0">
                <a:latin typeface="Myriad Pro"/>
                <a:cs typeface="Myriad Pro"/>
              </a:rPr>
              <a:t>Das Thema rund um die akustische Markenführung hat in den letzten Jahren verschiedene Begriffe erhalten, wie u.a. Sound Branding, Audio Branding, Sonic Branding oder </a:t>
            </a:r>
            <a:r>
              <a:rPr lang="de-DE" dirty="0" err="1">
                <a:latin typeface="Myriad Pro"/>
                <a:cs typeface="Myriad Pro"/>
              </a:rPr>
              <a:t>Acoustic</a:t>
            </a:r>
            <a:r>
              <a:rPr lang="de-DE" dirty="0">
                <a:latin typeface="Myriad Pro"/>
                <a:cs typeface="Myriad Pro"/>
              </a:rPr>
              <a:t> Branding, die alle synonym verwendet werden.</a:t>
            </a:r>
          </a:p>
          <a:p>
            <a:endParaRPr lang="de-DE" dirty="0">
              <a:latin typeface="Myriad Pro"/>
              <a:cs typeface="Myriad Pro"/>
            </a:endParaRPr>
          </a:p>
          <a:p>
            <a:r>
              <a:rPr lang="de-DE" dirty="0">
                <a:latin typeface="Myriad Pro"/>
                <a:cs typeface="Myriad Pro"/>
              </a:rPr>
              <a:t>Analysiert man diesbezüglich die Suchergebnisse von Google im November 2020, so kann man feststellen, dass „Audio Branding“  mit 123 Millionen Suchergebnisse vor Sound Branding” mit ca. 97 Millionen Einträgen, „</a:t>
            </a:r>
            <a:r>
              <a:rPr lang="de-DE" dirty="0" err="1">
                <a:latin typeface="Myriad Pro"/>
                <a:cs typeface="Myriad Pro"/>
              </a:rPr>
              <a:t>Acoustic</a:t>
            </a:r>
            <a:r>
              <a:rPr lang="de-DE" dirty="0">
                <a:latin typeface="Myriad Pro"/>
                <a:cs typeface="Myriad Pro"/>
              </a:rPr>
              <a:t> Branding“ mit 4,8  Millionen und  „Sonic Branding“ mit rund  3,6 Millionen Suchergebnissen die Statistiken anführen, wobei Sonic Branding  vor allem in den angloamerikanischen Ländern dominiert. </a:t>
            </a:r>
          </a:p>
          <a:p>
            <a:endParaRPr lang="de-DE" dirty="0">
              <a:latin typeface="Myriad Pro"/>
              <a:cs typeface="Myriad Pro"/>
            </a:endParaRPr>
          </a:p>
          <a:p>
            <a:endParaRPr lang="de-DE" dirty="0">
              <a:latin typeface="Myriad Pro"/>
              <a:cs typeface="Myriad Pro"/>
            </a:endParaRPr>
          </a:p>
        </p:txBody>
      </p:sp>
    </p:spTree>
    <p:extLst>
      <p:ext uri="{BB962C8B-B14F-4D97-AF65-F5344CB8AC3E}">
        <p14:creationId xmlns:p14="http://schemas.microsoft.com/office/powerpoint/2010/main" val="3350186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26533" y="914400"/>
            <a:ext cx="7984067" cy="2031325"/>
          </a:xfrm>
          <a:prstGeom prst="rect">
            <a:avLst/>
          </a:prstGeom>
          <a:noFill/>
        </p:spPr>
        <p:txBody>
          <a:bodyPr wrap="square" rtlCol="0">
            <a:spAutoFit/>
          </a:bodyPr>
          <a:lstStyle/>
          <a:p>
            <a:r>
              <a:rPr lang="de-DE" b="1" dirty="0"/>
              <a:t>(Sound-)Branding als Multisensorisches Element</a:t>
            </a:r>
          </a:p>
          <a:p>
            <a:endParaRPr lang="de-DE" dirty="0">
              <a:latin typeface="Myriad Pro"/>
              <a:cs typeface="Myriad Pro"/>
            </a:endParaRPr>
          </a:p>
          <a:p>
            <a:r>
              <a:rPr lang="de-DE" dirty="0"/>
              <a:t>„Aktuell überlassen die meisten Marktverantwortlichen bei der Markenentwicklung vier von fünf Sinnen dem Zufall.“</a:t>
            </a:r>
          </a:p>
          <a:p>
            <a:endParaRPr lang="de-DE" dirty="0">
              <a:latin typeface="Myriad Pro"/>
              <a:cs typeface="Myriad Pro"/>
            </a:endParaRPr>
          </a:p>
          <a:p>
            <a:endParaRPr lang="de-DE" dirty="0">
              <a:latin typeface="Myriad Pro"/>
              <a:cs typeface="Myriad Pro"/>
            </a:endParaRPr>
          </a:p>
          <a:p>
            <a:endParaRPr lang="de-DE" dirty="0">
              <a:latin typeface="Myriad Pro"/>
              <a:cs typeface="Myriad Pro"/>
            </a:endParaRPr>
          </a:p>
        </p:txBody>
      </p:sp>
      <p:sp>
        <p:nvSpPr>
          <p:cNvPr id="3" name="Textfeld 2"/>
          <p:cNvSpPr txBox="1"/>
          <p:nvPr/>
        </p:nvSpPr>
        <p:spPr>
          <a:xfrm>
            <a:off x="507474" y="4901052"/>
            <a:ext cx="3361953" cy="1592071"/>
          </a:xfrm>
          <a:prstGeom prst="rect">
            <a:avLst/>
          </a:prstGeom>
          <a:noFill/>
        </p:spPr>
        <p:txBody>
          <a:bodyPr wrap="square" rtlCol="0">
            <a:spAutoFit/>
          </a:bodyPr>
          <a:lstStyle/>
          <a:p>
            <a:r>
              <a:rPr lang="de-DE" sz="1200" dirty="0"/>
              <a:t>5-Sense-Branding-Prinzip (Quelle: Metadesign): Nach oben ist die Zuwendung des Kunden zum Produkt; nach rechts die Erlebnisqualität für den Kunden, also die Ansprache an die verschiedenen Sinne aufgetragen.</a:t>
            </a:r>
            <a:endParaRPr lang="de-DE" sz="1200" dirty="0">
              <a:latin typeface="Myriad Pro"/>
              <a:cs typeface="Myriad Pro"/>
            </a:endParaRPr>
          </a:p>
          <a:p>
            <a:endParaRPr lang="de-DE" dirty="0">
              <a:latin typeface="Myriad Pro"/>
              <a:cs typeface="Myriad Pro"/>
            </a:endParaRPr>
          </a:p>
          <a:p>
            <a:endParaRPr lang="de-DE" dirty="0">
              <a:latin typeface="Myriad Pro"/>
              <a:cs typeface="Myriad Pro"/>
            </a:endParaRPr>
          </a:p>
        </p:txBody>
      </p:sp>
      <p:pic>
        <p:nvPicPr>
          <p:cNvPr id="5" name="Bild 4" descr=":Bildschirmfoto 2011-01-13 um 15.02.55.png"/>
          <p:cNvPicPr/>
          <p:nvPr/>
        </p:nvPicPr>
        <p:blipFill>
          <a:blip r:embed="rId3"/>
          <a:srcRect/>
          <a:stretch>
            <a:fillRect/>
          </a:stretch>
        </p:blipFill>
        <p:spPr bwMode="auto">
          <a:xfrm>
            <a:off x="626533" y="2266697"/>
            <a:ext cx="3068203" cy="2485538"/>
          </a:xfrm>
          <a:prstGeom prst="rect">
            <a:avLst/>
          </a:prstGeom>
          <a:noFill/>
          <a:ln w="9525">
            <a:solidFill>
              <a:schemeClr val="tx1"/>
            </a:solidFill>
            <a:miter lim="800000"/>
            <a:headEnd/>
            <a:tailEnd/>
          </a:ln>
        </p:spPr>
      </p:pic>
      <p:pic>
        <p:nvPicPr>
          <p:cNvPr id="6" name="Bild 5"/>
          <p:cNvPicPr/>
          <p:nvPr/>
        </p:nvPicPr>
        <p:blipFill>
          <a:blip r:embed="rId4"/>
          <a:srcRect/>
          <a:stretch>
            <a:fillRect/>
          </a:stretch>
        </p:blipFill>
        <p:spPr bwMode="auto">
          <a:xfrm>
            <a:off x="4202764" y="2271055"/>
            <a:ext cx="4298443" cy="2481180"/>
          </a:xfrm>
          <a:prstGeom prst="rect">
            <a:avLst/>
          </a:prstGeom>
          <a:noFill/>
          <a:ln w="9525">
            <a:solidFill>
              <a:schemeClr val="tx1"/>
            </a:solidFill>
            <a:miter lim="800000"/>
            <a:headEnd/>
            <a:tailEnd/>
          </a:ln>
        </p:spPr>
      </p:pic>
      <p:sp>
        <p:nvSpPr>
          <p:cNvPr id="7" name="Rechteck 6"/>
          <p:cNvSpPr/>
          <p:nvPr/>
        </p:nvSpPr>
        <p:spPr>
          <a:xfrm>
            <a:off x="4202764" y="4901052"/>
            <a:ext cx="4298443" cy="1384995"/>
          </a:xfrm>
          <a:prstGeom prst="rect">
            <a:avLst/>
          </a:prstGeom>
        </p:spPr>
        <p:txBody>
          <a:bodyPr wrap="square">
            <a:spAutoFit/>
          </a:bodyPr>
          <a:lstStyle/>
          <a:p>
            <a:r>
              <a:rPr lang="de-DE" sz="1200" dirty="0">
                <a:latin typeface="Myriad Pro"/>
                <a:cs typeface="Myriad Pro"/>
              </a:rPr>
              <a:t>Prozentuale Verteilung der Sinneswahrnehmungen (Quelle: Kilian/</a:t>
            </a:r>
            <a:r>
              <a:rPr lang="de-DE" sz="1200" dirty="0" err="1">
                <a:latin typeface="Myriad Pro"/>
                <a:cs typeface="Myriad Pro"/>
              </a:rPr>
              <a:t>Brexendorf</a:t>
            </a:r>
            <a:r>
              <a:rPr lang="de-DE" sz="1200" dirty="0">
                <a:latin typeface="Myriad Pro"/>
                <a:cs typeface="Myriad Pro"/>
              </a:rPr>
              <a:t>, 2005, S. 12)</a:t>
            </a:r>
          </a:p>
          <a:p>
            <a:endParaRPr lang="de-DE" sz="1200" dirty="0">
              <a:latin typeface="Myriad Pro"/>
              <a:cs typeface="Myriad Pro"/>
            </a:endParaRPr>
          </a:p>
          <a:p>
            <a:endParaRPr lang="de-DE" sz="1200" dirty="0">
              <a:latin typeface="Myriad Pro"/>
              <a:cs typeface="Myriad Pro"/>
            </a:endParaRPr>
          </a:p>
          <a:p>
            <a:r>
              <a:rPr lang="de-DE" sz="1200" dirty="0"/>
              <a:t>Gustatorisch: Schmecken</a:t>
            </a:r>
          </a:p>
          <a:p>
            <a:r>
              <a:rPr lang="de-DE" sz="1200" dirty="0"/>
              <a:t>Olfaktorisch: Riechen</a:t>
            </a:r>
          </a:p>
          <a:p>
            <a:endParaRPr lang="de-DE" sz="1200" dirty="0">
              <a:latin typeface="Myriad Pro"/>
              <a:cs typeface="Myriad Pro"/>
            </a:endParaRPr>
          </a:p>
        </p:txBody>
      </p:sp>
    </p:spTree>
    <p:extLst>
      <p:ext uri="{BB962C8B-B14F-4D97-AF65-F5344CB8AC3E}">
        <p14:creationId xmlns:p14="http://schemas.microsoft.com/office/powerpoint/2010/main" val="509749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26533" y="914400"/>
            <a:ext cx="7984067" cy="5078314"/>
          </a:xfrm>
          <a:prstGeom prst="rect">
            <a:avLst/>
          </a:prstGeom>
          <a:noFill/>
        </p:spPr>
        <p:txBody>
          <a:bodyPr wrap="square" rtlCol="0">
            <a:spAutoFit/>
          </a:bodyPr>
          <a:lstStyle/>
          <a:p>
            <a:r>
              <a:rPr lang="de-DE" b="1" dirty="0">
                <a:latin typeface="Myriad Pro"/>
                <a:cs typeface="Myriad Pro"/>
              </a:rPr>
              <a:t>Historische Ursprünge des Branding</a:t>
            </a:r>
          </a:p>
          <a:p>
            <a:endParaRPr lang="de-DE" dirty="0">
              <a:latin typeface="Myriad Pro"/>
              <a:cs typeface="Myriad Pro"/>
            </a:endParaRPr>
          </a:p>
          <a:p>
            <a:r>
              <a:rPr lang="de-DE" dirty="0">
                <a:latin typeface="Myriad Pro"/>
                <a:cs typeface="Myriad Pro"/>
              </a:rPr>
              <a:t>Das Markieren von Produkten existiert schon seit mehreren Jahrhunderten und findet sich in sämtlichen Hochkulturen. Während die Ägypter Ziegelsteine, die den Weg zu den Pharaonen Gräbern wiesen, mit Symbolen versahen, um ihre Identität zu kennzeichnen, forderten mittelalterliche Gilden von ihren Mitgliedern die Markierung der Produkte zur Hervorhebung der konsistenten Qualität und zur Abgrenzung von konkurrierenden Herstellern.</a:t>
            </a:r>
          </a:p>
          <a:p>
            <a:endParaRPr lang="de-DE" dirty="0">
              <a:latin typeface="Myriad Pro"/>
              <a:cs typeface="Myriad Pro"/>
            </a:endParaRPr>
          </a:p>
          <a:p>
            <a:r>
              <a:rPr lang="de-DE" dirty="0">
                <a:latin typeface="Myriad Pro"/>
                <a:cs typeface="Myriad Pro"/>
              </a:rPr>
              <a:t>Heutzutage ist das Branding auf allen Handelsstufen und in allen Branchen weit verbreitet. Dem Branding als Mittel zur Differenzierung von der Konkurrenz kommt besonders auf gesättigten Märkten mit ihren qualitativ austauschbaren Produkten eine zentrale Bedeutung zu.</a:t>
            </a:r>
          </a:p>
          <a:p>
            <a:endParaRPr lang="de-DE" dirty="0">
              <a:latin typeface="Myriad Pro"/>
              <a:cs typeface="Myriad Pro"/>
            </a:endParaRPr>
          </a:p>
          <a:p>
            <a:r>
              <a:rPr lang="de-DE" dirty="0">
                <a:latin typeface="Myriad Pro"/>
                <a:cs typeface="Myriad Pro"/>
              </a:rPr>
              <a:t>Der Begriff des </a:t>
            </a:r>
            <a:r>
              <a:rPr lang="de-DE" b="1" dirty="0">
                <a:latin typeface="Myriad Pro"/>
                <a:cs typeface="Myriad Pro"/>
              </a:rPr>
              <a:t>Branding</a:t>
            </a:r>
            <a:r>
              <a:rPr lang="de-DE" dirty="0">
                <a:latin typeface="Myriad Pro"/>
                <a:cs typeface="Myriad Pro"/>
              </a:rPr>
              <a:t> ist vermutlich dann im Zuge der Expansion der Viehzucht in Nordamerika aufgekommen, wobei nordamerikanische Siedler den Begriff des Branding als Bezeichnung für die Brandmarkung von Tieren prägten.</a:t>
            </a:r>
          </a:p>
          <a:p>
            <a:endParaRPr lang="de-DE" dirty="0">
              <a:latin typeface="Myriad Pro"/>
              <a:cs typeface="Myriad Pro"/>
            </a:endParaRPr>
          </a:p>
        </p:txBody>
      </p:sp>
    </p:spTree>
    <p:extLst>
      <p:ext uri="{BB962C8B-B14F-4D97-AF65-F5344CB8AC3E}">
        <p14:creationId xmlns:p14="http://schemas.microsoft.com/office/powerpoint/2010/main" val="3946120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26533" y="914400"/>
            <a:ext cx="7984067" cy="5078314"/>
          </a:xfrm>
          <a:prstGeom prst="rect">
            <a:avLst/>
          </a:prstGeom>
          <a:noFill/>
        </p:spPr>
        <p:txBody>
          <a:bodyPr wrap="square" rtlCol="0">
            <a:spAutoFit/>
          </a:bodyPr>
          <a:lstStyle/>
          <a:p>
            <a:r>
              <a:rPr lang="de-DE" b="1" dirty="0">
                <a:latin typeface="Myriad Pro"/>
                <a:cs typeface="Myriad Pro"/>
              </a:rPr>
              <a:t>Historische Ursprünge des Sound Branding I</a:t>
            </a:r>
          </a:p>
          <a:p>
            <a:endParaRPr lang="de-DE" dirty="0">
              <a:latin typeface="Myriad Pro"/>
              <a:cs typeface="Myriad Pro"/>
            </a:endParaRPr>
          </a:p>
          <a:p>
            <a:r>
              <a:rPr lang="de-DE" dirty="0">
                <a:latin typeface="Myriad Pro"/>
                <a:cs typeface="Myriad Pro"/>
              </a:rPr>
              <a:t>1905: Erstmalige Nutzung eines Musikstückes zu Werbezwecken dokumentiert. Unternehmenssong „In </a:t>
            </a:r>
            <a:r>
              <a:rPr lang="de-DE" dirty="0" err="1">
                <a:latin typeface="Myriad Pro"/>
                <a:cs typeface="Myriad Pro"/>
              </a:rPr>
              <a:t>my</a:t>
            </a:r>
            <a:r>
              <a:rPr lang="de-DE" dirty="0">
                <a:latin typeface="Myriad Pro"/>
                <a:cs typeface="Myriad Pro"/>
              </a:rPr>
              <a:t> </a:t>
            </a:r>
            <a:r>
              <a:rPr lang="de-DE" dirty="0" err="1">
                <a:latin typeface="Myriad Pro"/>
                <a:cs typeface="Myriad Pro"/>
              </a:rPr>
              <a:t>merry</a:t>
            </a:r>
            <a:r>
              <a:rPr lang="de-DE" dirty="0">
                <a:latin typeface="Myriad Pro"/>
                <a:cs typeface="Myriad Pro"/>
              </a:rPr>
              <a:t> </a:t>
            </a:r>
            <a:r>
              <a:rPr lang="de-DE" dirty="0" err="1">
                <a:latin typeface="Myriad Pro"/>
                <a:cs typeface="Myriad Pro"/>
              </a:rPr>
              <a:t>Oldsmobile</a:t>
            </a:r>
            <a:r>
              <a:rPr lang="de-DE" dirty="0">
                <a:latin typeface="Myriad Pro"/>
                <a:cs typeface="Myriad Pro"/>
              </a:rPr>
              <a:t>“</a:t>
            </a:r>
          </a:p>
          <a:p>
            <a:r>
              <a:rPr lang="de-DE" dirty="0">
                <a:solidFill>
                  <a:srgbClr val="FF0000"/>
                </a:solidFill>
                <a:latin typeface="Myriad Pro"/>
                <a:cs typeface="Myriad Pro"/>
                <a:hlinkClick r:id="rId4"/>
              </a:rPr>
              <a:t>http://www.youtube.com/watch?v=YwmGw_ZVMhU</a:t>
            </a:r>
            <a:endParaRPr lang="de-DE" dirty="0">
              <a:solidFill>
                <a:srgbClr val="FF0000"/>
              </a:solidFill>
              <a:latin typeface="Myriad Pro"/>
              <a:cs typeface="Myriad Pro"/>
            </a:endParaRPr>
          </a:p>
          <a:p>
            <a:endParaRPr lang="de-DE" dirty="0">
              <a:solidFill>
                <a:srgbClr val="FF0000"/>
              </a:solidFill>
              <a:latin typeface="Myriad Pro"/>
              <a:cs typeface="Myriad Pro"/>
            </a:endParaRPr>
          </a:p>
          <a:p>
            <a:r>
              <a:rPr lang="de-DE" dirty="0">
                <a:latin typeface="Myriad Pro"/>
                <a:cs typeface="Myriad Pro"/>
              </a:rPr>
              <a:t>Als die Ära der kommerziellen Radios in den 1920er Jahren begann, folgte die Etablierung von Radiowerbespots und Jingles als Erkennungsmelodien und Abgrenzung zu anderen Unternehmen.</a:t>
            </a:r>
          </a:p>
          <a:p>
            <a:endParaRPr lang="de-DE" dirty="0">
              <a:latin typeface="Myriad Pro"/>
              <a:cs typeface="Myriad Pro"/>
            </a:endParaRPr>
          </a:p>
          <a:p>
            <a:r>
              <a:rPr lang="de-DE" dirty="0">
                <a:latin typeface="Myriad Pro"/>
                <a:cs typeface="Myriad Pro"/>
              </a:rPr>
              <a:t>In den 1930er Jahren patentierte der US-amerikanische General George Squire eine Methode, wobei Telegraphen benutzt wurden, um Musik zu liefern. Das Unternehmen wurde kurzerhand Muzak benannt. Bis heute gilt der Name Muzak</a:t>
            </a:r>
          </a:p>
          <a:p>
            <a:r>
              <a:rPr lang="de-DE" dirty="0">
                <a:latin typeface="Myriad Pro"/>
                <a:cs typeface="Myriad Pro"/>
              </a:rPr>
              <a:t>als Inbegriff der funktionellen Musik, also jener Form von Musik, die vom Hörer nicht bewusst wahrgenommen wird, sondern ihn heiter stimmen und eine entspannte Atmosphäre schaffen soll. Man spricht auch von Kaufhaus- oder</a:t>
            </a:r>
          </a:p>
          <a:p>
            <a:r>
              <a:rPr lang="de-DE" dirty="0">
                <a:latin typeface="Myriad Pro"/>
                <a:cs typeface="Myriad Pro"/>
              </a:rPr>
              <a:t>Fahrstuhlmusik.</a:t>
            </a:r>
          </a:p>
          <a:p>
            <a:r>
              <a:rPr lang="de-DE" dirty="0">
                <a:latin typeface="Myriad Pro"/>
                <a:cs typeface="Myriad Pro"/>
                <a:hlinkClick r:id="rId5"/>
              </a:rPr>
              <a:t>https://de.wikipedia.org/wiki/Hintergrundmusik</a:t>
            </a:r>
            <a:endParaRPr lang="de-DE" dirty="0">
              <a:latin typeface="Myriad Pro"/>
              <a:cs typeface="Myriad Pro"/>
            </a:endParaRPr>
          </a:p>
        </p:txBody>
      </p:sp>
      <p:pic>
        <p:nvPicPr>
          <p:cNvPr id="3" name="In My Merry Oldsmobile (1932)">
            <a:hlinkClick r:id="" action="ppaction://media"/>
            <a:extLst>
              <a:ext uri="{FF2B5EF4-FFF2-40B4-BE49-F238E27FC236}">
                <a16:creationId xmlns:a16="http://schemas.microsoft.com/office/drawing/2014/main" id="{243A98CF-4279-B433-4F46-FD7C147FF9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90482" y="865286"/>
            <a:ext cx="812800" cy="812800"/>
          </a:xfrm>
          <a:prstGeom prst="rect">
            <a:avLst/>
          </a:prstGeom>
        </p:spPr>
      </p:pic>
    </p:spTree>
    <p:extLst>
      <p:ext uri="{BB962C8B-B14F-4D97-AF65-F5344CB8AC3E}">
        <p14:creationId xmlns:p14="http://schemas.microsoft.com/office/powerpoint/2010/main" val="341965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2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26533" y="914400"/>
            <a:ext cx="7984067" cy="4832092"/>
          </a:xfrm>
          <a:prstGeom prst="rect">
            <a:avLst/>
          </a:prstGeom>
          <a:noFill/>
        </p:spPr>
        <p:txBody>
          <a:bodyPr wrap="square" rtlCol="0">
            <a:spAutoFit/>
          </a:bodyPr>
          <a:lstStyle/>
          <a:p>
            <a:r>
              <a:rPr lang="de-DE" b="1" dirty="0">
                <a:latin typeface="Myriad Pro"/>
                <a:cs typeface="Myriad Pro"/>
              </a:rPr>
              <a:t>Historische Ursprünge des Sound Branding II</a:t>
            </a:r>
          </a:p>
          <a:p>
            <a:endParaRPr lang="de-DE" dirty="0">
              <a:latin typeface="Myriad Pro"/>
              <a:cs typeface="Myriad Pro"/>
            </a:endParaRPr>
          </a:p>
          <a:p>
            <a:r>
              <a:rPr lang="de-DE" sz="1600" dirty="0">
                <a:latin typeface="Myriad Pro"/>
                <a:cs typeface="Myriad Pro"/>
              </a:rPr>
              <a:t>In den 1940er Jahren wurde der erste Network Radio Jingle kreiert, nämlich „Pepsi Cola Hits </a:t>
            </a:r>
            <a:r>
              <a:rPr lang="de-DE" sz="1600" dirty="0" err="1">
                <a:latin typeface="Myriad Pro"/>
                <a:cs typeface="Myriad Pro"/>
              </a:rPr>
              <a:t>the</a:t>
            </a:r>
            <a:r>
              <a:rPr lang="de-DE" sz="1600" dirty="0">
                <a:latin typeface="Myriad Pro"/>
                <a:cs typeface="Myriad Pro"/>
              </a:rPr>
              <a:t> Spot“. Dieser Jingle wurde erfolgreich über eine Million Mal in diversen Jukeboxes in den USA platziert:</a:t>
            </a:r>
          </a:p>
          <a:p>
            <a:endParaRPr lang="de-DE" sz="1600" dirty="0">
              <a:latin typeface="Myriad Pro"/>
              <a:cs typeface="Myriad Pro"/>
            </a:endParaRPr>
          </a:p>
          <a:p>
            <a:endParaRPr lang="de-DE" sz="1600" dirty="0">
              <a:latin typeface="Myriad Pro"/>
              <a:cs typeface="Myriad Pro"/>
            </a:endParaRPr>
          </a:p>
          <a:p>
            <a:r>
              <a:rPr lang="de-DE" sz="1600" dirty="0">
                <a:latin typeface="Myriad Pro"/>
                <a:cs typeface="Myriad Pro"/>
              </a:rPr>
              <a:t>Noch berühmter wurde der Jingle von „Chiquita </a:t>
            </a:r>
            <a:r>
              <a:rPr lang="de-DE" sz="1600" dirty="0" err="1">
                <a:latin typeface="Myriad Pro"/>
                <a:cs typeface="Myriad Pro"/>
              </a:rPr>
              <a:t>Bananas</a:t>
            </a:r>
            <a:r>
              <a:rPr lang="de-DE" sz="1600" dirty="0">
                <a:latin typeface="Myriad Pro"/>
                <a:cs typeface="Myriad Pro"/>
              </a:rPr>
              <a:t>“, der zur Glanzzeit seiner</a:t>
            </a:r>
          </a:p>
          <a:p>
            <a:r>
              <a:rPr lang="de-DE" sz="1600" dirty="0">
                <a:latin typeface="Myriad Pro"/>
                <a:cs typeface="Myriad Pro"/>
              </a:rPr>
              <a:t>Popularität 376 mal an einem Tag von einem Radiosender gespielt wurde. Erst in den 1950er Jahren hielten die Werbejingles Einzug in Großbritannien und so auch in Europa:</a:t>
            </a:r>
          </a:p>
          <a:p>
            <a:r>
              <a:rPr lang="de-DE" sz="1600" dirty="0">
                <a:latin typeface="Myriad Pro"/>
                <a:cs typeface="Myriad Pro"/>
                <a:hlinkClick r:id="rId6"/>
              </a:rPr>
              <a:t>http://www.youtube.com/watch?v=RFDOI24RRAE</a:t>
            </a:r>
            <a:endParaRPr lang="de-DE" sz="1600" dirty="0">
              <a:latin typeface="Myriad Pro"/>
              <a:cs typeface="Myriad Pro"/>
            </a:endParaRPr>
          </a:p>
          <a:p>
            <a:endParaRPr lang="de-DE" sz="1600" dirty="0">
              <a:latin typeface="Myriad Pro"/>
              <a:cs typeface="Myriad Pro"/>
            </a:endParaRPr>
          </a:p>
          <a:p>
            <a:r>
              <a:rPr lang="de-DE" sz="1600" dirty="0">
                <a:latin typeface="Myriad Pro"/>
                <a:cs typeface="Myriad Pro"/>
              </a:rPr>
              <a:t>Als eines von wenigen Unternehmen setzt Coca Cola schon seit Jahrzehnten Sound Branding erfolgreich ein. Im Jahr 1971 hatte der US Getränkekonzern womöglich den größten Hit in der Geschichte des Sound Branding in Werbekampagnen, nämlich mit „</a:t>
            </a:r>
            <a:r>
              <a:rPr lang="de-DE" sz="1600" dirty="0" err="1">
                <a:latin typeface="Myriad Pro"/>
                <a:cs typeface="Myriad Pro"/>
              </a:rPr>
              <a:t>I’d</a:t>
            </a:r>
            <a:r>
              <a:rPr lang="de-DE" sz="1600" dirty="0">
                <a:latin typeface="Myriad Pro"/>
                <a:cs typeface="Myriad Pro"/>
              </a:rPr>
              <a:t> </a:t>
            </a:r>
            <a:r>
              <a:rPr lang="de-DE" sz="1600" dirty="0" err="1">
                <a:latin typeface="Myriad Pro"/>
                <a:cs typeface="Myriad Pro"/>
              </a:rPr>
              <a:t>like</a:t>
            </a:r>
            <a:r>
              <a:rPr lang="de-DE" sz="1600" dirty="0">
                <a:latin typeface="Myriad Pro"/>
                <a:cs typeface="Myriad Pro"/>
              </a:rPr>
              <a:t> </a:t>
            </a:r>
            <a:r>
              <a:rPr lang="de-DE" sz="1600" dirty="0" err="1">
                <a:latin typeface="Myriad Pro"/>
                <a:cs typeface="Myriad Pro"/>
              </a:rPr>
              <a:t>to</a:t>
            </a:r>
            <a:r>
              <a:rPr lang="de-DE" sz="1600" dirty="0">
                <a:latin typeface="Myriad Pro"/>
                <a:cs typeface="Myriad Pro"/>
              </a:rPr>
              <a:t> </a:t>
            </a:r>
            <a:r>
              <a:rPr lang="de-DE" sz="1600" dirty="0" err="1">
                <a:latin typeface="Myriad Pro"/>
                <a:cs typeface="Myriad Pro"/>
              </a:rPr>
              <a:t>buy</a:t>
            </a:r>
            <a:r>
              <a:rPr lang="de-DE" sz="1600" dirty="0">
                <a:latin typeface="Myriad Pro"/>
                <a:cs typeface="Myriad Pro"/>
              </a:rPr>
              <a:t> </a:t>
            </a:r>
            <a:r>
              <a:rPr lang="de-DE" sz="1600" dirty="0" err="1">
                <a:latin typeface="Myriad Pro"/>
                <a:cs typeface="Myriad Pro"/>
              </a:rPr>
              <a:t>the</a:t>
            </a:r>
            <a:r>
              <a:rPr lang="de-DE" sz="1600" dirty="0">
                <a:latin typeface="Myriad Pro"/>
                <a:cs typeface="Myriad Pro"/>
              </a:rPr>
              <a:t> </a:t>
            </a:r>
            <a:r>
              <a:rPr lang="de-DE" sz="1600" dirty="0" err="1">
                <a:latin typeface="Myriad Pro"/>
                <a:cs typeface="Myriad Pro"/>
              </a:rPr>
              <a:t>world</a:t>
            </a:r>
            <a:r>
              <a:rPr lang="de-DE" sz="1600" dirty="0">
                <a:latin typeface="Myriad Pro"/>
                <a:cs typeface="Myriad Pro"/>
              </a:rPr>
              <a:t> a Coke“ von den New </a:t>
            </a:r>
            <a:r>
              <a:rPr lang="de-DE" sz="1600" dirty="0" err="1">
                <a:latin typeface="Myriad Pro"/>
                <a:cs typeface="Myriad Pro"/>
              </a:rPr>
              <a:t>Seekers</a:t>
            </a:r>
            <a:r>
              <a:rPr lang="de-DE" sz="1600" dirty="0">
                <a:latin typeface="Myriad Pro"/>
                <a:cs typeface="Myriad Pro"/>
              </a:rPr>
              <a:t>. Der Titel, oft auch als Coke Song bekannt, wurde nach dem großen Werbeerfolg leicht adaptiert und konnte unter dem neuen Titel „</a:t>
            </a:r>
            <a:r>
              <a:rPr lang="de-DE" sz="1600" dirty="0" err="1">
                <a:latin typeface="Myriad Pro"/>
                <a:cs typeface="Myriad Pro"/>
              </a:rPr>
              <a:t>I'd</a:t>
            </a:r>
            <a:r>
              <a:rPr lang="de-DE" sz="1600" dirty="0">
                <a:latin typeface="Myriad Pro"/>
                <a:cs typeface="Myriad Pro"/>
              </a:rPr>
              <a:t> </a:t>
            </a:r>
            <a:r>
              <a:rPr lang="de-DE" sz="1600" dirty="0" err="1">
                <a:latin typeface="Myriad Pro"/>
                <a:cs typeface="Myriad Pro"/>
              </a:rPr>
              <a:t>like</a:t>
            </a:r>
            <a:r>
              <a:rPr lang="de-DE" sz="1600" dirty="0">
                <a:latin typeface="Myriad Pro"/>
                <a:cs typeface="Myriad Pro"/>
              </a:rPr>
              <a:t> </a:t>
            </a:r>
            <a:r>
              <a:rPr lang="de-DE" sz="1600" dirty="0" err="1">
                <a:latin typeface="Myriad Pro"/>
                <a:cs typeface="Myriad Pro"/>
              </a:rPr>
              <a:t>to</a:t>
            </a:r>
            <a:r>
              <a:rPr lang="de-DE" sz="1600" dirty="0">
                <a:latin typeface="Myriad Pro"/>
                <a:cs typeface="Myriad Pro"/>
              </a:rPr>
              <a:t> </a:t>
            </a:r>
            <a:r>
              <a:rPr lang="de-DE" sz="1600" dirty="0" err="1">
                <a:latin typeface="Myriad Pro"/>
                <a:cs typeface="Myriad Pro"/>
              </a:rPr>
              <a:t>teach</a:t>
            </a:r>
            <a:r>
              <a:rPr lang="de-DE" sz="1600" dirty="0">
                <a:latin typeface="Myriad Pro"/>
                <a:cs typeface="Myriad Pro"/>
              </a:rPr>
              <a:t> </a:t>
            </a:r>
            <a:r>
              <a:rPr lang="de-DE" sz="1600" dirty="0" err="1">
                <a:latin typeface="Myriad Pro"/>
                <a:cs typeface="Myriad Pro"/>
              </a:rPr>
              <a:t>the</a:t>
            </a:r>
            <a:r>
              <a:rPr lang="de-DE" sz="1600" dirty="0">
                <a:latin typeface="Myriad Pro"/>
                <a:cs typeface="Myriad Pro"/>
              </a:rPr>
              <a:t> </a:t>
            </a:r>
            <a:r>
              <a:rPr lang="de-DE" sz="1600" dirty="0" err="1">
                <a:latin typeface="Myriad Pro"/>
                <a:cs typeface="Myriad Pro"/>
              </a:rPr>
              <a:t>world</a:t>
            </a:r>
            <a:r>
              <a:rPr lang="de-DE" sz="1600" dirty="0">
                <a:latin typeface="Myriad Pro"/>
                <a:cs typeface="Myriad Pro"/>
              </a:rPr>
              <a:t> </a:t>
            </a:r>
            <a:r>
              <a:rPr lang="de-DE" sz="1600" dirty="0" err="1">
                <a:latin typeface="Myriad Pro"/>
                <a:cs typeface="Myriad Pro"/>
              </a:rPr>
              <a:t>to</a:t>
            </a:r>
            <a:r>
              <a:rPr lang="de-DE" sz="1600" dirty="0">
                <a:latin typeface="Myriad Pro"/>
                <a:cs typeface="Myriad Pro"/>
              </a:rPr>
              <a:t> sing“ zum Welthit avancieren:</a:t>
            </a:r>
          </a:p>
          <a:p>
            <a:r>
              <a:rPr lang="de-DE" sz="1600" dirty="0">
                <a:latin typeface="Myriad Pro"/>
                <a:cs typeface="Myriad Pro"/>
                <a:hlinkClick r:id="rId7"/>
              </a:rPr>
              <a:t>https://</a:t>
            </a:r>
            <a:r>
              <a:rPr lang="de-DE" sz="1600" dirty="0" err="1">
                <a:latin typeface="Myriad Pro"/>
                <a:cs typeface="Myriad Pro"/>
                <a:hlinkClick r:id="rId7"/>
              </a:rPr>
              <a:t>www.youtube.com</a:t>
            </a:r>
            <a:r>
              <a:rPr lang="de-DE" sz="1600" dirty="0">
                <a:latin typeface="Myriad Pro"/>
                <a:cs typeface="Myriad Pro"/>
                <a:hlinkClick r:id="rId7"/>
              </a:rPr>
              <a:t>/</a:t>
            </a:r>
            <a:r>
              <a:rPr lang="de-DE" sz="1600" dirty="0" err="1">
                <a:latin typeface="Myriad Pro"/>
                <a:cs typeface="Myriad Pro"/>
                <a:hlinkClick r:id="rId7"/>
              </a:rPr>
              <a:t>watch?v</a:t>
            </a:r>
            <a:r>
              <a:rPr lang="de-DE" sz="1600" dirty="0">
                <a:latin typeface="Myriad Pro"/>
                <a:cs typeface="Myriad Pro"/>
                <a:hlinkClick r:id="rId7"/>
              </a:rPr>
              <a:t>=1VM2eLhvsSM</a:t>
            </a:r>
            <a:endParaRPr lang="de-DE" sz="1600" dirty="0">
              <a:latin typeface="Myriad Pro"/>
              <a:cs typeface="Myriad Pro"/>
            </a:endParaRPr>
          </a:p>
        </p:txBody>
      </p:sp>
      <p:pic>
        <p:nvPicPr>
          <p:cNvPr id="3" name="Chiquita Banana The Original Commercial">
            <a:hlinkClick r:id="" action="ppaction://media"/>
            <a:extLst>
              <a:ext uri="{FF2B5EF4-FFF2-40B4-BE49-F238E27FC236}">
                <a16:creationId xmlns:a16="http://schemas.microsoft.com/office/drawing/2014/main" id="{63BA4FF1-08B4-248A-5572-0ADDB4759D7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450795" y="3330446"/>
            <a:ext cx="812800" cy="812800"/>
          </a:xfrm>
          <a:prstGeom prst="rect">
            <a:avLst/>
          </a:prstGeom>
        </p:spPr>
      </p:pic>
      <p:pic>
        <p:nvPicPr>
          <p:cNvPr id="4" name="Coca-Cola, 1971 - Hilltop  Id like to buy the world a Coke">
            <a:hlinkClick r:id="" action="ppaction://media"/>
            <a:extLst>
              <a:ext uri="{FF2B5EF4-FFF2-40B4-BE49-F238E27FC236}">
                <a16:creationId xmlns:a16="http://schemas.microsoft.com/office/drawing/2014/main" id="{A69B2D97-AB60-584F-727E-B9F329CA866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635852" y="5416292"/>
            <a:ext cx="812800" cy="812800"/>
          </a:xfrm>
          <a:prstGeom prst="rect">
            <a:avLst/>
          </a:prstGeom>
        </p:spPr>
      </p:pic>
    </p:spTree>
    <p:extLst>
      <p:ext uri="{BB962C8B-B14F-4D97-AF65-F5344CB8AC3E}">
        <p14:creationId xmlns:p14="http://schemas.microsoft.com/office/powerpoint/2010/main" val="94418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21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96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26533" y="914400"/>
            <a:ext cx="7984067" cy="5386090"/>
          </a:xfrm>
          <a:prstGeom prst="rect">
            <a:avLst/>
          </a:prstGeom>
          <a:noFill/>
        </p:spPr>
        <p:txBody>
          <a:bodyPr wrap="square" rtlCol="0">
            <a:spAutoFit/>
          </a:bodyPr>
          <a:lstStyle/>
          <a:p>
            <a:r>
              <a:rPr lang="de-DE" b="1" dirty="0">
                <a:latin typeface="Myriad Pro"/>
                <a:cs typeface="Myriad Pro"/>
              </a:rPr>
              <a:t>Markenidentität mit Hilfe der akustischen Markenkommunikation</a:t>
            </a:r>
          </a:p>
          <a:p>
            <a:endParaRPr lang="de-DE" dirty="0">
              <a:latin typeface="Myriad Pro"/>
              <a:cs typeface="Myriad Pro"/>
            </a:endParaRPr>
          </a:p>
          <a:p>
            <a:endParaRPr lang="de-DE" dirty="0">
              <a:latin typeface="Myriad Pro"/>
              <a:cs typeface="Myriad Pro"/>
            </a:endParaRPr>
          </a:p>
          <a:p>
            <a:endParaRPr lang="de-DE" dirty="0">
              <a:latin typeface="Myriad Pro"/>
              <a:cs typeface="Myriad Pro"/>
            </a:endParaRPr>
          </a:p>
          <a:p>
            <a:endParaRPr lang="de-DE" dirty="0">
              <a:latin typeface="Myriad Pro"/>
              <a:cs typeface="Myriad Pro"/>
            </a:endParaRPr>
          </a:p>
          <a:p>
            <a:endParaRPr lang="de-DE" dirty="0">
              <a:latin typeface="Myriad Pro"/>
              <a:cs typeface="Myriad Pro"/>
            </a:endParaRPr>
          </a:p>
          <a:p>
            <a:endParaRPr lang="de-DE" dirty="0">
              <a:latin typeface="Myriad Pro"/>
              <a:cs typeface="Myriad Pro"/>
            </a:endParaRPr>
          </a:p>
          <a:p>
            <a:endParaRPr lang="de-DE" dirty="0">
              <a:latin typeface="Myriad Pro"/>
              <a:cs typeface="Myriad Pro"/>
            </a:endParaRPr>
          </a:p>
          <a:p>
            <a:endParaRPr lang="de-DE" dirty="0">
              <a:latin typeface="Myriad Pro"/>
              <a:cs typeface="Myriad Pro"/>
            </a:endParaRPr>
          </a:p>
          <a:p>
            <a:endParaRPr lang="de-DE" dirty="0">
              <a:latin typeface="Myriad Pro"/>
              <a:cs typeface="Myriad Pro"/>
            </a:endParaRPr>
          </a:p>
          <a:p>
            <a:endParaRPr lang="de-DE" dirty="0">
              <a:latin typeface="Myriad Pro"/>
              <a:cs typeface="Myriad Pro"/>
            </a:endParaRPr>
          </a:p>
          <a:p>
            <a:endParaRPr lang="de-DE" dirty="0">
              <a:latin typeface="Myriad Pro"/>
              <a:cs typeface="Myriad Pro"/>
            </a:endParaRPr>
          </a:p>
          <a:p>
            <a:endParaRPr lang="de-DE" dirty="0">
              <a:latin typeface="Myriad Pro"/>
              <a:cs typeface="Myriad Pro"/>
            </a:endParaRPr>
          </a:p>
          <a:p>
            <a:endParaRPr lang="de-DE" dirty="0">
              <a:latin typeface="Myriad Pro"/>
              <a:cs typeface="Myriad Pro"/>
            </a:endParaRPr>
          </a:p>
          <a:p>
            <a:endParaRPr lang="de-DE" dirty="0">
              <a:latin typeface="Myriad Pro"/>
              <a:cs typeface="Myriad Pro"/>
            </a:endParaRPr>
          </a:p>
          <a:p>
            <a:endParaRPr lang="de-DE" dirty="0">
              <a:latin typeface="Myriad Pro"/>
              <a:cs typeface="Myriad Pro"/>
            </a:endParaRPr>
          </a:p>
          <a:p>
            <a:r>
              <a:rPr lang="de-DE" sz="1400" b="1" dirty="0">
                <a:latin typeface="Myriad Pro"/>
                <a:cs typeface="Myriad Pro"/>
              </a:rPr>
              <a:t>Fazit: </a:t>
            </a:r>
            <a:r>
              <a:rPr lang="de-DE" sz="1400" dirty="0">
                <a:latin typeface="Myriad Pro"/>
                <a:cs typeface="Myriad Pro"/>
              </a:rPr>
              <a:t>Ob nun charakteristische Filmmusiken wie das James-Bond-Thema, das seit „James Bond jagt Dr. </a:t>
            </a:r>
            <a:r>
              <a:rPr lang="de-DE" sz="1400" dirty="0" err="1">
                <a:latin typeface="Myriad Pro"/>
                <a:cs typeface="Myriad Pro"/>
              </a:rPr>
              <a:t>No</a:t>
            </a:r>
            <a:r>
              <a:rPr lang="de-DE" sz="1400" dirty="0">
                <a:latin typeface="Myriad Pro"/>
                <a:cs typeface="Myriad Pro"/>
              </a:rPr>
              <a:t>“ (1962, Terence Young) in allen Bond-Filmen in Variationen zu hören ist, „Der Mann mit der Harmonika“ aus „Spiel mir das Lied vom Tod“ (1968, Sergio Leone) - Klänge sind zu Markenzeichen geworden</a:t>
            </a:r>
          </a:p>
        </p:txBody>
      </p:sp>
      <p:pic>
        <p:nvPicPr>
          <p:cNvPr id="3" name="Bild 2"/>
          <p:cNvPicPr/>
          <p:nvPr/>
        </p:nvPicPr>
        <p:blipFill>
          <a:blip r:embed="rId2"/>
          <a:srcRect/>
          <a:stretch>
            <a:fillRect/>
          </a:stretch>
        </p:blipFill>
        <p:spPr bwMode="auto">
          <a:xfrm>
            <a:off x="626533" y="1271565"/>
            <a:ext cx="7841580" cy="4001230"/>
          </a:xfrm>
          <a:prstGeom prst="rect">
            <a:avLst/>
          </a:prstGeom>
          <a:noFill/>
          <a:ln w="9525">
            <a:noFill/>
            <a:miter lim="800000"/>
            <a:headEnd/>
            <a:tailEnd/>
          </a:ln>
        </p:spPr>
      </p:pic>
    </p:spTree>
    <p:extLst>
      <p:ext uri="{BB962C8B-B14F-4D97-AF65-F5344CB8AC3E}">
        <p14:creationId xmlns:p14="http://schemas.microsoft.com/office/powerpoint/2010/main" val="3047046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547556" y="912625"/>
            <a:ext cx="8114480" cy="5786199"/>
          </a:xfrm>
          <a:prstGeom prst="rect">
            <a:avLst/>
          </a:prstGeom>
          <a:noFill/>
        </p:spPr>
        <p:txBody>
          <a:bodyPr wrap="square" rtlCol="0">
            <a:spAutoFit/>
          </a:bodyPr>
          <a:lstStyle/>
          <a:p>
            <a:r>
              <a:rPr lang="de-DE" sz="1600" dirty="0">
                <a:latin typeface="Myriad Pro"/>
                <a:cs typeface="Myriad Pro"/>
              </a:rPr>
              <a:t>Beispiel: </a:t>
            </a:r>
            <a:r>
              <a:rPr lang="de-DE" sz="1600" dirty="0" err="1">
                <a:latin typeface="Myriad Pro"/>
                <a:cs typeface="Myriad Pro"/>
              </a:rPr>
              <a:t>Gesunger</a:t>
            </a:r>
            <a:r>
              <a:rPr lang="de-DE" sz="1600" dirty="0">
                <a:latin typeface="Myriad Pro"/>
                <a:cs typeface="Myriad Pro"/>
              </a:rPr>
              <a:t> </a:t>
            </a:r>
            <a:r>
              <a:rPr lang="de-DE" sz="1600" b="1" dirty="0">
                <a:latin typeface="Myriad Pro"/>
                <a:cs typeface="Myriad Pro"/>
              </a:rPr>
              <a:t>Claim</a:t>
            </a:r>
            <a:r>
              <a:rPr lang="de-DE" sz="1600" dirty="0">
                <a:latin typeface="Myriad Pro"/>
                <a:cs typeface="Myriad Pro"/>
              </a:rPr>
              <a:t> aus den 1970er Jahren „Haribo macht Kinder froh – und </a:t>
            </a:r>
            <a:r>
              <a:rPr lang="de-DE" sz="1600" dirty="0" err="1">
                <a:latin typeface="Myriad Pro"/>
                <a:cs typeface="Myriad Pro"/>
              </a:rPr>
              <a:t>Erwachs</a:t>
            </a:r>
            <a:r>
              <a:rPr lang="de-DE" sz="1600" dirty="0">
                <a:latin typeface="Myriad Pro"/>
                <a:cs typeface="Myriad Pro"/>
              </a:rPr>
              <a:t>’ ne ebenso“    </a:t>
            </a:r>
            <a:r>
              <a:rPr lang="de-DE" sz="1600" dirty="0">
                <a:solidFill>
                  <a:srgbClr val="FF0000"/>
                </a:solidFill>
                <a:latin typeface="Myriad Pro"/>
                <a:cs typeface="Myriad Pro"/>
              </a:rPr>
              <a:t> </a:t>
            </a:r>
            <a:r>
              <a:rPr lang="de-DE" sz="1600" dirty="0">
                <a:solidFill>
                  <a:srgbClr val="FF0000"/>
                </a:solidFill>
                <a:latin typeface="Myriad Pro"/>
                <a:cs typeface="Myriad Pro"/>
                <a:hlinkClick r:id="rId6"/>
              </a:rPr>
              <a:t>https://youtu.be/bWmYx7osOO8</a:t>
            </a:r>
            <a:endParaRPr lang="de-DE" sz="1600" dirty="0">
              <a:latin typeface="Myriad Pro"/>
              <a:cs typeface="Myriad Pro"/>
            </a:endParaRPr>
          </a:p>
          <a:p>
            <a:endParaRPr lang="de-DE" sz="1600" dirty="0">
              <a:latin typeface="Myriad Pro"/>
              <a:cs typeface="Myriad Pro"/>
            </a:endParaRPr>
          </a:p>
          <a:p>
            <a:endParaRPr lang="de-DE" sz="1600" dirty="0">
              <a:latin typeface="Myriad Pro"/>
              <a:cs typeface="Myriad Pro"/>
            </a:endParaRPr>
          </a:p>
          <a:p>
            <a:endParaRPr lang="de-DE" sz="1600" dirty="0">
              <a:latin typeface="Myriad Pro"/>
              <a:cs typeface="Myriad Pro"/>
            </a:endParaRPr>
          </a:p>
          <a:p>
            <a:endParaRPr lang="de-DE" sz="1600" dirty="0">
              <a:latin typeface="Myriad Pro"/>
              <a:cs typeface="Myriad Pro"/>
            </a:endParaRPr>
          </a:p>
          <a:p>
            <a:endParaRPr lang="de-DE" sz="1600" dirty="0">
              <a:latin typeface="Myriad Pro"/>
              <a:cs typeface="Myriad Pro"/>
            </a:endParaRPr>
          </a:p>
          <a:p>
            <a:r>
              <a:rPr lang="de-DE" sz="1600" dirty="0">
                <a:latin typeface="Myriad Pro"/>
                <a:cs typeface="Myriad Pro"/>
              </a:rPr>
              <a:t>Hinweis: Der Begriff </a:t>
            </a:r>
            <a:r>
              <a:rPr lang="de-DE" sz="1600" b="1" dirty="0">
                <a:latin typeface="Myriad Pro"/>
                <a:cs typeface="Myriad Pro"/>
              </a:rPr>
              <a:t>Claim</a:t>
            </a:r>
            <a:r>
              <a:rPr lang="de-DE" sz="1600" dirty="0">
                <a:latin typeface="Myriad Pro"/>
                <a:cs typeface="Myriad Pro"/>
              </a:rPr>
              <a:t> wird häufig synonym zum Begriff </a:t>
            </a:r>
            <a:r>
              <a:rPr lang="de-DE" sz="1600" b="1" dirty="0">
                <a:latin typeface="Myriad Pro"/>
                <a:cs typeface="Myriad Pro"/>
              </a:rPr>
              <a:t>Slogan</a:t>
            </a:r>
            <a:r>
              <a:rPr lang="de-DE" sz="1600" dirty="0">
                <a:latin typeface="Myriad Pro"/>
                <a:cs typeface="Myriad Pro"/>
              </a:rPr>
              <a:t> benutzt. Es existiert jedoch ein Unterschied. Im Gegensatz zum Slogan transportiert der Claim ein konkretes Versprechen oder den USP (</a:t>
            </a:r>
            <a:r>
              <a:rPr lang="de-DE" sz="1600" dirty="0" err="1">
                <a:latin typeface="Myriad Pro"/>
                <a:cs typeface="Myriad Pro"/>
              </a:rPr>
              <a:t>unique</a:t>
            </a:r>
            <a:r>
              <a:rPr lang="de-DE" sz="1600" dirty="0">
                <a:latin typeface="Myriad Pro"/>
                <a:cs typeface="Myriad Pro"/>
              </a:rPr>
              <a:t> </a:t>
            </a:r>
            <a:r>
              <a:rPr lang="de-DE" sz="1600" dirty="0" err="1">
                <a:latin typeface="Myriad Pro"/>
                <a:cs typeface="Myriad Pro"/>
              </a:rPr>
              <a:t>selling</a:t>
            </a:r>
            <a:r>
              <a:rPr lang="de-DE" sz="1600" dirty="0">
                <a:latin typeface="Myriad Pro"/>
                <a:cs typeface="Myriad Pro"/>
              </a:rPr>
              <a:t> </a:t>
            </a:r>
            <a:r>
              <a:rPr lang="de-DE" sz="1600" dirty="0" err="1">
                <a:latin typeface="Myriad Pro"/>
                <a:cs typeface="Myriad Pro"/>
              </a:rPr>
              <a:t>proposition</a:t>
            </a:r>
            <a:r>
              <a:rPr lang="de-DE" sz="1600" dirty="0">
                <a:latin typeface="Myriad Pro"/>
                <a:cs typeface="Myriad Pro"/>
              </a:rPr>
              <a:t>) eines Unternehmens. Einer der bekanntesten Claims der Automobilindustrie ist „Freude am Fahren“ von BMW oder „Vorsprung durch Technik“ von Audi</a:t>
            </a:r>
          </a:p>
          <a:p>
            <a:endParaRPr lang="de-DE" sz="1600" dirty="0">
              <a:latin typeface="Myriad Pro"/>
              <a:cs typeface="Myriad Pro"/>
            </a:endParaRPr>
          </a:p>
          <a:p>
            <a:r>
              <a:rPr lang="de-DE" sz="1600" dirty="0"/>
              <a:t>Ebenfalls omnipräsent ist die akustische Signatur der Deutschen Telekom, welche von der Corporate Identity-Agentur Interbrand </a:t>
            </a:r>
            <a:r>
              <a:rPr lang="de-DE" sz="1600" dirty="0" err="1"/>
              <a:t>Zintzmeyer</a:t>
            </a:r>
            <a:r>
              <a:rPr lang="de-DE" sz="1600" dirty="0"/>
              <a:t> &amp; Lux in Zusammenarbeit mit den in New York ansässigen Musikern Joe Barone und Chris </a:t>
            </a:r>
            <a:r>
              <a:rPr lang="de-DE" sz="1600" dirty="0" err="1"/>
              <a:t>McHale</a:t>
            </a:r>
            <a:r>
              <a:rPr lang="de-DE" sz="1600" dirty="0"/>
              <a:t> entwickelt wurde. Das Sound Logo ist sehr plakativ gestaltet, denn sowohl der Sound, als auch das Stakkato, die Tonfolge und die Knappheit (880 Millisekunden) lassen den Zuhörer nicht so ohne weiteres vorbeihören.</a:t>
            </a:r>
          </a:p>
          <a:p>
            <a:endParaRPr lang="de-DE" sz="1600" dirty="0"/>
          </a:p>
          <a:p>
            <a:endParaRPr lang="de-DE" sz="1600" dirty="0"/>
          </a:p>
          <a:p>
            <a:endParaRPr lang="de-DE" sz="1600" dirty="0">
              <a:latin typeface="Myriad Pro"/>
              <a:cs typeface="Myriad Pro"/>
            </a:endParaRPr>
          </a:p>
          <a:p>
            <a:r>
              <a:rPr lang="de-DE" sz="1600" dirty="0">
                <a:latin typeface="Myriad Pro"/>
                <a:cs typeface="Myriad Pro"/>
              </a:rPr>
              <a:t>				</a:t>
            </a:r>
            <a:r>
              <a:rPr lang="de-DE" sz="1600" dirty="0">
                <a:latin typeface="Myriad Pro"/>
                <a:cs typeface="Myriad Pro"/>
                <a:hlinkClick r:id="rId7"/>
              </a:rPr>
              <a:t>https://</a:t>
            </a:r>
            <a:r>
              <a:rPr lang="de-DE" sz="1600" dirty="0" err="1">
                <a:latin typeface="Myriad Pro"/>
                <a:cs typeface="Myriad Pro"/>
                <a:hlinkClick r:id="rId7"/>
              </a:rPr>
              <a:t>www.youtube.com</a:t>
            </a:r>
            <a:r>
              <a:rPr lang="de-DE" sz="1600" dirty="0">
                <a:latin typeface="Myriad Pro"/>
                <a:cs typeface="Myriad Pro"/>
                <a:hlinkClick r:id="rId7"/>
              </a:rPr>
              <a:t>/</a:t>
            </a:r>
            <a:r>
              <a:rPr lang="de-DE" sz="1600" dirty="0" err="1">
                <a:latin typeface="Myriad Pro"/>
                <a:cs typeface="Myriad Pro"/>
                <a:hlinkClick r:id="rId7"/>
              </a:rPr>
              <a:t>watch?v</a:t>
            </a:r>
            <a:r>
              <a:rPr lang="de-DE" sz="1600" dirty="0">
                <a:latin typeface="Myriad Pro"/>
                <a:cs typeface="Myriad Pro"/>
                <a:hlinkClick r:id="rId7"/>
              </a:rPr>
              <a:t>=bPB-2RwqH0U</a:t>
            </a:r>
            <a:endParaRPr lang="de-DE" sz="1600" dirty="0">
              <a:latin typeface="Myriad Pro"/>
              <a:cs typeface="Myriad Pro"/>
            </a:endParaRPr>
          </a:p>
          <a:p>
            <a:endParaRPr lang="de-DE" dirty="0"/>
          </a:p>
        </p:txBody>
      </p:sp>
      <p:pic>
        <p:nvPicPr>
          <p:cNvPr id="5" name="Bild 4"/>
          <p:cNvPicPr/>
          <p:nvPr/>
        </p:nvPicPr>
        <p:blipFill>
          <a:blip r:embed="rId8"/>
          <a:srcRect/>
          <a:stretch>
            <a:fillRect/>
          </a:stretch>
        </p:blipFill>
        <p:spPr bwMode="auto">
          <a:xfrm>
            <a:off x="5688951" y="1405777"/>
            <a:ext cx="814705" cy="770890"/>
          </a:xfrm>
          <a:prstGeom prst="rect">
            <a:avLst/>
          </a:prstGeom>
          <a:noFill/>
          <a:ln w="9525">
            <a:noFill/>
            <a:miter lim="800000"/>
            <a:headEnd/>
            <a:tailEnd/>
          </a:ln>
        </p:spPr>
      </p:pic>
      <p:pic>
        <p:nvPicPr>
          <p:cNvPr id="6" name="Bild 5"/>
          <p:cNvPicPr/>
          <p:nvPr/>
        </p:nvPicPr>
        <p:blipFill>
          <a:blip r:embed="rId9"/>
          <a:srcRect/>
          <a:stretch>
            <a:fillRect/>
          </a:stretch>
        </p:blipFill>
        <p:spPr bwMode="auto">
          <a:xfrm>
            <a:off x="760365" y="1791222"/>
            <a:ext cx="4316095" cy="481330"/>
          </a:xfrm>
          <a:prstGeom prst="rect">
            <a:avLst/>
          </a:prstGeom>
          <a:noFill/>
          <a:ln w="9525">
            <a:noFill/>
            <a:miter lim="800000"/>
            <a:headEnd/>
            <a:tailEnd/>
          </a:ln>
        </p:spPr>
      </p:pic>
      <p:pic>
        <p:nvPicPr>
          <p:cNvPr id="7" name="Bild 6"/>
          <p:cNvPicPr/>
          <p:nvPr/>
        </p:nvPicPr>
        <p:blipFill>
          <a:blip r:embed="rId10"/>
          <a:srcRect/>
          <a:stretch>
            <a:fillRect/>
          </a:stretch>
        </p:blipFill>
        <p:spPr bwMode="auto">
          <a:xfrm>
            <a:off x="5361609" y="5480015"/>
            <a:ext cx="2284095" cy="565150"/>
          </a:xfrm>
          <a:prstGeom prst="rect">
            <a:avLst/>
          </a:prstGeom>
          <a:noFill/>
          <a:ln w="9525">
            <a:noFill/>
            <a:miter lim="800000"/>
            <a:headEnd/>
            <a:tailEnd/>
          </a:ln>
        </p:spPr>
      </p:pic>
      <p:pic>
        <p:nvPicPr>
          <p:cNvPr id="8" name="Bild 7" descr=":Bildschirmfoto 2011-01-17 um 14.31.42.png"/>
          <p:cNvPicPr/>
          <p:nvPr/>
        </p:nvPicPr>
        <p:blipFill>
          <a:blip r:embed="rId11"/>
          <a:srcRect/>
          <a:stretch>
            <a:fillRect/>
          </a:stretch>
        </p:blipFill>
        <p:spPr bwMode="auto">
          <a:xfrm>
            <a:off x="2307837" y="5484460"/>
            <a:ext cx="2353310" cy="560705"/>
          </a:xfrm>
          <a:prstGeom prst="rect">
            <a:avLst/>
          </a:prstGeom>
          <a:noFill/>
          <a:ln w="9525">
            <a:noFill/>
            <a:miter lim="800000"/>
            <a:headEnd/>
            <a:tailEnd/>
          </a:ln>
        </p:spPr>
      </p:pic>
      <p:pic>
        <p:nvPicPr>
          <p:cNvPr id="2" name="Haribo Goldbären Werbung 1990">
            <a:hlinkClick r:id="" action="ppaction://media"/>
            <a:extLst>
              <a:ext uri="{FF2B5EF4-FFF2-40B4-BE49-F238E27FC236}">
                <a16:creationId xmlns:a16="http://schemas.microsoft.com/office/drawing/2014/main" id="{5F620DCF-361A-C4C6-C7D0-4D3A50BBCFC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832904" y="1459752"/>
            <a:ext cx="812800" cy="812800"/>
          </a:xfrm>
          <a:prstGeom prst="rect">
            <a:avLst/>
          </a:prstGeom>
        </p:spPr>
      </p:pic>
      <p:pic>
        <p:nvPicPr>
          <p:cNvPr id="3" name="Deutsche Telekom">
            <a:hlinkClick r:id="" action="ppaction://media"/>
            <a:extLst>
              <a:ext uri="{FF2B5EF4-FFF2-40B4-BE49-F238E27FC236}">
                <a16:creationId xmlns:a16="http://schemas.microsoft.com/office/drawing/2014/main" id="{B094E1D7-5857-E170-26AE-FEC727AA173D}"/>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614897" y="5480015"/>
            <a:ext cx="812800" cy="812800"/>
          </a:xfrm>
          <a:prstGeom prst="rect">
            <a:avLst/>
          </a:prstGeom>
        </p:spPr>
      </p:pic>
    </p:spTree>
    <p:extLst>
      <p:ext uri="{BB962C8B-B14F-4D97-AF65-F5344CB8AC3E}">
        <p14:creationId xmlns:p14="http://schemas.microsoft.com/office/powerpoint/2010/main" val="343174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9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 Sound [nur der SOUNDTRACK]">
            <a:hlinkClick r:id="" action="ppaction://media"/>
            <a:extLst>
              <a:ext uri="{FF2B5EF4-FFF2-40B4-BE49-F238E27FC236}">
                <a16:creationId xmlns:a16="http://schemas.microsoft.com/office/drawing/2014/main" id="{CE1EE693-0B48-EAE1-430A-80A3C08413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16893" y="3022600"/>
            <a:ext cx="812800" cy="812800"/>
          </a:xfrm>
          <a:prstGeom prst="rect">
            <a:avLst/>
          </a:prstGeom>
        </p:spPr>
      </p:pic>
    </p:spTree>
    <p:extLst>
      <p:ext uri="{BB962C8B-B14F-4D97-AF65-F5344CB8AC3E}">
        <p14:creationId xmlns:p14="http://schemas.microsoft.com/office/powerpoint/2010/main" val="245617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547556" y="912625"/>
            <a:ext cx="8114480" cy="3323987"/>
          </a:xfrm>
          <a:prstGeom prst="rect">
            <a:avLst/>
          </a:prstGeom>
          <a:noFill/>
        </p:spPr>
        <p:txBody>
          <a:bodyPr wrap="square" rtlCol="0">
            <a:spAutoFit/>
          </a:bodyPr>
          <a:lstStyle/>
          <a:p>
            <a:r>
              <a:rPr lang="de-DE" sz="1600" dirty="0"/>
              <a:t>Die Sound Identity, welche durch musikalische Parameter wie Tempo, Rhythmus, Instrumentierung, Melodie etc. beschrieben und über Sound-Samples oder Klang-Collagen hörbar gemacht werden kann, bildet die Grundlage für den akustischen Markenauftritt und den Einsatz akustischer Branding-Elemente. Außerdem kann sie als Leitlinie und Orientierung für das akustische Produktdesign dienen. Quer durch alle Branchen finden sich Beispiele bekannter Marken, die Sound Branding erfolgreich einsetzen. Darunter sind Unternehmen wie BMW, Nokia, Intel, Microsoft, eBay, Samsung, Audi, McDonald’s, Aral, ZDF, und UBS zu nennen </a:t>
            </a:r>
          </a:p>
          <a:p>
            <a:endParaRPr lang="de-DE" sz="1600" dirty="0"/>
          </a:p>
          <a:p>
            <a:endParaRPr lang="de-DE" sz="1600" dirty="0"/>
          </a:p>
          <a:p>
            <a:endParaRPr lang="de-DE" sz="1600" dirty="0"/>
          </a:p>
          <a:p>
            <a:r>
              <a:rPr lang="de-DE" sz="1600" dirty="0">
                <a:hlinkClick r:id="rId4"/>
              </a:rPr>
              <a:t>https://www.youtube.com/watch?v=QgjVxFcBO0c</a:t>
            </a:r>
            <a:endParaRPr lang="de-DE" sz="1600" dirty="0"/>
          </a:p>
          <a:p>
            <a:endParaRPr lang="de-DE" sz="1600" dirty="0"/>
          </a:p>
          <a:p>
            <a:endParaRPr lang="de-DE" dirty="0"/>
          </a:p>
        </p:txBody>
      </p:sp>
      <p:pic>
        <p:nvPicPr>
          <p:cNvPr id="6" name="Bild 5"/>
          <p:cNvPicPr/>
          <p:nvPr/>
        </p:nvPicPr>
        <p:blipFill>
          <a:blip r:embed="rId5"/>
          <a:srcRect l="4925" r="6261"/>
          <a:stretch>
            <a:fillRect/>
          </a:stretch>
        </p:blipFill>
        <p:spPr bwMode="auto">
          <a:xfrm>
            <a:off x="974501" y="2660650"/>
            <a:ext cx="3630295" cy="768350"/>
          </a:xfrm>
          <a:prstGeom prst="rect">
            <a:avLst/>
          </a:prstGeom>
          <a:noFill/>
          <a:ln w="9525">
            <a:noFill/>
            <a:miter lim="800000"/>
            <a:headEnd/>
            <a:tailEnd/>
          </a:ln>
        </p:spPr>
      </p:pic>
      <p:pic>
        <p:nvPicPr>
          <p:cNvPr id="7" name="Bild 6"/>
          <p:cNvPicPr/>
          <p:nvPr/>
        </p:nvPicPr>
        <p:blipFill>
          <a:blip r:embed="rId6"/>
          <a:srcRect/>
          <a:stretch>
            <a:fillRect/>
          </a:stretch>
        </p:blipFill>
        <p:spPr bwMode="auto">
          <a:xfrm>
            <a:off x="5897522" y="2953563"/>
            <a:ext cx="1881505" cy="662305"/>
          </a:xfrm>
          <a:prstGeom prst="rect">
            <a:avLst/>
          </a:prstGeom>
          <a:noFill/>
          <a:ln w="9525">
            <a:noFill/>
            <a:miter lim="800000"/>
            <a:headEnd/>
            <a:tailEnd/>
          </a:ln>
        </p:spPr>
      </p:pic>
      <p:pic>
        <p:nvPicPr>
          <p:cNvPr id="2" name="Nokia ORIGINAL Ringtone">
            <a:hlinkClick r:id="" action="ppaction://media"/>
            <a:extLst>
              <a:ext uri="{FF2B5EF4-FFF2-40B4-BE49-F238E27FC236}">
                <a16:creationId xmlns:a16="http://schemas.microsoft.com/office/drawing/2014/main" id="{85A35262-198C-17AE-1EB7-5363BD7E8D6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16592" y="4244904"/>
            <a:ext cx="812800" cy="812800"/>
          </a:xfrm>
          <a:prstGeom prst="rect">
            <a:avLst/>
          </a:prstGeom>
        </p:spPr>
      </p:pic>
    </p:spTree>
    <p:extLst>
      <p:ext uri="{BB962C8B-B14F-4D97-AF65-F5344CB8AC3E}">
        <p14:creationId xmlns:p14="http://schemas.microsoft.com/office/powerpoint/2010/main" val="304850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26533" y="914400"/>
            <a:ext cx="7984067" cy="369332"/>
          </a:xfrm>
          <a:prstGeom prst="rect">
            <a:avLst/>
          </a:prstGeom>
          <a:noFill/>
        </p:spPr>
        <p:txBody>
          <a:bodyPr wrap="square" rtlCol="0">
            <a:spAutoFit/>
          </a:bodyPr>
          <a:lstStyle/>
          <a:p>
            <a:r>
              <a:rPr lang="de-DE" b="1" dirty="0">
                <a:latin typeface="Myriad Pro"/>
                <a:cs typeface="Myriad Pro"/>
              </a:rPr>
              <a:t>Begriffe und Elemente des Soundbranding: Praxisbeispiele</a:t>
            </a:r>
          </a:p>
        </p:txBody>
      </p:sp>
      <p:pic>
        <p:nvPicPr>
          <p:cNvPr id="6" name="Bild 5"/>
          <p:cNvPicPr/>
          <p:nvPr/>
        </p:nvPicPr>
        <p:blipFill>
          <a:blip r:embed="rId2"/>
          <a:srcRect/>
          <a:stretch>
            <a:fillRect/>
          </a:stretch>
        </p:blipFill>
        <p:spPr bwMode="auto">
          <a:xfrm>
            <a:off x="1693545" y="1396186"/>
            <a:ext cx="5756910" cy="1672590"/>
          </a:xfrm>
          <a:prstGeom prst="rect">
            <a:avLst/>
          </a:prstGeom>
          <a:noFill/>
          <a:ln w="9525">
            <a:noFill/>
            <a:miter lim="800000"/>
            <a:headEnd/>
            <a:tailEnd/>
          </a:ln>
        </p:spPr>
      </p:pic>
      <p:pic>
        <p:nvPicPr>
          <p:cNvPr id="3" name="Bild 2"/>
          <p:cNvPicPr>
            <a:picLocks noChangeAspect="1"/>
          </p:cNvPicPr>
          <p:nvPr/>
        </p:nvPicPr>
        <p:blipFill>
          <a:blip r:embed="rId3"/>
          <a:stretch>
            <a:fillRect/>
          </a:stretch>
        </p:blipFill>
        <p:spPr>
          <a:xfrm>
            <a:off x="1750933" y="3366996"/>
            <a:ext cx="5689600" cy="2743200"/>
          </a:xfrm>
          <a:prstGeom prst="rect">
            <a:avLst/>
          </a:prstGeom>
        </p:spPr>
      </p:pic>
    </p:spTree>
    <p:extLst>
      <p:ext uri="{BB962C8B-B14F-4D97-AF65-F5344CB8AC3E}">
        <p14:creationId xmlns:p14="http://schemas.microsoft.com/office/powerpoint/2010/main" val="949062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26533" y="914400"/>
            <a:ext cx="7984067" cy="2862323"/>
          </a:xfrm>
          <a:prstGeom prst="rect">
            <a:avLst/>
          </a:prstGeom>
          <a:noFill/>
        </p:spPr>
        <p:txBody>
          <a:bodyPr wrap="square" rtlCol="0">
            <a:spAutoFit/>
          </a:bodyPr>
          <a:lstStyle/>
          <a:p>
            <a:r>
              <a:rPr lang="de-DE" b="1" dirty="0">
                <a:latin typeface="Myriad Pro"/>
                <a:cs typeface="Myriad Pro"/>
              </a:rPr>
              <a:t>Begriffe und Elemente des Soundbranding: Sound Logo</a:t>
            </a:r>
          </a:p>
          <a:p>
            <a:endParaRPr lang="de-DE" b="1" dirty="0">
              <a:latin typeface="Myriad Pro"/>
              <a:cs typeface="Myriad Pro"/>
            </a:endParaRPr>
          </a:p>
          <a:p>
            <a:r>
              <a:rPr lang="de-DE" dirty="0">
                <a:latin typeface="Myriad Pro"/>
                <a:cs typeface="Myriad Pro"/>
              </a:rPr>
              <a:t>Charakteristika eines wirkungsvollen</a:t>
            </a:r>
          </a:p>
          <a:p>
            <a:r>
              <a:rPr lang="de-DE" dirty="0">
                <a:latin typeface="Myriad Pro"/>
                <a:cs typeface="Myriad Pro"/>
              </a:rPr>
              <a:t>Sound Logos:</a:t>
            </a:r>
          </a:p>
          <a:p>
            <a:endParaRPr lang="de-DE" dirty="0">
              <a:latin typeface="Myriad Pro"/>
              <a:cs typeface="Myriad Pro"/>
            </a:endParaRPr>
          </a:p>
          <a:p>
            <a:pPr marL="285750" indent="-285750">
              <a:buFont typeface="Arial"/>
              <a:buChar char="•"/>
            </a:pPr>
            <a:r>
              <a:rPr lang="de-DE" dirty="0">
                <a:latin typeface="Myriad Pro"/>
                <a:cs typeface="Myriad Pro"/>
              </a:rPr>
              <a:t>Einprägsamkeit</a:t>
            </a:r>
          </a:p>
          <a:p>
            <a:pPr marL="285750" indent="-285750">
              <a:buFont typeface="Arial"/>
              <a:buChar char="•"/>
            </a:pPr>
            <a:r>
              <a:rPr lang="de-DE" dirty="0">
                <a:latin typeface="Myriad Pro"/>
                <a:cs typeface="Myriad Pro"/>
              </a:rPr>
              <a:t>Flexibilität</a:t>
            </a:r>
          </a:p>
          <a:p>
            <a:pPr marL="285750" indent="-285750">
              <a:buFont typeface="Arial"/>
              <a:buChar char="•"/>
            </a:pPr>
            <a:r>
              <a:rPr lang="de-DE" dirty="0">
                <a:latin typeface="Myriad Pro"/>
                <a:cs typeface="Myriad Pro"/>
              </a:rPr>
              <a:t>Unverwechselbarkeit</a:t>
            </a:r>
          </a:p>
          <a:p>
            <a:pPr marL="285750" indent="-285750">
              <a:buFont typeface="Arial"/>
              <a:buChar char="•"/>
            </a:pPr>
            <a:r>
              <a:rPr lang="de-DE" dirty="0">
                <a:latin typeface="Myriad Pro"/>
                <a:cs typeface="Myriad Pro"/>
              </a:rPr>
              <a:t>Kürze</a:t>
            </a:r>
          </a:p>
          <a:p>
            <a:pPr marL="285750" indent="-285750">
              <a:buFont typeface="Arial"/>
              <a:buChar char="•"/>
            </a:pPr>
            <a:r>
              <a:rPr lang="de-DE" dirty="0">
                <a:latin typeface="Myriad Pro"/>
                <a:cs typeface="Myriad Pro"/>
              </a:rPr>
              <a:t>„Marken Fit“</a:t>
            </a:r>
          </a:p>
        </p:txBody>
      </p:sp>
      <p:pic>
        <p:nvPicPr>
          <p:cNvPr id="3" name="Bild 2"/>
          <p:cNvPicPr>
            <a:picLocks noChangeAspect="1"/>
          </p:cNvPicPr>
          <p:nvPr/>
        </p:nvPicPr>
        <p:blipFill>
          <a:blip r:embed="rId4"/>
          <a:stretch>
            <a:fillRect/>
          </a:stretch>
        </p:blipFill>
        <p:spPr>
          <a:xfrm>
            <a:off x="5017310" y="1501818"/>
            <a:ext cx="3593290" cy="1732479"/>
          </a:xfrm>
          <a:prstGeom prst="rect">
            <a:avLst/>
          </a:prstGeom>
        </p:spPr>
      </p:pic>
      <p:sp>
        <p:nvSpPr>
          <p:cNvPr id="4" name="Rechteck 3"/>
          <p:cNvSpPr/>
          <p:nvPr/>
        </p:nvSpPr>
        <p:spPr>
          <a:xfrm>
            <a:off x="4927258" y="1619739"/>
            <a:ext cx="1432494" cy="523220"/>
          </a:xfrm>
          <a:prstGeom prst="rect">
            <a:avLst/>
          </a:prstGeom>
          <a:ln w="28575" cmpd="sng">
            <a:solidFill>
              <a:srgbClr val="FF0000"/>
            </a:solidFill>
          </a:ln>
        </p:spPr>
        <p:txBody>
          <a:bodyPr wrap="square">
            <a:spAutoFit/>
          </a:bodyPr>
          <a:lstStyle/>
          <a:p>
            <a:r>
              <a:rPr lang="de-DE" sz="2800" dirty="0">
                <a:solidFill>
                  <a:srgbClr val="008000"/>
                </a:solidFill>
                <a:latin typeface="Zapf Dingbats"/>
                <a:ea typeface="Zapf Dingbats"/>
                <a:cs typeface="Zapf Dingbats"/>
              </a:rPr>
              <a:t>✓</a:t>
            </a:r>
            <a:endParaRPr lang="de-DE" sz="2800" dirty="0">
              <a:solidFill>
                <a:srgbClr val="008000"/>
              </a:solidFill>
            </a:endParaRPr>
          </a:p>
        </p:txBody>
      </p:sp>
      <p:pic>
        <p:nvPicPr>
          <p:cNvPr id="7" name="Bild 6"/>
          <p:cNvPicPr>
            <a:picLocks noChangeAspect="1"/>
          </p:cNvPicPr>
          <p:nvPr/>
        </p:nvPicPr>
        <p:blipFill>
          <a:blip r:embed="rId5"/>
          <a:stretch>
            <a:fillRect/>
          </a:stretch>
        </p:blipFill>
        <p:spPr>
          <a:xfrm>
            <a:off x="2976485" y="3381153"/>
            <a:ext cx="3022369" cy="1995619"/>
          </a:xfrm>
          <a:prstGeom prst="rect">
            <a:avLst/>
          </a:prstGeom>
        </p:spPr>
      </p:pic>
      <p:pic>
        <p:nvPicPr>
          <p:cNvPr id="5" name="Intel Logo 1994-1999 (with Sound 2005-2008)">
            <a:hlinkClick r:id="" action="ppaction://media"/>
            <a:extLst>
              <a:ext uri="{FF2B5EF4-FFF2-40B4-BE49-F238E27FC236}">
                <a16:creationId xmlns:a16="http://schemas.microsoft.com/office/drawing/2014/main" id="{DD54702B-4508-0BA6-1A35-6F7D981484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1563" y="4970372"/>
            <a:ext cx="812800" cy="812800"/>
          </a:xfrm>
          <a:prstGeom prst="rect">
            <a:avLst/>
          </a:prstGeom>
        </p:spPr>
      </p:pic>
    </p:spTree>
    <p:extLst>
      <p:ext uri="{BB962C8B-B14F-4D97-AF65-F5344CB8AC3E}">
        <p14:creationId xmlns:p14="http://schemas.microsoft.com/office/powerpoint/2010/main" val="339290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26533" y="914400"/>
            <a:ext cx="7984067" cy="3139321"/>
          </a:xfrm>
          <a:prstGeom prst="rect">
            <a:avLst/>
          </a:prstGeom>
          <a:noFill/>
        </p:spPr>
        <p:txBody>
          <a:bodyPr wrap="square" rtlCol="0">
            <a:spAutoFit/>
          </a:bodyPr>
          <a:lstStyle/>
          <a:p>
            <a:r>
              <a:rPr lang="de-DE" b="1" dirty="0">
                <a:latin typeface="Myriad Pro"/>
                <a:cs typeface="Myriad Pro"/>
              </a:rPr>
              <a:t>Begriffe und Elemente des Soundbranding: Jingle</a:t>
            </a:r>
          </a:p>
          <a:p>
            <a:endParaRPr lang="de-DE" b="1" dirty="0">
              <a:latin typeface="Myriad Pro"/>
              <a:cs typeface="Myriad Pro"/>
            </a:endParaRPr>
          </a:p>
          <a:p>
            <a:r>
              <a:rPr lang="de-DE" dirty="0">
                <a:latin typeface="Myriad Pro"/>
                <a:cs typeface="Myriad Pro"/>
              </a:rPr>
              <a:t>Charakteristika eines Jingles:</a:t>
            </a:r>
          </a:p>
          <a:p>
            <a:endParaRPr lang="de-DE" dirty="0">
              <a:latin typeface="Myriad Pro"/>
              <a:cs typeface="Myriad Pro"/>
            </a:endParaRPr>
          </a:p>
          <a:p>
            <a:r>
              <a:rPr lang="de-DE" dirty="0">
                <a:latin typeface="Myriad Pro"/>
                <a:cs typeface="Myriad Pro"/>
              </a:rPr>
              <a:t>Jingle bedeutet frei übersetzt „sanft- </a:t>
            </a:r>
          </a:p>
          <a:p>
            <a:r>
              <a:rPr lang="de-DE" dirty="0">
                <a:latin typeface="Myriad Pro"/>
                <a:cs typeface="Myriad Pro"/>
              </a:rPr>
              <a:t>plätscherndes Wortgeklingel“ und ist ein</a:t>
            </a:r>
          </a:p>
          <a:p>
            <a:r>
              <a:rPr lang="de-DE" dirty="0">
                <a:latin typeface="Myriad Pro"/>
                <a:cs typeface="Myriad Pro"/>
              </a:rPr>
              <a:t>kurzes, als Lied gesungenes Markenzeichen.</a:t>
            </a:r>
          </a:p>
          <a:p>
            <a:r>
              <a:rPr lang="de-DE" dirty="0">
                <a:latin typeface="Myriad Pro"/>
                <a:cs typeface="Myriad Pro"/>
              </a:rPr>
              <a:t>Es handelt sich um die kürzest mögliche,</a:t>
            </a:r>
          </a:p>
          <a:p>
            <a:r>
              <a:rPr lang="de-DE" dirty="0">
                <a:latin typeface="Myriad Pro"/>
                <a:cs typeface="Myriad Pro"/>
              </a:rPr>
              <a:t>gesungene Werbeaussage. Jingles sind</a:t>
            </a:r>
          </a:p>
          <a:p>
            <a:r>
              <a:rPr lang="de-DE" dirty="0">
                <a:latin typeface="Myriad Pro"/>
                <a:cs typeface="Myriad Pro"/>
              </a:rPr>
              <a:t>musikalische Branding-Elemente, wobei häufig der Werbeslogan durch Melodie, Rhythmus und Klang unterstützt wird.</a:t>
            </a:r>
          </a:p>
        </p:txBody>
      </p:sp>
      <p:pic>
        <p:nvPicPr>
          <p:cNvPr id="3" name="Bild 2"/>
          <p:cNvPicPr>
            <a:picLocks noChangeAspect="1"/>
          </p:cNvPicPr>
          <p:nvPr/>
        </p:nvPicPr>
        <p:blipFill>
          <a:blip r:embed="rId6"/>
          <a:stretch>
            <a:fillRect/>
          </a:stretch>
        </p:blipFill>
        <p:spPr>
          <a:xfrm>
            <a:off x="5017310" y="1501818"/>
            <a:ext cx="3593290" cy="1732479"/>
          </a:xfrm>
          <a:prstGeom prst="rect">
            <a:avLst/>
          </a:prstGeom>
        </p:spPr>
      </p:pic>
      <p:sp>
        <p:nvSpPr>
          <p:cNvPr id="4" name="Rechteck 3"/>
          <p:cNvSpPr/>
          <p:nvPr/>
        </p:nvSpPr>
        <p:spPr>
          <a:xfrm>
            <a:off x="6068250" y="1348208"/>
            <a:ext cx="1243978" cy="523220"/>
          </a:xfrm>
          <a:prstGeom prst="rect">
            <a:avLst/>
          </a:prstGeom>
          <a:ln w="28575" cmpd="sng">
            <a:solidFill>
              <a:srgbClr val="FF0000"/>
            </a:solidFill>
          </a:ln>
        </p:spPr>
        <p:txBody>
          <a:bodyPr wrap="square">
            <a:spAutoFit/>
          </a:bodyPr>
          <a:lstStyle/>
          <a:p>
            <a:r>
              <a:rPr lang="de-DE" sz="2800" dirty="0">
                <a:solidFill>
                  <a:srgbClr val="008000"/>
                </a:solidFill>
                <a:latin typeface="Zapf Dingbats"/>
                <a:ea typeface="Zapf Dingbats"/>
                <a:cs typeface="Zapf Dingbats"/>
              </a:rPr>
              <a:t>✓</a:t>
            </a:r>
            <a:endParaRPr lang="de-DE" sz="2800" dirty="0">
              <a:solidFill>
                <a:srgbClr val="008000"/>
              </a:solidFill>
            </a:endParaRPr>
          </a:p>
        </p:txBody>
      </p:sp>
      <p:sp>
        <p:nvSpPr>
          <p:cNvPr id="5" name="Rechteck 4"/>
          <p:cNvSpPr/>
          <p:nvPr/>
        </p:nvSpPr>
        <p:spPr>
          <a:xfrm>
            <a:off x="496080" y="5536522"/>
            <a:ext cx="8205168" cy="1477328"/>
          </a:xfrm>
          <a:prstGeom prst="rect">
            <a:avLst/>
          </a:prstGeom>
        </p:spPr>
        <p:txBody>
          <a:bodyPr wrap="square">
            <a:spAutoFit/>
          </a:bodyPr>
          <a:lstStyle/>
          <a:p>
            <a:pPr algn="ctr"/>
            <a:r>
              <a:rPr lang="de-DE" dirty="0">
                <a:solidFill>
                  <a:srgbClr val="FF0000"/>
                </a:solidFill>
                <a:latin typeface="Myriad Pro"/>
                <a:cs typeface="Myriad Pro"/>
                <a:hlinkClick r:id="rId7"/>
              </a:rPr>
              <a:t>http://www.youtube.com/watch?v=KNmzpOlacZY</a:t>
            </a:r>
            <a:endParaRPr lang="de-DE" dirty="0">
              <a:solidFill>
                <a:srgbClr val="FF0000"/>
              </a:solidFill>
              <a:latin typeface="Myriad Pro"/>
              <a:cs typeface="Myriad Pro"/>
            </a:endParaRPr>
          </a:p>
          <a:p>
            <a:pPr algn="ctr"/>
            <a:r>
              <a:rPr lang="de-DE" dirty="0">
                <a:hlinkClick r:id="rId8"/>
              </a:rPr>
              <a:t>http://www.youtube.com/watch?v=pe27_TiawZ4</a:t>
            </a:r>
            <a:endParaRPr lang="de-DE" dirty="0"/>
          </a:p>
          <a:p>
            <a:pPr algn="ctr"/>
            <a:endParaRPr lang="de-DE" dirty="0">
              <a:solidFill>
                <a:srgbClr val="FF0000"/>
              </a:solidFill>
              <a:latin typeface="Myriad Pro"/>
              <a:cs typeface="Myriad Pro"/>
            </a:endParaRPr>
          </a:p>
          <a:p>
            <a:pPr algn="ctr"/>
            <a:endParaRPr lang="de-DE" dirty="0">
              <a:solidFill>
                <a:srgbClr val="FF0000"/>
              </a:solidFill>
              <a:latin typeface="Myriad Pro"/>
              <a:cs typeface="Myriad Pro"/>
            </a:endParaRPr>
          </a:p>
          <a:p>
            <a:pPr algn="ctr"/>
            <a:endParaRPr lang="de-DE" dirty="0">
              <a:solidFill>
                <a:srgbClr val="FF0000"/>
              </a:solidFill>
              <a:latin typeface="Myriad Pro"/>
              <a:cs typeface="Myriad Pro"/>
            </a:endParaRPr>
          </a:p>
        </p:txBody>
      </p:sp>
      <p:pic>
        <p:nvPicPr>
          <p:cNvPr id="8" name="Bild 7"/>
          <p:cNvPicPr>
            <a:picLocks noChangeAspect="1"/>
          </p:cNvPicPr>
          <p:nvPr/>
        </p:nvPicPr>
        <p:blipFill>
          <a:blip r:embed="rId9"/>
          <a:stretch>
            <a:fillRect/>
          </a:stretch>
        </p:blipFill>
        <p:spPr>
          <a:xfrm>
            <a:off x="2645289" y="4289403"/>
            <a:ext cx="1598853" cy="1205802"/>
          </a:xfrm>
          <a:prstGeom prst="rect">
            <a:avLst/>
          </a:prstGeom>
        </p:spPr>
      </p:pic>
      <p:pic>
        <p:nvPicPr>
          <p:cNvPr id="7" name="Bild 6" descr="ToyotaLogo-red.jpg"/>
          <p:cNvPicPr>
            <a:picLocks noChangeAspect="1"/>
          </p:cNvPicPr>
          <p:nvPr/>
        </p:nvPicPr>
        <p:blipFill rotWithShape="1">
          <a:blip r:embed="rId10">
            <a:extLst>
              <a:ext uri="{28A0092B-C50C-407E-A947-70E740481C1C}">
                <a14:useLocalDpi xmlns:a14="http://schemas.microsoft.com/office/drawing/2010/main" val="0"/>
              </a:ext>
            </a:extLst>
          </a:blip>
          <a:srcRect b="13180"/>
          <a:stretch/>
        </p:blipFill>
        <p:spPr>
          <a:xfrm>
            <a:off x="4397104" y="4289403"/>
            <a:ext cx="1513135" cy="1247119"/>
          </a:xfrm>
          <a:prstGeom prst="rect">
            <a:avLst/>
          </a:prstGeom>
        </p:spPr>
      </p:pic>
      <p:pic>
        <p:nvPicPr>
          <p:cNvPr id="6" name="Calgon advertisement german">
            <a:hlinkClick r:id="" action="ppaction://media"/>
            <a:extLst>
              <a:ext uri="{FF2B5EF4-FFF2-40B4-BE49-F238E27FC236}">
                <a16:creationId xmlns:a16="http://schemas.microsoft.com/office/drawing/2014/main" id="{0A7828F3-160B-CA78-B2CE-A288DE75AA6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93775" y="4506562"/>
            <a:ext cx="812800" cy="812800"/>
          </a:xfrm>
          <a:prstGeom prst="rect">
            <a:avLst/>
          </a:prstGeom>
        </p:spPr>
      </p:pic>
      <p:pic>
        <p:nvPicPr>
          <p:cNvPr id="9" name="Alte Toyota WerbungReklame">
            <a:hlinkClick r:id="" action="ppaction://media"/>
            <a:extLst>
              <a:ext uri="{FF2B5EF4-FFF2-40B4-BE49-F238E27FC236}">
                <a16:creationId xmlns:a16="http://schemas.microsoft.com/office/drawing/2014/main" id="{414B81B6-A1B5-4D23-B555-35BBEB910D0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690239" y="4307550"/>
            <a:ext cx="812800" cy="812800"/>
          </a:xfrm>
          <a:prstGeom prst="rect">
            <a:avLst/>
          </a:prstGeom>
        </p:spPr>
      </p:pic>
    </p:spTree>
    <p:extLst>
      <p:ext uri="{BB962C8B-B14F-4D97-AF65-F5344CB8AC3E}">
        <p14:creationId xmlns:p14="http://schemas.microsoft.com/office/powerpoint/2010/main" val="207549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0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49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26533" y="914400"/>
            <a:ext cx="7984067" cy="3970318"/>
          </a:xfrm>
          <a:prstGeom prst="rect">
            <a:avLst/>
          </a:prstGeom>
          <a:noFill/>
        </p:spPr>
        <p:txBody>
          <a:bodyPr wrap="square" rtlCol="0">
            <a:spAutoFit/>
          </a:bodyPr>
          <a:lstStyle/>
          <a:p>
            <a:r>
              <a:rPr lang="de-DE" b="1" dirty="0">
                <a:latin typeface="Myriad Pro"/>
                <a:cs typeface="Myriad Pro"/>
              </a:rPr>
              <a:t>Begriffe und Elemente des Soundbranding: Background Music I</a:t>
            </a:r>
          </a:p>
          <a:p>
            <a:endParaRPr lang="de-DE" b="1" dirty="0">
              <a:latin typeface="Myriad Pro"/>
              <a:cs typeface="Myriad Pro"/>
            </a:endParaRPr>
          </a:p>
          <a:p>
            <a:r>
              <a:rPr lang="de-DE" dirty="0">
                <a:latin typeface="Myriad Pro"/>
                <a:cs typeface="Myriad Pro"/>
              </a:rPr>
              <a:t>Charakteristika Background Music Werbung:</a:t>
            </a:r>
          </a:p>
          <a:p>
            <a:endParaRPr lang="de-DE" dirty="0">
              <a:latin typeface="Myriad Pro"/>
              <a:cs typeface="Myriad Pro"/>
            </a:endParaRPr>
          </a:p>
          <a:p>
            <a:r>
              <a:rPr lang="de-DE" dirty="0"/>
              <a:t>Hintergrundmusik in Werbespots ist meist </a:t>
            </a:r>
          </a:p>
          <a:p>
            <a:r>
              <a:rPr lang="de-DE" dirty="0"/>
              <a:t>dezent und rein instrumental, wodurch eine</a:t>
            </a:r>
          </a:p>
          <a:p>
            <a:r>
              <a:rPr lang="de-DE" dirty="0"/>
              <a:t>bestimmte Atmosphäre geschaffen und </a:t>
            </a:r>
          </a:p>
          <a:p>
            <a:r>
              <a:rPr lang="de-DE" dirty="0"/>
              <a:t>gewünschte Stimmungen unterstützt werden. Die Musik wird dabei oft nicht bewusst wahrgenommen, beeinflusst jedoch </a:t>
            </a:r>
          </a:p>
          <a:p>
            <a:r>
              <a:rPr lang="de-DE" dirty="0"/>
              <a:t>die übrigen Stimuli wie Sprache und Bilder über ihre Dynamik, den Rhythmus,</a:t>
            </a:r>
          </a:p>
          <a:p>
            <a:r>
              <a:rPr lang="de-DE" dirty="0"/>
              <a:t>das Tempo und die Lautstärke. Oft werden auch bestimmte Klischeevorstellungen bedient, um die gewünschten Assoziationen beim Konsumenten zu wecken, z.B. Akkordeonmusik zum französischen Wein oder Flamencomusik zum spanischen Brandy.</a:t>
            </a:r>
            <a:endParaRPr lang="de-DE" dirty="0">
              <a:latin typeface="Myriad Pro"/>
              <a:cs typeface="Myriad Pro"/>
            </a:endParaRPr>
          </a:p>
        </p:txBody>
      </p:sp>
      <p:pic>
        <p:nvPicPr>
          <p:cNvPr id="3" name="Bild 2"/>
          <p:cNvPicPr>
            <a:picLocks noChangeAspect="1"/>
          </p:cNvPicPr>
          <p:nvPr/>
        </p:nvPicPr>
        <p:blipFill>
          <a:blip r:embed="rId4"/>
          <a:stretch>
            <a:fillRect/>
          </a:stretch>
        </p:blipFill>
        <p:spPr>
          <a:xfrm>
            <a:off x="5017310" y="1501818"/>
            <a:ext cx="3593290" cy="1732479"/>
          </a:xfrm>
          <a:prstGeom prst="rect">
            <a:avLst/>
          </a:prstGeom>
        </p:spPr>
      </p:pic>
      <p:sp>
        <p:nvSpPr>
          <p:cNvPr id="4" name="Rechteck 3"/>
          <p:cNvSpPr/>
          <p:nvPr/>
        </p:nvSpPr>
        <p:spPr>
          <a:xfrm>
            <a:off x="7312228" y="1609818"/>
            <a:ext cx="1243978" cy="523220"/>
          </a:xfrm>
          <a:prstGeom prst="rect">
            <a:avLst/>
          </a:prstGeom>
          <a:ln w="28575" cmpd="sng">
            <a:solidFill>
              <a:srgbClr val="FF0000"/>
            </a:solidFill>
          </a:ln>
        </p:spPr>
        <p:txBody>
          <a:bodyPr wrap="square">
            <a:spAutoFit/>
          </a:bodyPr>
          <a:lstStyle/>
          <a:p>
            <a:pPr algn="r"/>
            <a:r>
              <a:rPr lang="de-DE" sz="2800" dirty="0">
                <a:solidFill>
                  <a:srgbClr val="008000"/>
                </a:solidFill>
                <a:latin typeface="Zapf Dingbats"/>
                <a:ea typeface="Zapf Dingbats"/>
                <a:cs typeface="Zapf Dingbats"/>
              </a:rPr>
              <a:t>✓</a:t>
            </a:r>
            <a:endParaRPr lang="de-DE" sz="2800" dirty="0">
              <a:solidFill>
                <a:srgbClr val="008000"/>
              </a:solidFill>
            </a:endParaRPr>
          </a:p>
        </p:txBody>
      </p:sp>
      <p:sp>
        <p:nvSpPr>
          <p:cNvPr id="5" name="Rechteck 4"/>
          <p:cNvSpPr/>
          <p:nvPr/>
        </p:nvSpPr>
        <p:spPr>
          <a:xfrm>
            <a:off x="496080" y="5754784"/>
            <a:ext cx="8205168" cy="923330"/>
          </a:xfrm>
          <a:prstGeom prst="rect">
            <a:avLst/>
          </a:prstGeom>
        </p:spPr>
        <p:txBody>
          <a:bodyPr wrap="square">
            <a:spAutoFit/>
          </a:bodyPr>
          <a:lstStyle/>
          <a:p>
            <a:pPr algn="ctr"/>
            <a:r>
              <a:rPr lang="de-DE" dirty="0">
                <a:solidFill>
                  <a:srgbClr val="FF0000"/>
                </a:solidFill>
                <a:latin typeface="Myriad Pro"/>
                <a:cs typeface="Myriad Pro"/>
                <a:hlinkClick r:id="rId5"/>
              </a:rPr>
              <a:t>http://www.youtube.com/watch?v=YbYLnRDTxW8</a:t>
            </a:r>
            <a:endParaRPr lang="de-DE" dirty="0">
              <a:solidFill>
                <a:srgbClr val="FF0000"/>
              </a:solidFill>
              <a:latin typeface="Myriad Pro"/>
              <a:cs typeface="Myriad Pro"/>
            </a:endParaRPr>
          </a:p>
          <a:p>
            <a:pPr algn="ctr"/>
            <a:endParaRPr lang="de-DE" dirty="0">
              <a:solidFill>
                <a:srgbClr val="FF0000"/>
              </a:solidFill>
              <a:latin typeface="Myriad Pro"/>
              <a:cs typeface="Myriad Pro"/>
            </a:endParaRPr>
          </a:p>
          <a:p>
            <a:pPr algn="ctr"/>
            <a:endParaRPr lang="de-DE" dirty="0">
              <a:solidFill>
                <a:srgbClr val="FF0000"/>
              </a:solidFill>
              <a:latin typeface="Myriad Pro"/>
              <a:cs typeface="Myriad Pro"/>
            </a:endParaRPr>
          </a:p>
        </p:txBody>
      </p:sp>
      <p:pic>
        <p:nvPicPr>
          <p:cNvPr id="10" name="Bild 9"/>
          <p:cNvPicPr>
            <a:picLocks noChangeAspect="1"/>
          </p:cNvPicPr>
          <p:nvPr/>
        </p:nvPicPr>
        <p:blipFill>
          <a:blip r:embed="rId6"/>
          <a:stretch>
            <a:fillRect/>
          </a:stretch>
        </p:blipFill>
        <p:spPr>
          <a:xfrm>
            <a:off x="2966560" y="4655526"/>
            <a:ext cx="2986404" cy="1129792"/>
          </a:xfrm>
          <a:prstGeom prst="rect">
            <a:avLst/>
          </a:prstGeom>
        </p:spPr>
      </p:pic>
      <p:pic>
        <p:nvPicPr>
          <p:cNvPr id="6" name="Freixenet Commercial 2001">
            <a:hlinkClick r:id="" action="ppaction://media"/>
            <a:extLst>
              <a:ext uri="{FF2B5EF4-FFF2-40B4-BE49-F238E27FC236}">
                <a16:creationId xmlns:a16="http://schemas.microsoft.com/office/drawing/2014/main" id="{83EB84E8-2BE4-FDA4-7C02-3EB5EFD956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49810" y="4814022"/>
            <a:ext cx="812800" cy="812800"/>
          </a:xfrm>
          <a:prstGeom prst="rect">
            <a:avLst/>
          </a:prstGeom>
        </p:spPr>
      </p:pic>
    </p:spTree>
    <p:extLst>
      <p:ext uri="{BB962C8B-B14F-4D97-AF65-F5344CB8AC3E}">
        <p14:creationId xmlns:p14="http://schemas.microsoft.com/office/powerpoint/2010/main" val="187668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26533" y="914400"/>
            <a:ext cx="7984067" cy="3693319"/>
          </a:xfrm>
          <a:prstGeom prst="rect">
            <a:avLst/>
          </a:prstGeom>
          <a:noFill/>
        </p:spPr>
        <p:txBody>
          <a:bodyPr wrap="square" rtlCol="0">
            <a:spAutoFit/>
          </a:bodyPr>
          <a:lstStyle/>
          <a:p>
            <a:r>
              <a:rPr lang="de-DE" b="1" dirty="0">
                <a:latin typeface="Myriad Pro"/>
                <a:cs typeface="Myriad Pro"/>
              </a:rPr>
              <a:t>Begriffe und Elemente des Soundbranding: Brand Song</a:t>
            </a:r>
          </a:p>
          <a:p>
            <a:endParaRPr lang="de-DE" b="1" dirty="0">
              <a:latin typeface="Myriad Pro"/>
              <a:cs typeface="Myriad Pro"/>
            </a:endParaRPr>
          </a:p>
          <a:p>
            <a:r>
              <a:rPr lang="de-DE" dirty="0">
                <a:latin typeface="Myriad Pro"/>
                <a:cs typeface="Myriad Pro"/>
              </a:rPr>
              <a:t>Charakteristika Brand Song:</a:t>
            </a:r>
          </a:p>
          <a:p>
            <a:endParaRPr lang="de-DE" dirty="0">
              <a:latin typeface="Myriad Pro"/>
              <a:cs typeface="Myriad Pro"/>
            </a:endParaRPr>
          </a:p>
          <a:p>
            <a:r>
              <a:rPr lang="de-DE" dirty="0">
                <a:latin typeface="Myriad Pro"/>
                <a:cs typeface="Myriad Pro"/>
              </a:rPr>
              <a:t>Der Werbesong erstreckt sich in der Regel </a:t>
            </a:r>
          </a:p>
          <a:p>
            <a:r>
              <a:rPr lang="de-DE" dirty="0">
                <a:latin typeface="Myriad Pro"/>
                <a:cs typeface="Myriad Pro"/>
              </a:rPr>
              <a:t>über die gesamte Spotlänge.</a:t>
            </a:r>
          </a:p>
          <a:p>
            <a:r>
              <a:rPr lang="de-DE" dirty="0">
                <a:latin typeface="Myriad Pro"/>
                <a:cs typeface="Myriad Pro"/>
              </a:rPr>
              <a:t>So ist gewährleistet, dass der gesamte</a:t>
            </a:r>
          </a:p>
          <a:p>
            <a:r>
              <a:rPr lang="de-DE" dirty="0">
                <a:latin typeface="Myriad Pro"/>
                <a:cs typeface="Myriad Pro"/>
              </a:rPr>
              <a:t>Botschaftsinhalt kommuniziert wird. Die zwei wichtigsten Formen sind zum einen die Adaption einer bekannten</a:t>
            </a:r>
          </a:p>
          <a:p>
            <a:r>
              <a:rPr lang="de-DE" dirty="0">
                <a:latin typeface="Myriad Pro"/>
                <a:cs typeface="Myriad Pro"/>
              </a:rPr>
              <a:t>Musik oder eines etablierten Hits, wobei der Text auf das Produkt und die Werbeaussage angepasst wird. Zum anderen stellen die Auftragsarbeiten die zweite wichtige Form dar, wo nach einem Briefing eigens für eine Marke</a:t>
            </a:r>
          </a:p>
          <a:p>
            <a:r>
              <a:rPr lang="de-DE" dirty="0">
                <a:latin typeface="Myriad Pro"/>
                <a:cs typeface="Myriad Pro"/>
              </a:rPr>
              <a:t>oder ein Produkt ein Werbesong komponiert und eingespielt wird. </a:t>
            </a:r>
          </a:p>
        </p:txBody>
      </p:sp>
      <p:pic>
        <p:nvPicPr>
          <p:cNvPr id="3" name="Bild 2"/>
          <p:cNvPicPr>
            <a:picLocks noChangeAspect="1"/>
          </p:cNvPicPr>
          <p:nvPr/>
        </p:nvPicPr>
        <p:blipFill>
          <a:blip r:embed="rId6"/>
          <a:stretch>
            <a:fillRect/>
          </a:stretch>
        </p:blipFill>
        <p:spPr>
          <a:xfrm>
            <a:off x="5017310" y="1501818"/>
            <a:ext cx="3593290" cy="1732479"/>
          </a:xfrm>
          <a:prstGeom prst="rect">
            <a:avLst/>
          </a:prstGeom>
        </p:spPr>
      </p:pic>
      <p:sp>
        <p:nvSpPr>
          <p:cNvPr id="4" name="Rechteck 3"/>
          <p:cNvSpPr/>
          <p:nvPr/>
        </p:nvSpPr>
        <p:spPr>
          <a:xfrm>
            <a:off x="7738849" y="2103275"/>
            <a:ext cx="1243978" cy="523220"/>
          </a:xfrm>
          <a:prstGeom prst="rect">
            <a:avLst/>
          </a:prstGeom>
          <a:ln w="28575" cmpd="sng">
            <a:solidFill>
              <a:srgbClr val="FF0000"/>
            </a:solidFill>
          </a:ln>
        </p:spPr>
        <p:txBody>
          <a:bodyPr wrap="square">
            <a:spAutoFit/>
          </a:bodyPr>
          <a:lstStyle/>
          <a:p>
            <a:pPr algn="r"/>
            <a:r>
              <a:rPr lang="de-DE" sz="2800" dirty="0">
                <a:solidFill>
                  <a:srgbClr val="008000"/>
                </a:solidFill>
                <a:latin typeface="Zapf Dingbats"/>
                <a:ea typeface="Zapf Dingbats"/>
                <a:cs typeface="Zapf Dingbats"/>
              </a:rPr>
              <a:t>✓</a:t>
            </a:r>
            <a:endParaRPr lang="de-DE" sz="2800" dirty="0">
              <a:solidFill>
                <a:srgbClr val="008000"/>
              </a:solidFill>
            </a:endParaRPr>
          </a:p>
        </p:txBody>
      </p:sp>
      <p:sp>
        <p:nvSpPr>
          <p:cNvPr id="5" name="Rechteck 4"/>
          <p:cNvSpPr/>
          <p:nvPr/>
        </p:nvSpPr>
        <p:spPr>
          <a:xfrm>
            <a:off x="496080" y="5754784"/>
            <a:ext cx="8205168" cy="1200329"/>
          </a:xfrm>
          <a:prstGeom prst="rect">
            <a:avLst/>
          </a:prstGeom>
        </p:spPr>
        <p:txBody>
          <a:bodyPr wrap="square">
            <a:spAutoFit/>
          </a:bodyPr>
          <a:lstStyle/>
          <a:p>
            <a:pPr algn="ctr"/>
            <a:r>
              <a:rPr lang="de-DE" dirty="0">
                <a:hlinkClick r:id="rId7"/>
              </a:rPr>
              <a:t>http://www.youtube.com/watch?v=He-d2zXYWSQ</a:t>
            </a:r>
            <a:endParaRPr lang="de-DE" dirty="0"/>
          </a:p>
          <a:p>
            <a:pPr algn="ctr"/>
            <a:r>
              <a:rPr lang="de-DE" dirty="0">
                <a:solidFill>
                  <a:srgbClr val="FF0000"/>
                </a:solidFill>
                <a:latin typeface="Myriad Pro"/>
                <a:cs typeface="Myriad Pro"/>
                <a:hlinkClick r:id="rId8"/>
              </a:rPr>
              <a:t>https://</a:t>
            </a:r>
            <a:r>
              <a:rPr lang="de-DE" dirty="0" err="1">
                <a:solidFill>
                  <a:srgbClr val="FF0000"/>
                </a:solidFill>
                <a:latin typeface="Myriad Pro"/>
                <a:cs typeface="Myriad Pro"/>
                <a:hlinkClick r:id="rId8"/>
              </a:rPr>
              <a:t>youtu.be</a:t>
            </a:r>
            <a:r>
              <a:rPr lang="de-DE" dirty="0">
                <a:solidFill>
                  <a:srgbClr val="FF0000"/>
                </a:solidFill>
                <a:latin typeface="Myriad Pro"/>
                <a:cs typeface="Myriad Pro"/>
                <a:hlinkClick r:id="rId8"/>
              </a:rPr>
              <a:t>/</a:t>
            </a:r>
            <a:r>
              <a:rPr lang="de-DE" dirty="0" err="1">
                <a:solidFill>
                  <a:srgbClr val="FF0000"/>
                </a:solidFill>
                <a:latin typeface="Myriad Pro"/>
                <a:cs typeface="Myriad Pro"/>
                <a:hlinkClick r:id="rId8"/>
              </a:rPr>
              <a:t>VhMtiHKWOpI</a:t>
            </a:r>
            <a:endParaRPr lang="de-DE" dirty="0">
              <a:solidFill>
                <a:srgbClr val="FF0000"/>
              </a:solidFill>
              <a:latin typeface="Myriad Pro"/>
              <a:cs typeface="Myriad Pro"/>
            </a:endParaRPr>
          </a:p>
          <a:p>
            <a:pPr algn="ctr"/>
            <a:endParaRPr lang="de-DE" dirty="0">
              <a:solidFill>
                <a:srgbClr val="FF0000"/>
              </a:solidFill>
              <a:latin typeface="Myriad Pro"/>
              <a:cs typeface="Myriad Pro"/>
            </a:endParaRPr>
          </a:p>
          <a:p>
            <a:pPr algn="ctr"/>
            <a:endParaRPr lang="de-DE" dirty="0">
              <a:solidFill>
                <a:srgbClr val="FF0000"/>
              </a:solidFill>
              <a:latin typeface="Myriad Pro"/>
              <a:cs typeface="Myriad Pro"/>
            </a:endParaRPr>
          </a:p>
        </p:txBody>
      </p:sp>
      <p:pic>
        <p:nvPicPr>
          <p:cNvPr id="7" name="Bild 6"/>
          <p:cNvPicPr>
            <a:picLocks noChangeAspect="1"/>
          </p:cNvPicPr>
          <p:nvPr/>
        </p:nvPicPr>
        <p:blipFill>
          <a:blip r:embed="rId9"/>
          <a:stretch>
            <a:fillRect/>
          </a:stretch>
        </p:blipFill>
        <p:spPr>
          <a:xfrm>
            <a:off x="2347961" y="4638767"/>
            <a:ext cx="1656830" cy="1172054"/>
          </a:xfrm>
          <a:prstGeom prst="rect">
            <a:avLst/>
          </a:prstGeom>
        </p:spPr>
      </p:pic>
      <p:pic>
        <p:nvPicPr>
          <p:cNvPr id="8" name="Bild 7"/>
          <p:cNvPicPr>
            <a:picLocks noChangeAspect="1"/>
          </p:cNvPicPr>
          <p:nvPr/>
        </p:nvPicPr>
        <p:blipFill>
          <a:blip r:embed="rId10"/>
          <a:stretch>
            <a:fillRect/>
          </a:stretch>
        </p:blipFill>
        <p:spPr>
          <a:xfrm>
            <a:off x="4464723" y="4587877"/>
            <a:ext cx="1938890" cy="1251788"/>
          </a:xfrm>
          <a:prstGeom prst="rect">
            <a:avLst/>
          </a:prstGeom>
        </p:spPr>
      </p:pic>
      <p:pic>
        <p:nvPicPr>
          <p:cNvPr id="6" name="Becks beer TV ad (USA) 1996 Sail Away">
            <a:hlinkClick r:id="" action="ppaction://media"/>
            <a:extLst>
              <a:ext uri="{FF2B5EF4-FFF2-40B4-BE49-F238E27FC236}">
                <a16:creationId xmlns:a16="http://schemas.microsoft.com/office/drawing/2014/main" id="{18EA1F16-9A7E-5F76-372F-FFACC4E3C0D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63545" y="4818394"/>
            <a:ext cx="812800" cy="812800"/>
          </a:xfrm>
          <a:prstGeom prst="rect">
            <a:avLst/>
          </a:prstGeom>
        </p:spPr>
      </p:pic>
      <p:pic>
        <p:nvPicPr>
          <p:cNvPr id="9" name="kate yanai - summer dreaming (bacardi feeling)">
            <a:hlinkClick r:id="" action="ppaction://media"/>
            <a:extLst>
              <a:ext uri="{FF2B5EF4-FFF2-40B4-BE49-F238E27FC236}">
                <a16:creationId xmlns:a16="http://schemas.microsoft.com/office/drawing/2014/main" id="{5A2EC55C-F051-DEA4-F7C3-C71F58EBFAD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41512" y="4602573"/>
            <a:ext cx="812800" cy="812800"/>
          </a:xfrm>
          <a:prstGeom prst="rect">
            <a:avLst/>
          </a:prstGeom>
        </p:spPr>
      </p:pic>
    </p:spTree>
    <p:extLst>
      <p:ext uri="{BB962C8B-B14F-4D97-AF65-F5344CB8AC3E}">
        <p14:creationId xmlns:p14="http://schemas.microsoft.com/office/powerpoint/2010/main" val="340397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24"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253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26533" y="914400"/>
            <a:ext cx="7984067" cy="4247317"/>
          </a:xfrm>
          <a:prstGeom prst="rect">
            <a:avLst/>
          </a:prstGeom>
          <a:noFill/>
        </p:spPr>
        <p:txBody>
          <a:bodyPr wrap="square" rtlCol="0">
            <a:spAutoFit/>
          </a:bodyPr>
          <a:lstStyle/>
          <a:p>
            <a:r>
              <a:rPr lang="de-DE" b="1" dirty="0">
                <a:latin typeface="Myriad Pro"/>
                <a:cs typeface="Myriad Pro"/>
              </a:rPr>
              <a:t>Begriffe und Elemente des Soundbranding: </a:t>
            </a:r>
            <a:r>
              <a:rPr lang="de-DE" b="1" dirty="0" err="1">
                <a:latin typeface="Myriad Pro"/>
                <a:cs typeface="Myriad Pro"/>
              </a:rPr>
              <a:t>Soundscape</a:t>
            </a:r>
            <a:endParaRPr lang="de-DE" b="1" dirty="0">
              <a:latin typeface="Myriad Pro"/>
              <a:cs typeface="Myriad Pro"/>
            </a:endParaRPr>
          </a:p>
          <a:p>
            <a:endParaRPr lang="de-DE" b="1" dirty="0">
              <a:latin typeface="Myriad Pro"/>
              <a:cs typeface="Myriad Pro"/>
            </a:endParaRPr>
          </a:p>
          <a:p>
            <a:r>
              <a:rPr lang="de-DE" dirty="0">
                <a:latin typeface="Myriad Pro"/>
                <a:cs typeface="Myriad Pro"/>
              </a:rPr>
              <a:t>Charakteristika </a:t>
            </a:r>
            <a:r>
              <a:rPr lang="de-DE" dirty="0" err="1">
                <a:latin typeface="Myriad Pro"/>
                <a:cs typeface="Myriad Pro"/>
              </a:rPr>
              <a:t>Soundscape</a:t>
            </a:r>
            <a:r>
              <a:rPr lang="de-DE" dirty="0">
                <a:latin typeface="Myriad Pro"/>
                <a:cs typeface="Myriad Pro"/>
              </a:rPr>
              <a:t>:</a:t>
            </a:r>
          </a:p>
          <a:p>
            <a:endParaRPr lang="de-DE" dirty="0">
              <a:latin typeface="Myriad Pro"/>
              <a:cs typeface="Myriad Pro"/>
            </a:endParaRPr>
          </a:p>
          <a:p>
            <a:r>
              <a:rPr lang="de-DE" dirty="0" err="1">
                <a:latin typeface="Myriad Pro"/>
                <a:cs typeface="Myriad Pro"/>
              </a:rPr>
              <a:t>Soundscape</a:t>
            </a:r>
            <a:r>
              <a:rPr lang="de-DE" dirty="0">
                <a:latin typeface="Myriad Pro"/>
                <a:cs typeface="Myriad Pro"/>
              </a:rPr>
              <a:t> bedeutet im eigentlichen Sinne</a:t>
            </a:r>
          </a:p>
          <a:p>
            <a:r>
              <a:rPr lang="de-DE" dirty="0">
                <a:latin typeface="Myriad Pro"/>
                <a:cs typeface="Myriad Pro"/>
              </a:rPr>
              <a:t>eine authentische, auditive Wiedergabe </a:t>
            </a:r>
          </a:p>
          <a:p>
            <a:r>
              <a:rPr lang="de-DE" dirty="0">
                <a:latin typeface="Myriad Pro"/>
                <a:cs typeface="Myriad Pro"/>
              </a:rPr>
              <a:t>eines Ortes bzw. einer Umgebung,</a:t>
            </a:r>
          </a:p>
          <a:p>
            <a:r>
              <a:rPr lang="de-DE" dirty="0">
                <a:latin typeface="Myriad Pro"/>
                <a:cs typeface="Myriad Pro"/>
              </a:rPr>
              <a:t> z.B. Bürogeräusche, freie Natur oder </a:t>
            </a:r>
          </a:p>
          <a:p>
            <a:r>
              <a:rPr lang="de-DE" dirty="0">
                <a:latin typeface="Myriad Pro"/>
                <a:cs typeface="Myriad Pro"/>
              </a:rPr>
              <a:t>ähnliches. Es eignet sich im Bereich der</a:t>
            </a:r>
          </a:p>
          <a:p>
            <a:r>
              <a:rPr lang="de-DE" dirty="0">
                <a:latin typeface="Myriad Pro"/>
                <a:cs typeface="Myriad Pro"/>
              </a:rPr>
              <a:t>unterschwelligen Sound Branding-Absicht, sodass bei konsequentem Einsatz von </a:t>
            </a:r>
            <a:r>
              <a:rPr lang="de-DE" dirty="0" err="1">
                <a:latin typeface="Myriad Pro"/>
                <a:cs typeface="Myriad Pro"/>
              </a:rPr>
              <a:t>Soundscapes</a:t>
            </a:r>
            <a:r>
              <a:rPr lang="de-DE" dirty="0">
                <a:latin typeface="Myriad Pro"/>
                <a:cs typeface="Myriad Pro"/>
              </a:rPr>
              <a:t> ein Gefühl des Vertrauens beim Rezipienten hervorgerufen wird. Die wesentlichen Elemente eines </a:t>
            </a:r>
            <a:r>
              <a:rPr lang="de-DE" dirty="0" err="1">
                <a:latin typeface="Myriad Pro"/>
                <a:cs typeface="Myriad Pro"/>
              </a:rPr>
              <a:t>Soundscapes</a:t>
            </a:r>
            <a:r>
              <a:rPr lang="de-DE" dirty="0">
                <a:latin typeface="Myriad Pro"/>
                <a:cs typeface="Myriad Pro"/>
              </a:rPr>
              <a:t> sind </a:t>
            </a:r>
            <a:r>
              <a:rPr lang="de-DE" dirty="0" err="1">
                <a:latin typeface="Myriad Pro"/>
                <a:cs typeface="Myriad Pro"/>
              </a:rPr>
              <a:t>Grounds</a:t>
            </a:r>
            <a:r>
              <a:rPr lang="de-DE" dirty="0">
                <a:latin typeface="Myriad Pro"/>
                <a:cs typeface="Myriad Pro"/>
              </a:rPr>
              <a:t> (Grundatmosphären; oft „Streicher-Flächen“ oder „Synthesizer-Flächen“) und </a:t>
            </a:r>
            <a:r>
              <a:rPr lang="de-DE" dirty="0" err="1">
                <a:latin typeface="Myriad Pro"/>
                <a:cs typeface="Myriad Pro"/>
              </a:rPr>
              <a:t>Figures</a:t>
            </a:r>
            <a:r>
              <a:rPr lang="de-DE" dirty="0">
                <a:latin typeface="Myriad Pro"/>
                <a:cs typeface="Myriad Pro"/>
              </a:rPr>
              <a:t> (kurze Klangereignisse). Die Klangräume können sowohl musikalisch als auch</a:t>
            </a:r>
          </a:p>
          <a:p>
            <a:r>
              <a:rPr lang="de-DE" dirty="0">
                <a:latin typeface="Myriad Pro"/>
                <a:cs typeface="Myriad Pro"/>
              </a:rPr>
              <a:t>geräuschhaft geprägt sein. </a:t>
            </a:r>
          </a:p>
        </p:txBody>
      </p:sp>
      <p:pic>
        <p:nvPicPr>
          <p:cNvPr id="3" name="Bild 2"/>
          <p:cNvPicPr>
            <a:picLocks noChangeAspect="1"/>
          </p:cNvPicPr>
          <p:nvPr/>
        </p:nvPicPr>
        <p:blipFill>
          <a:blip r:embed="rId4"/>
          <a:stretch>
            <a:fillRect/>
          </a:stretch>
        </p:blipFill>
        <p:spPr>
          <a:xfrm>
            <a:off x="5017310" y="1501818"/>
            <a:ext cx="3593290" cy="1732479"/>
          </a:xfrm>
          <a:prstGeom prst="rect">
            <a:avLst/>
          </a:prstGeom>
        </p:spPr>
      </p:pic>
      <p:sp>
        <p:nvSpPr>
          <p:cNvPr id="4" name="Rechteck 3"/>
          <p:cNvSpPr/>
          <p:nvPr/>
        </p:nvSpPr>
        <p:spPr>
          <a:xfrm>
            <a:off x="7356700" y="2559647"/>
            <a:ext cx="1243978" cy="523220"/>
          </a:xfrm>
          <a:prstGeom prst="rect">
            <a:avLst/>
          </a:prstGeom>
          <a:ln w="28575" cmpd="sng">
            <a:solidFill>
              <a:srgbClr val="FF0000"/>
            </a:solidFill>
          </a:ln>
        </p:spPr>
        <p:txBody>
          <a:bodyPr wrap="square">
            <a:spAutoFit/>
          </a:bodyPr>
          <a:lstStyle/>
          <a:p>
            <a:pPr algn="r"/>
            <a:r>
              <a:rPr lang="de-DE" sz="2800" dirty="0">
                <a:solidFill>
                  <a:srgbClr val="008000"/>
                </a:solidFill>
                <a:latin typeface="Zapf Dingbats"/>
                <a:ea typeface="Zapf Dingbats"/>
                <a:cs typeface="Zapf Dingbats"/>
              </a:rPr>
              <a:t>✓</a:t>
            </a:r>
            <a:endParaRPr lang="de-DE" sz="2800" dirty="0">
              <a:solidFill>
                <a:srgbClr val="008000"/>
              </a:solidFill>
            </a:endParaRPr>
          </a:p>
        </p:txBody>
      </p:sp>
      <p:sp>
        <p:nvSpPr>
          <p:cNvPr id="5" name="Rechteck 4"/>
          <p:cNvSpPr/>
          <p:nvPr/>
        </p:nvSpPr>
        <p:spPr>
          <a:xfrm>
            <a:off x="496080" y="6032572"/>
            <a:ext cx="8205168" cy="923330"/>
          </a:xfrm>
          <a:prstGeom prst="rect">
            <a:avLst/>
          </a:prstGeom>
        </p:spPr>
        <p:txBody>
          <a:bodyPr wrap="square">
            <a:spAutoFit/>
          </a:bodyPr>
          <a:lstStyle/>
          <a:p>
            <a:pPr algn="ctr"/>
            <a:r>
              <a:rPr lang="de-DE" dirty="0">
                <a:hlinkClick r:id="rId5"/>
              </a:rPr>
              <a:t>http://www.youtube.com/watch?v=3nO9ZeFbo30</a:t>
            </a:r>
            <a:endParaRPr lang="de-DE" dirty="0">
              <a:solidFill>
                <a:srgbClr val="FF0000"/>
              </a:solidFill>
              <a:latin typeface="Myriad Pro"/>
              <a:cs typeface="Myriad Pro"/>
            </a:endParaRPr>
          </a:p>
          <a:p>
            <a:pPr algn="ctr"/>
            <a:endParaRPr lang="de-DE" dirty="0">
              <a:solidFill>
                <a:srgbClr val="FF0000"/>
              </a:solidFill>
              <a:latin typeface="Myriad Pro"/>
              <a:cs typeface="Myriad Pro"/>
            </a:endParaRPr>
          </a:p>
          <a:p>
            <a:pPr algn="ctr"/>
            <a:endParaRPr lang="de-DE" dirty="0">
              <a:solidFill>
                <a:srgbClr val="FF0000"/>
              </a:solidFill>
              <a:latin typeface="Myriad Pro"/>
              <a:cs typeface="Myriad Pro"/>
            </a:endParaRPr>
          </a:p>
        </p:txBody>
      </p:sp>
      <p:pic>
        <p:nvPicPr>
          <p:cNvPr id="6" name="Bild 5"/>
          <p:cNvPicPr>
            <a:picLocks noChangeAspect="1"/>
          </p:cNvPicPr>
          <p:nvPr/>
        </p:nvPicPr>
        <p:blipFill>
          <a:blip r:embed="rId6"/>
          <a:stretch>
            <a:fillRect/>
          </a:stretch>
        </p:blipFill>
        <p:spPr>
          <a:xfrm>
            <a:off x="3934582" y="4939243"/>
            <a:ext cx="958834" cy="1013451"/>
          </a:xfrm>
          <a:prstGeom prst="rect">
            <a:avLst/>
          </a:prstGeom>
        </p:spPr>
      </p:pic>
      <p:pic>
        <p:nvPicPr>
          <p:cNvPr id="7" name="O2 Weihnachtszauber (November 2005)">
            <a:hlinkClick r:id="" action="ppaction://media"/>
            <a:extLst>
              <a:ext uri="{FF2B5EF4-FFF2-40B4-BE49-F238E27FC236}">
                <a16:creationId xmlns:a16="http://schemas.microsoft.com/office/drawing/2014/main" id="{9F8B7F2F-9BAF-EE42-011E-3E4030BB41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33382" y="5039568"/>
            <a:ext cx="812800" cy="812800"/>
          </a:xfrm>
          <a:prstGeom prst="rect">
            <a:avLst/>
          </a:prstGeom>
        </p:spPr>
      </p:pic>
    </p:spTree>
    <p:extLst>
      <p:ext uri="{BB962C8B-B14F-4D97-AF65-F5344CB8AC3E}">
        <p14:creationId xmlns:p14="http://schemas.microsoft.com/office/powerpoint/2010/main" val="305339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26533" y="914400"/>
            <a:ext cx="7984067" cy="3139321"/>
          </a:xfrm>
          <a:prstGeom prst="rect">
            <a:avLst/>
          </a:prstGeom>
          <a:noFill/>
        </p:spPr>
        <p:txBody>
          <a:bodyPr wrap="square" rtlCol="0">
            <a:spAutoFit/>
          </a:bodyPr>
          <a:lstStyle/>
          <a:p>
            <a:r>
              <a:rPr lang="de-DE" b="1" dirty="0">
                <a:latin typeface="Myriad Pro"/>
                <a:cs typeface="Myriad Pro"/>
              </a:rPr>
              <a:t>Begriffe und Elemente des Soundbranding: Sound Icon</a:t>
            </a:r>
          </a:p>
          <a:p>
            <a:endParaRPr lang="de-DE" b="1" dirty="0">
              <a:latin typeface="Myriad Pro"/>
              <a:cs typeface="Myriad Pro"/>
            </a:endParaRPr>
          </a:p>
          <a:p>
            <a:r>
              <a:rPr lang="de-DE" dirty="0">
                <a:latin typeface="Myriad Pro"/>
                <a:cs typeface="Myriad Pro"/>
              </a:rPr>
              <a:t>Charakteristika Sound Icon:</a:t>
            </a:r>
          </a:p>
          <a:p>
            <a:endParaRPr lang="de-DE" dirty="0">
              <a:latin typeface="Myriad Pro"/>
              <a:cs typeface="Myriad Pro"/>
            </a:endParaRPr>
          </a:p>
          <a:p>
            <a:r>
              <a:rPr lang="de-DE" dirty="0"/>
              <a:t>Sound-Icons sind die kleinsten bzw. </a:t>
            </a:r>
          </a:p>
          <a:p>
            <a:r>
              <a:rPr lang="de-DE" dirty="0"/>
              <a:t>kürzesten Sound Branding-Elemente und </a:t>
            </a:r>
          </a:p>
          <a:p>
            <a:r>
              <a:rPr lang="de-DE" dirty="0"/>
              <a:t>können Teil des Sound Logos oder eines Brand</a:t>
            </a:r>
          </a:p>
          <a:p>
            <a:r>
              <a:rPr lang="de-DE" dirty="0"/>
              <a:t>Songs sein. In der Funktion eines Icons können sie direkt auf Merkmale oder Eigenschaften der Markenleistung hinweisen. </a:t>
            </a:r>
          </a:p>
          <a:p>
            <a:r>
              <a:rPr lang="de-DE" dirty="0"/>
              <a:t>Bekannte Sound-Icons sind der „Flensburger </a:t>
            </a:r>
            <a:r>
              <a:rPr lang="de-DE" dirty="0" err="1"/>
              <a:t>Plop</a:t>
            </a:r>
            <a:r>
              <a:rPr lang="de-DE" dirty="0"/>
              <a:t>“ oder das „Zischen“ beim Öffnen</a:t>
            </a:r>
          </a:p>
          <a:p>
            <a:r>
              <a:rPr lang="de-DE" dirty="0"/>
              <a:t>einer Coca-Cola Flasche.</a:t>
            </a:r>
            <a:endParaRPr lang="de-DE" dirty="0">
              <a:latin typeface="Myriad Pro"/>
              <a:cs typeface="Myriad Pro"/>
            </a:endParaRPr>
          </a:p>
        </p:txBody>
      </p:sp>
      <p:pic>
        <p:nvPicPr>
          <p:cNvPr id="3" name="Bild 2"/>
          <p:cNvPicPr>
            <a:picLocks noChangeAspect="1"/>
          </p:cNvPicPr>
          <p:nvPr/>
        </p:nvPicPr>
        <p:blipFill>
          <a:blip r:embed="rId4"/>
          <a:stretch>
            <a:fillRect/>
          </a:stretch>
        </p:blipFill>
        <p:spPr>
          <a:xfrm>
            <a:off x="5017310" y="1501818"/>
            <a:ext cx="3593290" cy="1732479"/>
          </a:xfrm>
          <a:prstGeom prst="rect">
            <a:avLst/>
          </a:prstGeom>
        </p:spPr>
      </p:pic>
      <p:sp>
        <p:nvSpPr>
          <p:cNvPr id="4" name="Rechteck 3"/>
          <p:cNvSpPr/>
          <p:nvPr/>
        </p:nvSpPr>
        <p:spPr>
          <a:xfrm>
            <a:off x="6314931" y="2821257"/>
            <a:ext cx="1243978" cy="523220"/>
          </a:xfrm>
          <a:prstGeom prst="rect">
            <a:avLst/>
          </a:prstGeom>
          <a:ln w="28575" cmpd="sng">
            <a:solidFill>
              <a:srgbClr val="FF0000"/>
            </a:solidFill>
          </a:ln>
        </p:spPr>
        <p:txBody>
          <a:bodyPr wrap="square">
            <a:spAutoFit/>
          </a:bodyPr>
          <a:lstStyle/>
          <a:p>
            <a:pPr algn="r"/>
            <a:r>
              <a:rPr lang="de-DE" sz="2800" dirty="0">
                <a:solidFill>
                  <a:srgbClr val="008000"/>
                </a:solidFill>
                <a:latin typeface="Zapf Dingbats"/>
                <a:ea typeface="Zapf Dingbats"/>
                <a:cs typeface="Zapf Dingbats"/>
              </a:rPr>
              <a:t>✓</a:t>
            </a:r>
            <a:endParaRPr lang="de-DE" sz="2800" dirty="0">
              <a:solidFill>
                <a:srgbClr val="008000"/>
              </a:solidFill>
            </a:endParaRPr>
          </a:p>
        </p:txBody>
      </p:sp>
      <p:sp>
        <p:nvSpPr>
          <p:cNvPr id="5" name="Rechteck 4"/>
          <p:cNvSpPr/>
          <p:nvPr/>
        </p:nvSpPr>
        <p:spPr>
          <a:xfrm>
            <a:off x="496080" y="6032572"/>
            <a:ext cx="8205168" cy="646331"/>
          </a:xfrm>
          <a:prstGeom prst="rect">
            <a:avLst/>
          </a:prstGeom>
        </p:spPr>
        <p:txBody>
          <a:bodyPr wrap="square">
            <a:spAutoFit/>
          </a:bodyPr>
          <a:lstStyle/>
          <a:p>
            <a:pPr algn="ctr"/>
            <a:r>
              <a:rPr lang="de-DE" dirty="0">
                <a:hlinkClick r:id="rId5"/>
              </a:rPr>
              <a:t>https://</a:t>
            </a:r>
            <a:r>
              <a:rPr lang="de-DE" dirty="0" err="1">
                <a:hlinkClick r:id="rId5"/>
              </a:rPr>
              <a:t>www.youtube.com</a:t>
            </a:r>
            <a:r>
              <a:rPr lang="de-DE" dirty="0">
                <a:hlinkClick r:id="rId5"/>
              </a:rPr>
              <a:t>/</a:t>
            </a:r>
            <a:r>
              <a:rPr lang="de-DE" dirty="0" err="1">
                <a:hlinkClick r:id="rId5"/>
              </a:rPr>
              <a:t>watch?v</a:t>
            </a:r>
            <a:r>
              <a:rPr lang="de-DE" dirty="0">
                <a:hlinkClick r:id="rId5"/>
              </a:rPr>
              <a:t>=</a:t>
            </a:r>
            <a:r>
              <a:rPr lang="de-DE" dirty="0" err="1">
                <a:hlinkClick r:id="rId5"/>
              </a:rPr>
              <a:t>PqnMFhZVJIQ</a:t>
            </a:r>
            <a:endParaRPr lang="de-DE" dirty="0">
              <a:solidFill>
                <a:srgbClr val="FF0000"/>
              </a:solidFill>
              <a:latin typeface="Myriad Pro"/>
              <a:cs typeface="Myriad Pro"/>
            </a:endParaRPr>
          </a:p>
          <a:p>
            <a:pPr algn="ctr"/>
            <a:endParaRPr lang="de-DE" dirty="0">
              <a:solidFill>
                <a:srgbClr val="FF0000"/>
              </a:solidFill>
              <a:latin typeface="Myriad Pro"/>
              <a:cs typeface="Myriad Pro"/>
            </a:endParaRPr>
          </a:p>
        </p:txBody>
      </p:sp>
      <p:pic>
        <p:nvPicPr>
          <p:cNvPr id="7" name="Bild 6"/>
          <p:cNvPicPr>
            <a:picLocks noChangeAspect="1"/>
          </p:cNvPicPr>
          <p:nvPr/>
        </p:nvPicPr>
        <p:blipFill>
          <a:blip r:embed="rId6"/>
          <a:stretch>
            <a:fillRect/>
          </a:stretch>
        </p:blipFill>
        <p:spPr>
          <a:xfrm>
            <a:off x="3532097" y="3874157"/>
            <a:ext cx="1807424" cy="2078537"/>
          </a:xfrm>
          <a:prstGeom prst="rect">
            <a:avLst/>
          </a:prstGeom>
        </p:spPr>
      </p:pic>
      <p:pic>
        <p:nvPicPr>
          <p:cNvPr id="6" name="Flensburger Pilsener Werbung 1995">
            <a:hlinkClick r:id="" action="ppaction://media"/>
            <a:extLst>
              <a:ext uri="{FF2B5EF4-FFF2-40B4-BE49-F238E27FC236}">
                <a16:creationId xmlns:a16="http://schemas.microsoft.com/office/drawing/2014/main" id="{7A7BE79F-36D6-1C1C-8817-5A02F650AF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08571" y="4507025"/>
            <a:ext cx="812800" cy="812800"/>
          </a:xfrm>
          <a:prstGeom prst="rect">
            <a:avLst/>
          </a:prstGeom>
        </p:spPr>
      </p:pic>
    </p:spTree>
    <p:extLst>
      <p:ext uri="{BB962C8B-B14F-4D97-AF65-F5344CB8AC3E}">
        <p14:creationId xmlns:p14="http://schemas.microsoft.com/office/powerpoint/2010/main" val="14444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26533" y="914400"/>
            <a:ext cx="7984067" cy="3970318"/>
          </a:xfrm>
          <a:prstGeom prst="rect">
            <a:avLst/>
          </a:prstGeom>
          <a:noFill/>
        </p:spPr>
        <p:txBody>
          <a:bodyPr wrap="square" rtlCol="0">
            <a:spAutoFit/>
          </a:bodyPr>
          <a:lstStyle/>
          <a:p>
            <a:r>
              <a:rPr lang="de-DE" b="1" dirty="0">
                <a:latin typeface="Myriad Pro"/>
                <a:cs typeface="Myriad Pro"/>
              </a:rPr>
              <a:t>Begriffe und Elemente des Soundbranding: Brand Voice</a:t>
            </a:r>
          </a:p>
          <a:p>
            <a:endParaRPr lang="de-DE" b="1" dirty="0">
              <a:latin typeface="Myriad Pro"/>
              <a:cs typeface="Myriad Pro"/>
            </a:endParaRPr>
          </a:p>
          <a:p>
            <a:r>
              <a:rPr lang="de-DE" dirty="0">
                <a:latin typeface="Myriad Pro"/>
                <a:cs typeface="Myriad Pro"/>
              </a:rPr>
              <a:t>Charakteristika Brand Voice:</a:t>
            </a:r>
          </a:p>
          <a:p>
            <a:endParaRPr lang="de-DE" dirty="0">
              <a:latin typeface="Myriad Pro"/>
              <a:cs typeface="Myriad Pro"/>
            </a:endParaRPr>
          </a:p>
          <a:p>
            <a:r>
              <a:rPr lang="de-DE" dirty="0"/>
              <a:t>Eine ausdrucksstarke Stimme ist ein</a:t>
            </a:r>
          </a:p>
          <a:p>
            <a:r>
              <a:rPr lang="de-DE" dirty="0"/>
              <a:t>wesentliches Gestaltungselement in der </a:t>
            </a:r>
          </a:p>
          <a:p>
            <a:r>
              <a:rPr lang="de-DE" dirty="0"/>
              <a:t>akustischen Markenkommunikation und</a:t>
            </a:r>
          </a:p>
          <a:p>
            <a:r>
              <a:rPr lang="de-DE" dirty="0"/>
              <a:t>kann zu einer hohen Wiedererkennung </a:t>
            </a:r>
          </a:p>
          <a:p>
            <a:r>
              <a:rPr lang="de-DE" dirty="0"/>
              <a:t>führen. Ganz nach dem Motto „Hier spricht </a:t>
            </a:r>
          </a:p>
          <a:p>
            <a:r>
              <a:rPr lang="de-DE" dirty="0"/>
              <a:t>das Unternehmen“ bringen Unternehmerstimmen als Identifikationsmerkmal die Unternehmens- bzw. Markenkultur auf allen auditiven und audiovisuellen Schnittstellen hörbar zum Ausdruck. Dazu kann auch eine bekannte Synchronstimme engagiert werden, um der beworbenen Marke bzw. dem beworbenen Produkt noch mehr Bekanntheit zu verleihen.</a:t>
            </a:r>
            <a:endParaRPr lang="de-DE" dirty="0">
              <a:latin typeface="Myriad Pro"/>
              <a:cs typeface="Myriad Pro"/>
            </a:endParaRPr>
          </a:p>
        </p:txBody>
      </p:sp>
      <p:pic>
        <p:nvPicPr>
          <p:cNvPr id="3" name="Bild 2"/>
          <p:cNvPicPr>
            <a:picLocks noChangeAspect="1"/>
          </p:cNvPicPr>
          <p:nvPr/>
        </p:nvPicPr>
        <p:blipFill>
          <a:blip r:embed="rId4"/>
          <a:stretch>
            <a:fillRect/>
          </a:stretch>
        </p:blipFill>
        <p:spPr>
          <a:xfrm>
            <a:off x="5017310" y="1501818"/>
            <a:ext cx="3593290" cy="1732479"/>
          </a:xfrm>
          <a:prstGeom prst="rect">
            <a:avLst/>
          </a:prstGeom>
        </p:spPr>
      </p:pic>
      <p:sp>
        <p:nvSpPr>
          <p:cNvPr id="4" name="Rechteck 3"/>
          <p:cNvSpPr/>
          <p:nvPr/>
        </p:nvSpPr>
        <p:spPr>
          <a:xfrm>
            <a:off x="5031265" y="2559647"/>
            <a:ext cx="1243978" cy="523220"/>
          </a:xfrm>
          <a:prstGeom prst="rect">
            <a:avLst/>
          </a:prstGeom>
          <a:ln w="28575" cmpd="sng">
            <a:solidFill>
              <a:srgbClr val="FF0000"/>
            </a:solidFill>
          </a:ln>
        </p:spPr>
        <p:txBody>
          <a:bodyPr wrap="square">
            <a:spAutoFit/>
          </a:bodyPr>
          <a:lstStyle/>
          <a:p>
            <a:r>
              <a:rPr lang="de-DE" sz="2800" dirty="0">
                <a:solidFill>
                  <a:srgbClr val="008000"/>
                </a:solidFill>
                <a:latin typeface="Zapf Dingbats"/>
                <a:ea typeface="Zapf Dingbats"/>
                <a:cs typeface="Zapf Dingbats"/>
              </a:rPr>
              <a:t>✓</a:t>
            </a:r>
            <a:endParaRPr lang="de-DE" sz="2800" dirty="0">
              <a:solidFill>
                <a:srgbClr val="008000"/>
              </a:solidFill>
            </a:endParaRPr>
          </a:p>
        </p:txBody>
      </p:sp>
      <p:pic>
        <p:nvPicPr>
          <p:cNvPr id="6" name="Bild 5"/>
          <p:cNvPicPr>
            <a:picLocks noChangeAspect="1"/>
          </p:cNvPicPr>
          <p:nvPr/>
        </p:nvPicPr>
        <p:blipFill>
          <a:blip r:embed="rId5"/>
          <a:stretch>
            <a:fillRect/>
          </a:stretch>
        </p:blipFill>
        <p:spPr>
          <a:xfrm>
            <a:off x="3971469" y="4930156"/>
            <a:ext cx="1158000" cy="1102416"/>
          </a:xfrm>
          <a:prstGeom prst="rect">
            <a:avLst/>
          </a:prstGeom>
        </p:spPr>
      </p:pic>
      <p:sp>
        <p:nvSpPr>
          <p:cNvPr id="7" name="Textfeld 6"/>
          <p:cNvSpPr txBox="1"/>
          <p:nvPr/>
        </p:nvSpPr>
        <p:spPr>
          <a:xfrm>
            <a:off x="1668674" y="6032572"/>
            <a:ext cx="5763589" cy="369332"/>
          </a:xfrm>
          <a:prstGeom prst="rect">
            <a:avLst/>
          </a:prstGeom>
          <a:noFill/>
        </p:spPr>
        <p:txBody>
          <a:bodyPr wrap="square" rtlCol="0">
            <a:spAutoFit/>
          </a:bodyPr>
          <a:lstStyle/>
          <a:p>
            <a:r>
              <a:rPr lang="de-DE" dirty="0">
                <a:hlinkClick r:id="rId6"/>
              </a:rPr>
              <a:t>https://</a:t>
            </a:r>
            <a:r>
              <a:rPr lang="de-DE" dirty="0" err="1">
                <a:hlinkClick r:id="rId6"/>
              </a:rPr>
              <a:t>www.youtube.com</a:t>
            </a:r>
            <a:r>
              <a:rPr lang="de-DE" dirty="0">
                <a:hlinkClick r:id="rId6"/>
              </a:rPr>
              <a:t>/</a:t>
            </a:r>
            <a:r>
              <a:rPr lang="de-DE" dirty="0" err="1">
                <a:hlinkClick r:id="rId6"/>
              </a:rPr>
              <a:t>watch?v</a:t>
            </a:r>
            <a:r>
              <a:rPr lang="de-DE" dirty="0">
                <a:hlinkClick r:id="rId6"/>
              </a:rPr>
              <a:t>=</a:t>
            </a:r>
            <a:r>
              <a:rPr lang="de-DE" dirty="0" err="1">
                <a:hlinkClick r:id="rId6"/>
              </a:rPr>
              <a:t>uvKxciVJKko</a:t>
            </a:r>
            <a:endParaRPr lang="de-DE" dirty="0"/>
          </a:p>
        </p:txBody>
      </p:sp>
      <p:pic>
        <p:nvPicPr>
          <p:cNvPr id="5" name="Volkswagen Das Auto  (Full HD)">
            <a:hlinkClick r:id="" action="ppaction://media"/>
            <a:extLst>
              <a:ext uri="{FF2B5EF4-FFF2-40B4-BE49-F238E27FC236}">
                <a16:creationId xmlns:a16="http://schemas.microsoft.com/office/drawing/2014/main" id="{7688397E-54DB-DC6B-A369-11DE96FD02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28974" y="5118507"/>
            <a:ext cx="812800" cy="812800"/>
          </a:xfrm>
          <a:prstGeom prst="rect">
            <a:avLst/>
          </a:prstGeom>
        </p:spPr>
      </p:pic>
    </p:spTree>
    <p:extLst>
      <p:ext uri="{BB962C8B-B14F-4D97-AF65-F5344CB8AC3E}">
        <p14:creationId xmlns:p14="http://schemas.microsoft.com/office/powerpoint/2010/main" val="6561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26533" y="914400"/>
            <a:ext cx="7984067" cy="3970318"/>
          </a:xfrm>
          <a:prstGeom prst="rect">
            <a:avLst/>
          </a:prstGeom>
          <a:noFill/>
        </p:spPr>
        <p:txBody>
          <a:bodyPr wrap="square" rtlCol="0">
            <a:spAutoFit/>
          </a:bodyPr>
          <a:lstStyle/>
          <a:p>
            <a:r>
              <a:rPr lang="de-DE" b="1" dirty="0">
                <a:latin typeface="Myriad Pro"/>
                <a:cs typeface="Myriad Pro"/>
              </a:rPr>
              <a:t>Begriffe und Elemente des Soundbranding: Corporate Song</a:t>
            </a:r>
          </a:p>
          <a:p>
            <a:endParaRPr lang="de-DE" b="1" dirty="0">
              <a:latin typeface="Myriad Pro"/>
              <a:cs typeface="Myriad Pro"/>
            </a:endParaRPr>
          </a:p>
          <a:p>
            <a:r>
              <a:rPr lang="de-DE" dirty="0">
                <a:latin typeface="Myriad Pro"/>
                <a:cs typeface="Myriad Pro"/>
              </a:rPr>
              <a:t>Charakteristika Corporate Song:</a:t>
            </a:r>
          </a:p>
          <a:p>
            <a:endParaRPr lang="de-DE" dirty="0">
              <a:latin typeface="Myriad Pro"/>
              <a:cs typeface="Myriad Pro"/>
            </a:endParaRPr>
          </a:p>
          <a:p>
            <a:r>
              <a:rPr lang="de-DE" dirty="0">
                <a:latin typeface="Myriad Pro"/>
                <a:cs typeface="Myriad Pro"/>
              </a:rPr>
              <a:t>Die Sound Branding-Elemente können </a:t>
            </a:r>
          </a:p>
          <a:p>
            <a:r>
              <a:rPr lang="de-DE" dirty="0">
                <a:latin typeface="Myriad Pro"/>
                <a:cs typeface="Myriad Pro"/>
              </a:rPr>
              <a:t>ihre Wirkung neben der Außenwirkung</a:t>
            </a:r>
          </a:p>
          <a:p>
            <a:r>
              <a:rPr lang="de-DE" dirty="0">
                <a:latin typeface="Myriad Pro"/>
                <a:cs typeface="Myriad Pro"/>
              </a:rPr>
              <a:t>auf Kunden- und Partnerebene auch</a:t>
            </a:r>
          </a:p>
          <a:p>
            <a:r>
              <a:rPr lang="de-DE" dirty="0">
                <a:latin typeface="Myriad Pro"/>
                <a:cs typeface="Myriad Pro"/>
              </a:rPr>
              <a:t>innerhalb des Unternehmens der Marke </a:t>
            </a:r>
          </a:p>
          <a:p>
            <a:r>
              <a:rPr lang="de-DE" dirty="0">
                <a:latin typeface="Myriad Pro"/>
                <a:cs typeface="Myriad Pro"/>
              </a:rPr>
              <a:t>entfalten. Durch die Anwendung der internen </a:t>
            </a:r>
          </a:p>
          <a:p>
            <a:r>
              <a:rPr lang="de-DE" dirty="0">
                <a:latin typeface="Myriad Pro"/>
                <a:cs typeface="Myriad Pro"/>
              </a:rPr>
              <a:t>Unternehmenskommunikation kann die Identifikation der Mitarbeiter mit dem Unternehmen gestärkt und die emotionale Bindung erhöht werden („Wir-Gefühl“). Zu diesem Zweck eignet sich am besten ein Corporate Song (Firmen-hymne), der jedoch nicht für die Öffentlichkeit bestimmt ist. Öffentliche „Corporate Songs“:</a:t>
            </a:r>
          </a:p>
        </p:txBody>
      </p:sp>
      <p:pic>
        <p:nvPicPr>
          <p:cNvPr id="3" name="Bild 2"/>
          <p:cNvPicPr>
            <a:picLocks noChangeAspect="1"/>
          </p:cNvPicPr>
          <p:nvPr/>
        </p:nvPicPr>
        <p:blipFill>
          <a:blip r:embed="rId4"/>
          <a:stretch>
            <a:fillRect/>
          </a:stretch>
        </p:blipFill>
        <p:spPr>
          <a:xfrm>
            <a:off x="5017310" y="1501818"/>
            <a:ext cx="3593290" cy="1732479"/>
          </a:xfrm>
          <a:prstGeom prst="rect">
            <a:avLst/>
          </a:prstGeom>
        </p:spPr>
      </p:pic>
      <p:sp>
        <p:nvSpPr>
          <p:cNvPr id="4" name="Rechteck 3"/>
          <p:cNvSpPr/>
          <p:nvPr/>
        </p:nvSpPr>
        <p:spPr>
          <a:xfrm>
            <a:off x="4654244" y="2113195"/>
            <a:ext cx="1243978" cy="523220"/>
          </a:xfrm>
          <a:prstGeom prst="rect">
            <a:avLst/>
          </a:prstGeom>
          <a:ln w="28575" cmpd="sng">
            <a:solidFill>
              <a:srgbClr val="FF0000"/>
            </a:solidFill>
          </a:ln>
        </p:spPr>
        <p:txBody>
          <a:bodyPr wrap="square">
            <a:spAutoFit/>
          </a:bodyPr>
          <a:lstStyle/>
          <a:p>
            <a:r>
              <a:rPr lang="de-DE" sz="2800" dirty="0">
                <a:solidFill>
                  <a:srgbClr val="008000"/>
                </a:solidFill>
                <a:latin typeface="Zapf Dingbats"/>
                <a:ea typeface="Zapf Dingbats"/>
                <a:cs typeface="Zapf Dingbats"/>
              </a:rPr>
              <a:t>✓</a:t>
            </a:r>
            <a:endParaRPr lang="de-DE" sz="2800" dirty="0">
              <a:solidFill>
                <a:srgbClr val="008000"/>
              </a:solidFill>
            </a:endParaRPr>
          </a:p>
        </p:txBody>
      </p:sp>
      <p:sp>
        <p:nvSpPr>
          <p:cNvPr id="5" name="Rechteck 4"/>
          <p:cNvSpPr/>
          <p:nvPr/>
        </p:nvSpPr>
        <p:spPr>
          <a:xfrm>
            <a:off x="496080" y="5070235"/>
            <a:ext cx="8205168" cy="1200329"/>
          </a:xfrm>
          <a:prstGeom prst="rect">
            <a:avLst/>
          </a:prstGeom>
        </p:spPr>
        <p:txBody>
          <a:bodyPr wrap="square">
            <a:spAutoFit/>
          </a:bodyPr>
          <a:lstStyle/>
          <a:p>
            <a:pPr algn="ctr"/>
            <a:r>
              <a:rPr lang="de-DE" dirty="0">
                <a:hlinkClick r:id="rId5"/>
              </a:rPr>
              <a:t>http://www.youtube.com/watch?v=5q8xvkjqeHQ&amp;feature=related</a:t>
            </a:r>
            <a:endParaRPr lang="de-DE" dirty="0"/>
          </a:p>
          <a:p>
            <a:pPr algn="ctr"/>
            <a:endParaRPr lang="de-DE" dirty="0"/>
          </a:p>
          <a:p>
            <a:pPr algn="ctr"/>
            <a:endParaRPr lang="de-DE" dirty="0">
              <a:solidFill>
                <a:srgbClr val="FF0000"/>
              </a:solidFill>
              <a:latin typeface="Myriad Pro"/>
              <a:cs typeface="Myriad Pro"/>
            </a:endParaRPr>
          </a:p>
          <a:p>
            <a:pPr algn="ctr"/>
            <a:endParaRPr lang="de-DE" dirty="0">
              <a:solidFill>
                <a:srgbClr val="FF0000"/>
              </a:solidFill>
              <a:latin typeface="Myriad Pro"/>
              <a:cs typeface="Myriad Pro"/>
            </a:endParaRPr>
          </a:p>
        </p:txBody>
      </p:sp>
      <p:pic>
        <p:nvPicPr>
          <p:cNvPr id="6" name="Deutsche Nationalhymne">
            <a:hlinkClick r:id="" action="ppaction://media"/>
            <a:extLst>
              <a:ext uri="{FF2B5EF4-FFF2-40B4-BE49-F238E27FC236}">
                <a16:creationId xmlns:a16="http://schemas.microsoft.com/office/drawing/2014/main" id="{1C5D80D8-B3A2-FBA9-4A3F-11943EA6E6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66081" y="5599738"/>
            <a:ext cx="812800" cy="812800"/>
          </a:xfrm>
          <a:prstGeom prst="rect">
            <a:avLst/>
          </a:prstGeom>
        </p:spPr>
      </p:pic>
    </p:spTree>
    <p:extLst>
      <p:ext uri="{BB962C8B-B14F-4D97-AF65-F5344CB8AC3E}">
        <p14:creationId xmlns:p14="http://schemas.microsoft.com/office/powerpoint/2010/main" val="185938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8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8A982F4-381C-6944-936F-FF9C21DBAFE5}"/>
              </a:ext>
            </a:extLst>
          </p:cNvPr>
          <p:cNvSpPr/>
          <p:nvPr/>
        </p:nvSpPr>
        <p:spPr>
          <a:xfrm>
            <a:off x="609600" y="950976"/>
            <a:ext cx="7924800" cy="2862322"/>
          </a:xfrm>
          <a:prstGeom prst="rect">
            <a:avLst/>
          </a:prstGeom>
        </p:spPr>
        <p:txBody>
          <a:bodyPr wrap="square">
            <a:spAutoFit/>
          </a:bodyPr>
          <a:lstStyle/>
          <a:p>
            <a:r>
              <a:rPr lang="de-DE" b="1" dirty="0"/>
              <a:t>AUDI: </a:t>
            </a:r>
            <a:r>
              <a:rPr lang="de-DE" dirty="0"/>
              <a:t>Jeder, der schon einmal eine </a:t>
            </a:r>
            <a:r>
              <a:rPr lang="de-DE" dirty="0">
                <a:hlinkClick r:id="rId2"/>
              </a:rPr>
              <a:t>Audi-Werbung gesehen </a:t>
            </a:r>
            <a:r>
              <a:rPr lang="de-DE" dirty="0"/>
              <a:t>hat, kann sich womöglich gut an ein tiefes, dumpfes „</a:t>
            </a:r>
            <a:r>
              <a:rPr lang="de-DE" dirty="0" err="1"/>
              <a:t>Bummen</a:t>
            </a:r>
            <a:r>
              <a:rPr lang="de-DE" dirty="0"/>
              <a:t>“ am Ende eines jeden Spots erinnern. Dieses Geräusch stellt den menschlichen Herzschlag dar. Genauer genommen ist es ein original aufgenommener Herzschlag. Der Automobilkonzern macht sich dabei einen natürlichen, unterbewussten Vorteil zunutze: Eine Mutter trägt gute neun Monate ihr Kind im Bauch. Dabei nimmt das Baby nicht nur Geräusche von außen wahr, sondern in erster Linie den Puls der Mutter, welcher im Prinzip nichts anderes darstellt, als den Herzschlag. Dieser erzeugt einen Rhythmus, welcher eine Grundlage für Musik ist. Dabei sorgt er für angenehme Harmonien und assoziiert ein Gefühl von Wohlbefinden und Geborgenheit.</a:t>
            </a:r>
          </a:p>
        </p:txBody>
      </p:sp>
    </p:spTree>
    <p:extLst>
      <p:ext uri="{BB962C8B-B14F-4D97-AF65-F5344CB8AC3E}">
        <p14:creationId xmlns:p14="http://schemas.microsoft.com/office/powerpoint/2010/main" val="495286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26533" y="914400"/>
            <a:ext cx="7984067" cy="369332"/>
          </a:xfrm>
          <a:prstGeom prst="rect">
            <a:avLst/>
          </a:prstGeom>
          <a:noFill/>
        </p:spPr>
        <p:txBody>
          <a:bodyPr wrap="square" rtlCol="0">
            <a:spAutoFit/>
          </a:bodyPr>
          <a:lstStyle/>
          <a:p>
            <a:r>
              <a:rPr lang="de-DE" b="1" dirty="0">
                <a:latin typeface="Myriad Pro"/>
                <a:cs typeface="Myriad Pro"/>
              </a:rPr>
              <a:t>Anwendungen von Sound Branding </a:t>
            </a:r>
          </a:p>
        </p:txBody>
      </p:sp>
      <p:pic>
        <p:nvPicPr>
          <p:cNvPr id="6" name="Bild 5"/>
          <p:cNvPicPr>
            <a:picLocks noChangeAspect="1"/>
          </p:cNvPicPr>
          <p:nvPr/>
        </p:nvPicPr>
        <p:blipFill>
          <a:blip r:embed="rId2"/>
          <a:stretch>
            <a:fillRect/>
          </a:stretch>
        </p:blipFill>
        <p:spPr>
          <a:xfrm>
            <a:off x="2381184" y="1426838"/>
            <a:ext cx="4871509" cy="4865198"/>
          </a:xfrm>
          <a:prstGeom prst="rect">
            <a:avLst/>
          </a:prstGeom>
        </p:spPr>
      </p:pic>
    </p:spTree>
    <p:extLst>
      <p:ext uri="{BB962C8B-B14F-4D97-AF65-F5344CB8AC3E}">
        <p14:creationId xmlns:p14="http://schemas.microsoft.com/office/powerpoint/2010/main" val="1908363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26533" y="914400"/>
            <a:ext cx="7984067" cy="369332"/>
          </a:xfrm>
          <a:prstGeom prst="rect">
            <a:avLst/>
          </a:prstGeom>
          <a:noFill/>
        </p:spPr>
        <p:txBody>
          <a:bodyPr wrap="square" rtlCol="0">
            <a:spAutoFit/>
          </a:bodyPr>
          <a:lstStyle/>
          <a:p>
            <a:r>
              <a:rPr lang="de-DE" b="1" dirty="0">
                <a:latin typeface="Myriad Pro"/>
                <a:cs typeface="Myriad Pro"/>
              </a:rPr>
              <a:t>Begriffe und Elemente des Soundbranding: Praxisbeispiele  P&amp;P</a:t>
            </a:r>
          </a:p>
        </p:txBody>
      </p:sp>
      <p:pic>
        <p:nvPicPr>
          <p:cNvPr id="3" name="Bild 2"/>
          <p:cNvPicPr>
            <a:picLocks noChangeAspect="1"/>
          </p:cNvPicPr>
          <p:nvPr/>
        </p:nvPicPr>
        <p:blipFill>
          <a:blip r:embed="rId2"/>
          <a:stretch>
            <a:fillRect/>
          </a:stretch>
        </p:blipFill>
        <p:spPr>
          <a:xfrm>
            <a:off x="1656862" y="3496337"/>
            <a:ext cx="5689600" cy="2743200"/>
          </a:xfrm>
          <a:prstGeom prst="rect">
            <a:avLst/>
          </a:prstGeom>
        </p:spPr>
      </p:pic>
      <p:sp>
        <p:nvSpPr>
          <p:cNvPr id="4" name="Rechteck 3"/>
          <p:cNvSpPr/>
          <p:nvPr/>
        </p:nvSpPr>
        <p:spPr>
          <a:xfrm>
            <a:off x="816140" y="1779751"/>
            <a:ext cx="7567942" cy="369332"/>
          </a:xfrm>
          <a:prstGeom prst="rect">
            <a:avLst/>
          </a:prstGeom>
        </p:spPr>
        <p:txBody>
          <a:bodyPr wrap="square">
            <a:spAutoFit/>
          </a:bodyPr>
          <a:lstStyle/>
          <a:p>
            <a:r>
              <a:rPr lang="de-DE" dirty="0">
                <a:hlinkClick r:id="rId3"/>
              </a:rPr>
              <a:t>https://</a:t>
            </a:r>
            <a:r>
              <a:rPr lang="de-DE" dirty="0" err="1">
                <a:hlinkClick r:id="rId3"/>
              </a:rPr>
              <a:t>www.ppstudios.de</a:t>
            </a:r>
            <a:r>
              <a:rPr lang="de-DE" dirty="0">
                <a:hlinkClick r:id="rId3"/>
              </a:rPr>
              <a:t>/pp-blog/aktuelle-</a:t>
            </a:r>
            <a:r>
              <a:rPr lang="de-DE" dirty="0" err="1">
                <a:hlinkClick r:id="rId3"/>
              </a:rPr>
              <a:t>hoerbeispiele</a:t>
            </a:r>
            <a:endParaRPr lang="de-DE" dirty="0"/>
          </a:p>
        </p:txBody>
      </p:sp>
    </p:spTree>
    <p:extLst>
      <p:ext uri="{BB962C8B-B14F-4D97-AF65-F5344CB8AC3E}">
        <p14:creationId xmlns:p14="http://schemas.microsoft.com/office/powerpoint/2010/main" val="21994054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26533" y="914400"/>
            <a:ext cx="7984067" cy="4524316"/>
          </a:xfrm>
          <a:prstGeom prst="rect">
            <a:avLst/>
          </a:prstGeom>
          <a:noFill/>
        </p:spPr>
        <p:txBody>
          <a:bodyPr wrap="square" rtlCol="0">
            <a:spAutoFit/>
          </a:bodyPr>
          <a:lstStyle/>
          <a:p>
            <a:r>
              <a:rPr lang="de-DE" b="1" dirty="0">
                <a:latin typeface="Myriad Pro"/>
                <a:cs typeface="Myriad Pro"/>
              </a:rPr>
              <a:t>Nutzen von Sound Branding</a:t>
            </a:r>
          </a:p>
          <a:p>
            <a:endParaRPr lang="de-DE" b="1" dirty="0">
              <a:latin typeface="Myriad Pro"/>
              <a:cs typeface="Myriad Pro"/>
            </a:endParaRPr>
          </a:p>
          <a:p>
            <a:r>
              <a:rPr lang="de-DE" dirty="0">
                <a:latin typeface="Myriad Pro"/>
                <a:cs typeface="Myriad Pro"/>
              </a:rPr>
              <a:t>Corporate Sound macht aus einem „Look </a:t>
            </a:r>
            <a:r>
              <a:rPr lang="de-DE" dirty="0" err="1">
                <a:latin typeface="Myriad Pro"/>
                <a:cs typeface="Myriad Pro"/>
              </a:rPr>
              <a:t>and</a:t>
            </a:r>
            <a:r>
              <a:rPr lang="de-DE" dirty="0">
                <a:latin typeface="Myriad Pro"/>
                <a:cs typeface="Myriad Pro"/>
              </a:rPr>
              <a:t> </a:t>
            </a:r>
            <a:r>
              <a:rPr lang="de-DE" dirty="0" err="1">
                <a:latin typeface="Myriad Pro"/>
                <a:cs typeface="Myriad Pro"/>
              </a:rPr>
              <a:t>Feel</a:t>
            </a:r>
            <a:r>
              <a:rPr lang="de-DE" dirty="0">
                <a:latin typeface="Myriad Pro"/>
                <a:cs typeface="Myriad Pro"/>
              </a:rPr>
              <a:t>“ einen „Look, Listen </a:t>
            </a:r>
            <a:r>
              <a:rPr lang="de-DE" dirty="0" err="1">
                <a:latin typeface="Myriad Pro"/>
                <a:cs typeface="Myriad Pro"/>
              </a:rPr>
              <a:t>and</a:t>
            </a:r>
            <a:r>
              <a:rPr lang="de-DE" dirty="0">
                <a:latin typeface="Myriad Pro"/>
                <a:cs typeface="Myriad Pro"/>
              </a:rPr>
              <a:t> </a:t>
            </a:r>
            <a:r>
              <a:rPr lang="de-DE" dirty="0" err="1">
                <a:latin typeface="Myriad Pro"/>
                <a:cs typeface="Myriad Pro"/>
              </a:rPr>
              <a:t>Feel</a:t>
            </a:r>
            <a:r>
              <a:rPr lang="de-DE" dirty="0">
                <a:latin typeface="Myriad Pro"/>
                <a:cs typeface="Myriad Pro"/>
              </a:rPr>
              <a:t>“ – ein audiovisuelles emotionales Markenerlebnis.</a:t>
            </a:r>
          </a:p>
          <a:p>
            <a:endParaRPr lang="de-DE" dirty="0">
              <a:latin typeface="Myriad Pro"/>
              <a:cs typeface="Myriad Pro"/>
            </a:endParaRPr>
          </a:p>
          <a:p>
            <a:r>
              <a:rPr lang="de-DE" dirty="0">
                <a:latin typeface="Myriad Pro"/>
                <a:cs typeface="Myriad Pro"/>
              </a:rPr>
              <a:t>Corporate Sound steigert die Wiedererkennung von Marken, verbessert die Differenzierung im Markt und schafft damit Wettbewerbsvorteile.</a:t>
            </a:r>
          </a:p>
          <a:p>
            <a:endParaRPr lang="de-DE" dirty="0">
              <a:latin typeface="Myriad Pro"/>
              <a:cs typeface="Myriad Pro"/>
            </a:endParaRPr>
          </a:p>
          <a:p>
            <a:r>
              <a:rPr lang="de-DE" dirty="0">
                <a:latin typeface="Myriad Pro"/>
                <a:cs typeface="Myriad Pro"/>
              </a:rPr>
              <a:t>Corporate Sound erhöht die Identifikation mit der Marke – bei Kunden und Mitarbeitern.</a:t>
            </a:r>
          </a:p>
          <a:p>
            <a:endParaRPr lang="de-DE" dirty="0">
              <a:latin typeface="Myriad Pro"/>
              <a:cs typeface="Myriad Pro"/>
            </a:endParaRPr>
          </a:p>
          <a:p>
            <a:r>
              <a:rPr lang="de-DE" dirty="0">
                <a:latin typeface="Myriad Pro"/>
                <a:cs typeface="Myriad Pro"/>
              </a:rPr>
              <a:t>Corporate Sound macht die Markenarchitektur akustisch wahrnehmbar – Brands wie auch Sub-Brands erhalten eine akustische Kennung.</a:t>
            </a:r>
          </a:p>
          <a:p>
            <a:endParaRPr lang="de-DE" dirty="0">
              <a:latin typeface="Myriad Pro"/>
              <a:cs typeface="Myriad Pro"/>
            </a:endParaRPr>
          </a:p>
          <a:p>
            <a:r>
              <a:rPr lang="de-DE" dirty="0">
                <a:latin typeface="Myriad Pro"/>
                <a:cs typeface="Myriad Pro"/>
              </a:rPr>
              <a:t>Corporate Sound sorgt für eine schnellere Markenkonditionierung bei weniger Kontakten – das verbessert die Werbe- und Medieneffizienz. </a:t>
            </a:r>
          </a:p>
        </p:txBody>
      </p:sp>
    </p:spTree>
    <p:extLst>
      <p:ext uri="{BB962C8B-B14F-4D97-AF65-F5344CB8AC3E}">
        <p14:creationId xmlns:p14="http://schemas.microsoft.com/office/powerpoint/2010/main" val="9702547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26533" y="914400"/>
            <a:ext cx="7984067" cy="4801315"/>
          </a:xfrm>
          <a:prstGeom prst="rect">
            <a:avLst/>
          </a:prstGeom>
          <a:noFill/>
        </p:spPr>
        <p:txBody>
          <a:bodyPr wrap="square" rtlCol="0">
            <a:spAutoFit/>
          </a:bodyPr>
          <a:lstStyle/>
          <a:p>
            <a:r>
              <a:rPr lang="de-DE" b="1" dirty="0">
                <a:latin typeface="Myriad Pro"/>
                <a:cs typeface="Myriad Pro"/>
              </a:rPr>
              <a:t>Bedeutung und Stellenwert von Sound Branding</a:t>
            </a:r>
          </a:p>
          <a:p>
            <a:endParaRPr lang="de-DE" b="1" dirty="0">
              <a:latin typeface="Myriad Pro"/>
              <a:cs typeface="Myriad Pro"/>
            </a:endParaRPr>
          </a:p>
          <a:p>
            <a:r>
              <a:rPr lang="de-DE" dirty="0">
                <a:latin typeface="Myriad Pro"/>
                <a:cs typeface="Myriad Pro"/>
              </a:rPr>
              <a:t>Folgende Gründe sprechen für Sound Branding:</a:t>
            </a:r>
          </a:p>
          <a:p>
            <a:endParaRPr lang="de-DE" dirty="0">
              <a:latin typeface="Myriad Pro"/>
              <a:cs typeface="Myriad Pro"/>
            </a:endParaRPr>
          </a:p>
          <a:p>
            <a:r>
              <a:rPr lang="de-DE" dirty="0">
                <a:latin typeface="Myriad Pro"/>
                <a:cs typeface="Myriad Pro"/>
              </a:rPr>
              <a:t>Der Gehörsinn ist nicht gerichtet, d.h. der Konsument kann zwar wegsehen jedoch nicht weghören.</a:t>
            </a:r>
          </a:p>
          <a:p>
            <a:endParaRPr lang="de-DE" dirty="0">
              <a:latin typeface="Myriad Pro"/>
              <a:cs typeface="Myriad Pro"/>
            </a:endParaRPr>
          </a:p>
          <a:p>
            <a:r>
              <a:rPr lang="de-DE" dirty="0">
                <a:latin typeface="Myriad Pro"/>
                <a:cs typeface="Myriad Pro"/>
              </a:rPr>
              <a:t>Die vegetativen Effekte der Musik, die zur Aktivierung und Erregung der Aufmerksamkeit genutzt werden können, sind auch unter Ablenkung und über mehrere Wiederholungen wirksam.</a:t>
            </a:r>
          </a:p>
          <a:p>
            <a:endParaRPr lang="de-DE" dirty="0">
              <a:latin typeface="Myriad Pro"/>
              <a:cs typeface="Myriad Pro"/>
            </a:endParaRPr>
          </a:p>
          <a:p>
            <a:r>
              <a:rPr lang="de-DE" dirty="0">
                <a:latin typeface="Myriad Pro"/>
                <a:cs typeface="Myriad Pro"/>
              </a:rPr>
              <a:t>Durch den sogenannten „Visual-Transfer“ kann bereits mit wenigen Takten einer Werbemusik der zugehörige Werbespot wieder vor dem „geistigen Auge“ entstehen.</a:t>
            </a:r>
          </a:p>
          <a:p>
            <a:endParaRPr lang="de-DE" dirty="0">
              <a:latin typeface="Myriad Pro"/>
              <a:cs typeface="Myriad Pro"/>
            </a:endParaRPr>
          </a:p>
          <a:p>
            <a:r>
              <a:rPr lang="de-DE" dirty="0">
                <a:latin typeface="Myriad Pro"/>
                <a:cs typeface="Myriad Pro"/>
              </a:rPr>
              <a:t>Musikalische Botschaften werden leichter verarbeitet als Textbotschaften, da sie geringerer kognitiver Anstrengung bedürfen und auch unbewusst wirken.</a:t>
            </a:r>
          </a:p>
        </p:txBody>
      </p:sp>
    </p:spTree>
    <p:extLst>
      <p:ext uri="{BB962C8B-B14F-4D97-AF65-F5344CB8AC3E}">
        <p14:creationId xmlns:p14="http://schemas.microsoft.com/office/powerpoint/2010/main" val="4080302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908918" y="2531261"/>
            <a:ext cx="4057521" cy="923330"/>
          </a:xfrm>
          <a:prstGeom prst="rect">
            <a:avLst/>
          </a:prstGeom>
          <a:noFill/>
        </p:spPr>
        <p:txBody>
          <a:bodyPr wrap="none" rtlCol="0">
            <a:spAutoFit/>
          </a:bodyPr>
          <a:lstStyle/>
          <a:p>
            <a:endParaRPr lang="de-DE" b="1" dirty="0">
              <a:latin typeface="Myriad Pro"/>
              <a:cs typeface="Myriad Pro"/>
            </a:endParaRPr>
          </a:p>
          <a:p>
            <a:endParaRPr lang="de-DE" b="1" dirty="0">
              <a:latin typeface="Myriad Pro"/>
              <a:cs typeface="Myriad Pro"/>
            </a:endParaRPr>
          </a:p>
          <a:p>
            <a:r>
              <a:rPr lang="de-DE" b="1" dirty="0">
                <a:latin typeface="Myriad Pro"/>
                <a:cs typeface="Myriad Pro"/>
              </a:rPr>
              <a:t>Vielen Dank für Ihre Aufmerksamkeit!</a:t>
            </a:r>
          </a:p>
        </p:txBody>
      </p:sp>
      <p:pic>
        <p:nvPicPr>
          <p:cNvPr id="5" name="Bild 4"/>
          <p:cNvPicPr>
            <a:picLocks noChangeAspect="1"/>
          </p:cNvPicPr>
          <p:nvPr/>
        </p:nvPicPr>
        <p:blipFill>
          <a:blip r:embed="rId2"/>
          <a:stretch>
            <a:fillRect/>
          </a:stretch>
        </p:blipFill>
        <p:spPr>
          <a:xfrm>
            <a:off x="738380" y="2488870"/>
            <a:ext cx="1931442" cy="1931442"/>
          </a:xfrm>
          <a:prstGeom prst="rect">
            <a:avLst/>
          </a:prstGeom>
        </p:spPr>
      </p:pic>
    </p:spTree>
    <p:extLst>
      <p:ext uri="{BB962C8B-B14F-4D97-AF65-F5344CB8AC3E}">
        <p14:creationId xmlns:p14="http://schemas.microsoft.com/office/powerpoint/2010/main" val="39982886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20E64179-62FA-5845-B35C-9C231F71C363}"/>
              </a:ext>
            </a:extLst>
          </p:cNvPr>
          <p:cNvSpPr/>
          <p:nvPr/>
        </p:nvSpPr>
        <p:spPr>
          <a:xfrm>
            <a:off x="560832" y="1255776"/>
            <a:ext cx="7973568" cy="3970318"/>
          </a:xfrm>
          <a:prstGeom prst="rect">
            <a:avLst/>
          </a:prstGeom>
        </p:spPr>
        <p:txBody>
          <a:bodyPr wrap="square">
            <a:spAutoFit/>
          </a:bodyPr>
          <a:lstStyle/>
          <a:p>
            <a:r>
              <a:rPr lang="de-DE" dirty="0"/>
              <a:t>Weitere Beispiele:</a:t>
            </a:r>
          </a:p>
          <a:p>
            <a:endParaRPr lang="de-DE" dirty="0"/>
          </a:p>
          <a:p>
            <a:r>
              <a:rPr lang="de-DE" b="1" dirty="0"/>
              <a:t>Siemens</a:t>
            </a:r>
          </a:p>
          <a:p>
            <a:endParaRPr lang="de-DE" dirty="0"/>
          </a:p>
          <a:p>
            <a:r>
              <a:rPr lang="de-DE" dirty="0">
                <a:hlinkClick r:id="rId2"/>
              </a:rPr>
              <a:t>https://</a:t>
            </a:r>
            <a:r>
              <a:rPr lang="de-DE" dirty="0" err="1">
                <a:hlinkClick r:id="rId2"/>
              </a:rPr>
              <a:t>vimeo.com</a:t>
            </a:r>
            <a:r>
              <a:rPr lang="de-DE" dirty="0">
                <a:hlinkClick r:id="rId2"/>
              </a:rPr>
              <a:t>/219360440</a:t>
            </a:r>
            <a:endParaRPr lang="de-DE" dirty="0"/>
          </a:p>
          <a:p>
            <a:endParaRPr lang="de-DE" dirty="0"/>
          </a:p>
          <a:p>
            <a:r>
              <a:rPr lang="de-DE" dirty="0"/>
              <a:t>In der zweiten Hälfte des Videos wird klar, welches Potenzial in einem Soundlogo stecken kann. Siemens hat die Tonfolge etwas umfangreicher arrangiert, um ein markengerechtes Musikstück für Auftritte auf großer Bühne zu erhalten. Dazu gibt es eine entspannte Hintergrundmusik, ein Pausensignal und viele weitere Varianten für ganz unterschiedliche Einsatzzwecke. Je nach Anlass oder Produktsegment lässt sich die akustische Identität verschieden interpretieren. Entsprechend unterschiedliche können die Assoziationen sein, während der Absender immer deutlich erkennbar bleibt.</a:t>
            </a:r>
          </a:p>
        </p:txBody>
      </p:sp>
    </p:spTree>
    <p:extLst>
      <p:ext uri="{BB962C8B-B14F-4D97-AF65-F5344CB8AC3E}">
        <p14:creationId xmlns:p14="http://schemas.microsoft.com/office/powerpoint/2010/main" val="23332516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7A12E986-865A-084A-8BB6-E453A6C09330}"/>
              </a:ext>
            </a:extLst>
          </p:cNvPr>
          <p:cNvSpPr/>
          <p:nvPr/>
        </p:nvSpPr>
        <p:spPr>
          <a:xfrm>
            <a:off x="560832" y="2084832"/>
            <a:ext cx="7973568" cy="2031325"/>
          </a:xfrm>
          <a:prstGeom prst="rect">
            <a:avLst/>
          </a:prstGeom>
        </p:spPr>
        <p:txBody>
          <a:bodyPr wrap="square">
            <a:spAutoFit/>
          </a:bodyPr>
          <a:lstStyle/>
          <a:p>
            <a:r>
              <a:rPr lang="de-DE" dirty="0"/>
              <a:t>Den Klang seiner Produkte nutzt auch </a:t>
            </a:r>
            <a:r>
              <a:rPr lang="de-DE" dirty="0" err="1"/>
              <a:t>Schüco</a:t>
            </a:r>
            <a:r>
              <a:rPr lang="de-DE" dirty="0"/>
              <a:t>, und zwar auf ganz besondere Weise. Das Unternehmen aus Bielefeld produziert Fenster- und Fassadentechnologie für den internationalen Markt. Für seine Klang-Identität hat es sich zwei Instrumente aus den eigenen Metall- und Kunststoffteilen anfertigen lassen, um damit das Audiologo einzuspielen.</a:t>
            </a:r>
          </a:p>
          <a:p>
            <a:endParaRPr lang="de-DE" dirty="0"/>
          </a:p>
          <a:p>
            <a:r>
              <a:rPr lang="de-DE" dirty="0">
                <a:hlinkClick r:id="rId2"/>
              </a:rPr>
              <a:t>https://</a:t>
            </a:r>
            <a:r>
              <a:rPr lang="de-DE" dirty="0" err="1">
                <a:hlinkClick r:id="rId2"/>
              </a:rPr>
              <a:t>vimeo.com</a:t>
            </a:r>
            <a:r>
              <a:rPr lang="de-DE" dirty="0">
                <a:hlinkClick r:id="rId2"/>
              </a:rPr>
              <a:t>/216822949</a:t>
            </a:r>
            <a:endParaRPr lang="de-DE" dirty="0"/>
          </a:p>
        </p:txBody>
      </p:sp>
      <p:sp>
        <p:nvSpPr>
          <p:cNvPr id="3" name="Rechteck 2">
            <a:extLst>
              <a:ext uri="{FF2B5EF4-FFF2-40B4-BE49-F238E27FC236}">
                <a16:creationId xmlns:a16="http://schemas.microsoft.com/office/drawing/2014/main" id="{92511CBA-2E1E-1244-AB3B-6484A0D343F6}"/>
              </a:ext>
            </a:extLst>
          </p:cNvPr>
          <p:cNvSpPr/>
          <p:nvPr/>
        </p:nvSpPr>
        <p:spPr>
          <a:xfrm>
            <a:off x="560832" y="1183886"/>
            <a:ext cx="849592" cy="369332"/>
          </a:xfrm>
          <a:prstGeom prst="rect">
            <a:avLst/>
          </a:prstGeom>
        </p:spPr>
        <p:txBody>
          <a:bodyPr wrap="none">
            <a:spAutoFit/>
          </a:bodyPr>
          <a:lstStyle/>
          <a:p>
            <a:r>
              <a:rPr lang="de-DE" b="1" dirty="0" err="1"/>
              <a:t>Schüco</a:t>
            </a:r>
            <a:endParaRPr lang="de-DE" b="1" dirty="0"/>
          </a:p>
        </p:txBody>
      </p:sp>
    </p:spTree>
    <p:extLst>
      <p:ext uri="{BB962C8B-B14F-4D97-AF65-F5344CB8AC3E}">
        <p14:creationId xmlns:p14="http://schemas.microsoft.com/office/powerpoint/2010/main" val="38011328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7298002-87B4-C84A-A611-1CB9C29915DF}"/>
              </a:ext>
            </a:extLst>
          </p:cNvPr>
          <p:cNvSpPr/>
          <p:nvPr/>
        </p:nvSpPr>
        <p:spPr>
          <a:xfrm>
            <a:off x="499872" y="1166842"/>
            <a:ext cx="8144256" cy="5355312"/>
          </a:xfrm>
          <a:prstGeom prst="rect">
            <a:avLst/>
          </a:prstGeom>
        </p:spPr>
        <p:txBody>
          <a:bodyPr wrap="square">
            <a:spAutoFit/>
          </a:bodyPr>
          <a:lstStyle/>
          <a:p>
            <a:r>
              <a:rPr lang="de-DE" b="1" dirty="0" err="1"/>
              <a:t>Spoosty</a:t>
            </a:r>
            <a:r>
              <a:rPr lang="de-DE" b="1" dirty="0"/>
              <a:t> </a:t>
            </a:r>
          </a:p>
          <a:p>
            <a:endParaRPr lang="de-DE" b="1" dirty="0"/>
          </a:p>
          <a:p>
            <a:r>
              <a:rPr lang="de-DE" dirty="0">
                <a:hlinkClick r:id="rId2"/>
              </a:rPr>
              <a:t>https://</a:t>
            </a:r>
            <a:r>
              <a:rPr lang="de-DE" dirty="0" err="1">
                <a:hlinkClick r:id="rId2"/>
              </a:rPr>
              <a:t>www.youtube.com</a:t>
            </a:r>
            <a:r>
              <a:rPr lang="de-DE" dirty="0">
                <a:hlinkClick r:id="rId2"/>
              </a:rPr>
              <a:t>/</a:t>
            </a:r>
            <a:r>
              <a:rPr lang="de-DE" dirty="0" err="1">
                <a:hlinkClick r:id="rId2"/>
              </a:rPr>
              <a:t>watch?v</a:t>
            </a:r>
            <a:r>
              <a:rPr lang="de-DE" dirty="0">
                <a:hlinkClick r:id="rId2"/>
              </a:rPr>
              <a:t>=</a:t>
            </a:r>
            <a:r>
              <a:rPr lang="de-DE" dirty="0" err="1">
                <a:hlinkClick r:id="rId2"/>
              </a:rPr>
              <a:t>iaFgqxJbCEw&amp;feature</a:t>
            </a:r>
            <a:r>
              <a:rPr lang="de-DE" dirty="0">
                <a:hlinkClick r:id="rId2"/>
              </a:rPr>
              <a:t>=</a:t>
            </a:r>
            <a:r>
              <a:rPr lang="de-DE" dirty="0" err="1">
                <a:hlinkClick r:id="rId2"/>
              </a:rPr>
              <a:t>youtu.be</a:t>
            </a:r>
            <a:endParaRPr lang="de-DE" dirty="0"/>
          </a:p>
          <a:p>
            <a:endParaRPr lang="de-DE" b="1" dirty="0"/>
          </a:p>
          <a:p>
            <a:r>
              <a:rPr lang="de-DE" dirty="0"/>
              <a:t>Abschließend folgt hier noch ein aktuelles Beispiel von den P&amp;P. Für </a:t>
            </a:r>
            <a:r>
              <a:rPr lang="de-DE" dirty="0" err="1"/>
              <a:t>Spoosty</a:t>
            </a:r>
            <a:r>
              <a:rPr lang="de-DE" dirty="0"/>
              <a:t> in Cham, einem Hersteller von Nahrungsergänzungsmittel zur Leistungssteigerung, wurde kürzlich ein Audiologo sowie die komplette Vertonung der Imagevideos  entwickelt.</a:t>
            </a:r>
          </a:p>
          <a:p>
            <a:r>
              <a:rPr lang="de-DE" dirty="0"/>
              <a:t>Teil des Schriftzugs von </a:t>
            </a:r>
            <a:r>
              <a:rPr lang="de-DE" dirty="0" err="1"/>
              <a:t>Spoosty</a:t>
            </a:r>
            <a:r>
              <a:rPr lang="de-DE" dirty="0"/>
              <a:t> ist das Endloszeichen, das die beiden Buchstaben OO in der Mitte des Wortes  bilden als Sinnbild für „unendliche Ausdauer“.</a:t>
            </a:r>
          </a:p>
          <a:p>
            <a:r>
              <a:rPr lang="de-DE" dirty="0"/>
              <a:t>An dem Timing von Erscheinen des Schriftzugs und der Animation des OO wurde das Audiologo orientiert. Ein Melodie mit 4 Tönen + einem abschließenden Tropfengeräusch.</a:t>
            </a:r>
          </a:p>
          <a:p>
            <a:endParaRPr lang="de-DE" dirty="0"/>
          </a:p>
          <a:p>
            <a:r>
              <a:rPr lang="de-DE" dirty="0"/>
              <a:t>Die flüssige Form ist ein entscheidendes Merkmal von </a:t>
            </a:r>
            <a:r>
              <a:rPr lang="de-DE" dirty="0" err="1"/>
              <a:t>Spoosty</a:t>
            </a:r>
            <a:r>
              <a:rPr lang="de-DE" dirty="0"/>
              <a:t>, denn sie unterstützt die Aufnahme der Nährstoffe in den Zellen („Bioverfügbarkeit“).</a:t>
            </a:r>
          </a:p>
          <a:p>
            <a:r>
              <a:rPr lang="de-DE" dirty="0"/>
              <a:t>Das kurze Image-Video für </a:t>
            </a:r>
            <a:r>
              <a:rPr lang="de-DE" dirty="0" err="1"/>
              <a:t>Spoosty</a:t>
            </a:r>
            <a:r>
              <a:rPr lang="de-DE" dirty="0"/>
              <a:t> mit Triathlet Sebastian als </a:t>
            </a:r>
            <a:r>
              <a:rPr lang="de-DE" dirty="0" err="1"/>
              <a:t>Endorser</a:t>
            </a:r>
            <a:r>
              <a:rPr lang="de-DE" dirty="0"/>
              <a:t> sowie das länger Promotion-Video wurde komplett mit Musik, Geräuschen und Sprecher in den P&amp;P Studios produziert. Die Musik sollte Dynamik, Herausforderung, Größe transportieren. Daher wurde die orchestrale Umsetzung gewählt.</a:t>
            </a:r>
          </a:p>
        </p:txBody>
      </p:sp>
    </p:spTree>
    <p:extLst>
      <p:ext uri="{BB962C8B-B14F-4D97-AF65-F5344CB8AC3E}">
        <p14:creationId xmlns:p14="http://schemas.microsoft.com/office/powerpoint/2010/main" val="2003731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cDonalds Sound Logo">
            <a:hlinkClick r:id="" action="ppaction://media"/>
            <a:extLst>
              <a:ext uri="{FF2B5EF4-FFF2-40B4-BE49-F238E27FC236}">
                <a16:creationId xmlns:a16="http://schemas.microsoft.com/office/drawing/2014/main" id="{C735EAA1-2CBE-3B21-B6B6-0708B6F5EE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36636" y="3429000"/>
            <a:ext cx="812800" cy="812800"/>
          </a:xfrm>
          <a:prstGeom prst="rect">
            <a:avLst/>
          </a:prstGeom>
        </p:spPr>
      </p:pic>
    </p:spTree>
    <p:extLst>
      <p:ext uri="{BB962C8B-B14F-4D97-AF65-F5344CB8AC3E}">
        <p14:creationId xmlns:p14="http://schemas.microsoft.com/office/powerpoint/2010/main" val="215968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1BB9C06C-E869-8646-ACCC-1CC0698E786D}"/>
              </a:ext>
            </a:extLst>
          </p:cNvPr>
          <p:cNvSpPr/>
          <p:nvPr/>
        </p:nvSpPr>
        <p:spPr>
          <a:xfrm>
            <a:off x="499872" y="1489698"/>
            <a:ext cx="8144256" cy="3693319"/>
          </a:xfrm>
          <a:prstGeom prst="rect">
            <a:avLst/>
          </a:prstGeom>
        </p:spPr>
        <p:txBody>
          <a:bodyPr wrap="square">
            <a:spAutoFit/>
          </a:bodyPr>
          <a:lstStyle/>
          <a:p>
            <a:r>
              <a:rPr lang="de-DE" b="1" dirty="0"/>
              <a:t>McDonalds: </a:t>
            </a:r>
            <a:r>
              <a:rPr lang="de-DE" dirty="0">
                <a:hlinkClick r:id="rId2"/>
              </a:rPr>
              <a:t>Badabababa Ich liebe es…</a:t>
            </a:r>
            <a:r>
              <a:rPr lang="de-DE" dirty="0"/>
              <a:t> wer kennt es nicht? Das größte Franchise-Imperium weltweit in Sachen Fastfood. Umsatzstärker als BWM, oder Mercedes. Doch was macht diesen simplen Slogan aus? So einfach wie er klingt, so ist er auch, zumindest was die Komposition anbelangt, die 2003 entwickelt wurde. Man könnte sagen: Einfach, aber genial, denn vorhanden sind nur kleine Tonsprünge im Prim- und Sekundenbereich. Drei Dinge sollen die Botschaft dieses Audiologos vermitteln: Spontanität, Lebensfreude und vor allem der gemeinschaftliche Aspekt. Dieser wird gerade am Ende des Spots noch einmal verdeutlicht. Der mehrstimmige Chor sorgt für ein einheitliches Gefühl. Damit soll gerade die Altersgruppe zwischen 14 und 35 Jahre ins Visier genommen werden. Der Slogan mit „Ich liebe es“ kann individuell und national in der jeweiligen Sprache angepasst werden. Das „</a:t>
            </a:r>
            <a:r>
              <a:rPr lang="de-DE" dirty="0" err="1"/>
              <a:t>Badababa</a:t>
            </a:r>
            <a:r>
              <a:rPr lang="de-DE" dirty="0"/>
              <a:t>“ sorgt für ein internationales Verständnis zusammen mit Fröhlichkeit und guter Laune.</a:t>
            </a:r>
          </a:p>
          <a:p>
            <a:endParaRPr lang="de-DE" dirty="0"/>
          </a:p>
        </p:txBody>
      </p:sp>
    </p:spTree>
    <p:extLst>
      <p:ext uri="{BB962C8B-B14F-4D97-AF65-F5344CB8AC3E}">
        <p14:creationId xmlns:p14="http://schemas.microsoft.com/office/powerpoint/2010/main" val="4292525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RNBACH – Es scheint unmöglich. Bis Du es machst.">
            <a:hlinkClick r:id="" action="ppaction://media"/>
            <a:extLst>
              <a:ext uri="{FF2B5EF4-FFF2-40B4-BE49-F238E27FC236}">
                <a16:creationId xmlns:a16="http://schemas.microsoft.com/office/drawing/2014/main" id="{973EB15F-708B-4E0C-11F9-10E528FAF1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86264" y="3564391"/>
            <a:ext cx="812800" cy="812800"/>
          </a:xfrm>
          <a:prstGeom prst="rect">
            <a:avLst/>
          </a:prstGeom>
        </p:spPr>
      </p:pic>
    </p:spTree>
    <p:extLst>
      <p:ext uri="{BB962C8B-B14F-4D97-AF65-F5344CB8AC3E}">
        <p14:creationId xmlns:p14="http://schemas.microsoft.com/office/powerpoint/2010/main" val="105068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2832058-75BA-8447-A3F8-ABF6ADAB9C8B}"/>
              </a:ext>
            </a:extLst>
          </p:cNvPr>
          <p:cNvSpPr/>
          <p:nvPr/>
        </p:nvSpPr>
        <p:spPr>
          <a:xfrm>
            <a:off x="536448" y="1475231"/>
            <a:ext cx="8083296" cy="3693319"/>
          </a:xfrm>
          <a:prstGeom prst="rect">
            <a:avLst/>
          </a:prstGeom>
        </p:spPr>
        <p:txBody>
          <a:bodyPr wrap="square">
            <a:spAutoFit/>
          </a:bodyPr>
          <a:lstStyle/>
          <a:p>
            <a:r>
              <a:rPr lang="de-DE" b="1" dirty="0"/>
              <a:t>HORNBACH:</a:t>
            </a:r>
            <a:r>
              <a:rPr lang="de-DE" dirty="0"/>
              <a:t> Einer der vielen, aber mit der Werbung am meisten im Kopf sitzenbleibende Baumarktleitsatz. Der einfache Slogan „Yippie Jaja Yippie Yippie </a:t>
            </a:r>
            <a:r>
              <a:rPr lang="de-DE" dirty="0" err="1"/>
              <a:t>Yeah</a:t>
            </a:r>
            <a:r>
              <a:rPr lang="de-DE" dirty="0"/>
              <a:t>“ vermittelt den Ausdruck für Freude nach Erfolg, zum Beispiel nach der Fertigstellung eines Hauses. Entwickelt wurde dieser vor über 10 Jahren. Er soll vor allem die Zielattribute Tatkraft, Stärke, Geschick und Ausdauer wiederspiegeln. Man soll Freude beim Handwerken und der Arbeit entwickeln. Der zugehörige Sound besteht aus einem Männerchor und besitzt einen geschichtlichen Hintergrund. Er basiert nämlich aus einem Volkslied, welcher der amerikanischen Version des deutschen Titels „Von den blauen Bergen kommen wir…“ entspricht. Das Lied wurde damals unter der arbeitenden Bevölkerung verbreitet. Zuerst unter Sklaven, anschließend von den im Westen der USA arbeitenden des Eisenbahnbaus.</a:t>
            </a:r>
          </a:p>
          <a:p>
            <a:endParaRPr lang="de-DE" dirty="0"/>
          </a:p>
          <a:p>
            <a:r>
              <a:rPr lang="de-DE" dirty="0">
                <a:hlinkClick r:id="rId2"/>
              </a:rPr>
              <a:t>https://</a:t>
            </a:r>
            <a:r>
              <a:rPr lang="de-DE" dirty="0" err="1">
                <a:hlinkClick r:id="rId2"/>
              </a:rPr>
              <a:t>www.youtube.com</a:t>
            </a:r>
            <a:r>
              <a:rPr lang="de-DE" dirty="0">
                <a:hlinkClick r:id="rId2"/>
              </a:rPr>
              <a:t>/</a:t>
            </a:r>
            <a:r>
              <a:rPr lang="de-DE" dirty="0" err="1">
                <a:hlinkClick r:id="rId2"/>
              </a:rPr>
              <a:t>watch?v</a:t>
            </a:r>
            <a:r>
              <a:rPr lang="de-DE" dirty="0">
                <a:hlinkClick r:id="rId2"/>
              </a:rPr>
              <a:t>=ncX2S4t_LY8</a:t>
            </a:r>
            <a:endParaRPr lang="de-DE" dirty="0"/>
          </a:p>
        </p:txBody>
      </p:sp>
    </p:spTree>
    <p:extLst>
      <p:ext uri="{BB962C8B-B14F-4D97-AF65-F5344CB8AC3E}">
        <p14:creationId xmlns:p14="http://schemas.microsoft.com/office/powerpoint/2010/main" val="471072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eutsche Telekom">
            <a:hlinkClick r:id="" action="ppaction://media"/>
            <a:extLst>
              <a:ext uri="{FF2B5EF4-FFF2-40B4-BE49-F238E27FC236}">
                <a16:creationId xmlns:a16="http://schemas.microsoft.com/office/drawing/2014/main" id="{39E183DC-3F2E-4790-8D65-AF072A1E11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478893" y="3429000"/>
            <a:ext cx="812800" cy="812800"/>
          </a:xfrm>
          <a:prstGeom prst="rect">
            <a:avLst/>
          </a:prstGeom>
        </p:spPr>
      </p:pic>
    </p:spTree>
    <p:extLst>
      <p:ext uri="{BB962C8B-B14F-4D97-AF65-F5344CB8AC3E}">
        <p14:creationId xmlns:p14="http://schemas.microsoft.com/office/powerpoint/2010/main" val="74814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4AA8063-742F-6F46-9EB2-87C473845346}"/>
              </a:ext>
            </a:extLst>
          </p:cNvPr>
          <p:cNvSpPr/>
          <p:nvPr/>
        </p:nvSpPr>
        <p:spPr>
          <a:xfrm>
            <a:off x="658368" y="1243584"/>
            <a:ext cx="7839456" cy="2308324"/>
          </a:xfrm>
          <a:prstGeom prst="rect">
            <a:avLst/>
          </a:prstGeom>
        </p:spPr>
        <p:txBody>
          <a:bodyPr wrap="square">
            <a:spAutoFit/>
          </a:bodyPr>
          <a:lstStyle/>
          <a:p>
            <a:r>
              <a:rPr lang="de-DE" b="1" dirty="0"/>
              <a:t>TELEKOM: </a:t>
            </a:r>
            <a:r>
              <a:rPr lang="de-DE" dirty="0"/>
              <a:t>Der größte deutsche Mobilfunkbetreiber erreicht mit vier Digits und einem T, die in der Notation eine große Terz spielen, enorme Bekanntheit. Grund für diese Aufteilung ist die Silbentrennung:</a:t>
            </a:r>
            <a:r>
              <a:rPr lang="de-DE" b="1" dirty="0">
                <a:hlinkClick r:id="rId2"/>
              </a:rPr>
              <a:t> Deutsche Telekom </a:t>
            </a:r>
            <a:r>
              <a:rPr lang="de-DE" dirty="0">
                <a:hlinkClick r:id="rId2"/>
              </a:rPr>
              <a:t>in </a:t>
            </a:r>
            <a:r>
              <a:rPr lang="de-DE" b="1" dirty="0">
                <a:hlinkClick r:id="rId2"/>
              </a:rPr>
              <a:t>Deut – sche – Te – le – kom</a:t>
            </a:r>
            <a:r>
              <a:rPr lang="de-DE" dirty="0"/>
              <a:t>. Seit über 15 Jahren spielt man den unverwechselbaren Sound in allen möglichen Kommunikationsmitteln auf und ab. Ein wesentlicher Faktor, warum sich dieser Ton besonders gut in den Kopf einprägt, ist der hohe Frequenzbereich, der für das menschliche Ohr besonders empfindlich ist. Er wird eine Oktave höher als gewöhnlich gespielt.</a:t>
            </a:r>
          </a:p>
        </p:txBody>
      </p:sp>
    </p:spTree>
    <p:extLst>
      <p:ext uri="{BB962C8B-B14F-4D97-AF65-F5344CB8AC3E}">
        <p14:creationId xmlns:p14="http://schemas.microsoft.com/office/powerpoint/2010/main" val="1958504187"/>
      </p:ext>
    </p:extLst>
  </p:cSld>
  <p:clrMapOvr>
    <a:masterClrMapping/>
  </p:clrMapOvr>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3118</Words>
  <Application>Microsoft Macintosh PowerPoint</Application>
  <PresentationFormat>Bildschirmpräsentation (4:3)</PresentationFormat>
  <Paragraphs>269</Paragraphs>
  <Slides>37</Slides>
  <Notes>1</Notes>
  <HiddenSlides>0</HiddenSlides>
  <MMClips>21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37</vt:i4>
      </vt:variant>
    </vt:vector>
  </HeadingPairs>
  <TitlesOfParts>
    <vt:vector size="43" baseType="lpstr">
      <vt:lpstr>Arial</vt:lpstr>
      <vt:lpstr>Calibri</vt:lpstr>
      <vt:lpstr>Myriad Pro</vt:lpstr>
      <vt:lpstr>Pacifico</vt:lpstr>
      <vt:lpstr>Zapf Dingbats</vt:lpstr>
      <vt:lpstr>Office-Design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Hochschule Deggendorf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Stefan Krajewski</dc:creator>
  <cp:lastModifiedBy>Gerd Brohasga</cp:lastModifiedBy>
  <cp:revision>131</cp:revision>
  <dcterms:created xsi:type="dcterms:W3CDTF">2011-10-08T13:49:16Z</dcterms:created>
  <dcterms:modified xsi:type="dcterms:W3CDTF">2025-05-21T13:49:47Z</dcterms:modified>
</cp:coreProperties>
</file>