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274" r:id="rId3"/>
    <p:sldId id="273" r:id="rId4"/>
    <p:sldId id="275" r:id="rId5"/>
    <p:sldId id="276" r:id="rId6"/>
    <p:sldId id="277" r:id="rId7"/>
    <p:sldId id="258" r:id="rId8"/>
    <p:sldId id="259" r:id="rId9"/>
    <p:sldId id="278" r:id="rId10"/>
    <p:sldId id="279" r:id="rId11"/>
    <p:sldId id="280" r:id="rId12"/>
    <p:sldId id="281" r:id="rId13"/>
    <p:sldId id="282" r:id="rId14"/>
    <p:sldId id="283" r:id="rId15"/>
    <p:sldId id="260" r:id="rId16"/>
    <p:sldId id="261" r:id="rId17"/>
    <p:sldId id="284" r:id="rId18"/>
    <p:sldId id="262" r:id="rId19"/>
    <p:sldId id="263" r:id="rId20"/>
    <p:sldId id="285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86" r:id="rId30"/>
    <p:sldId id="287" r:id="rId31"/>
    <p:sldId id="272" r:id="rId3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f Scherer" initials="JS" lastIdx="1" clrIdx="0">
    <p:extLst>
      <p:ext uri="{19B8F6BF-5375-455C-9EA6-DF929625EA0E}">
        <p15:presenceInfo xmlns:p15="http://schemas.microsoft.com/office/powerpoint/2012/main" userId="2b6fb1d915816cb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7E4FC-573B-47B1-8971-855BE69866F5}" type="datetimeFigureOut">
              <a:rPr lang="de-DE" smtClean="0"/>
              <a:pPr/>
              <a:t>03.03.2017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DC19C-98A1-4328-88F9-4ECB9ED4E1A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1147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EC2B-1100-4820-B8B2-7891EB125A9D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157" y="0"/>
            <a:ext cx="12191999" cy="6858000"/>
          </a:xfrm>
          <a:prstGeom prst="rect">
            <a:avLst/>
          </a:prstGeom>
        </p:spPr>
      </p:pic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534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320469" y="6381329"/>
            <a:ext cx="1296144" cy="365125"/>
          </a:xfrm>
        </p:spPr>
        <p:txBody>
          <a:bodyPr/>
          <a:lstStyle/>
          <a:p>
            <a:fld id="{E201EC2B-1100-4820-B8B2-7891EB125A9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feld 13"/>
          <p:cNvSpPr txBox="1">
            <a:spLocks noChangeArrowheads="1"/>
          </p:cNvSpPr>
          <p:nvPr userDrawn="1"/>
        </p:nvSpPr>
        <p:spPr bwMode="auto">
          <a:xfrm>
            <a:off x="2207568" y="404664"/>
            <a:ext cx="8640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1400" b="1" dirty="0">
                <a:latin typeface="+mj-lt"/>
              </a:rPr>
              <a:t>Wird die Einrichtung </a:t>
            </a:r>
            <a:r>
              <a:rPr lang="de-DE" sz="1400" b="1" dirty="0" err="1">
                <a:latin typeface="+mj-lt"/>
              </a:rPr>
              <a:t>Ombudsmannsystems</a:t>
            </a:r>
            <a:r>
              <a:rPr lang="de-DE" sz="1400" b="1" dirty="0">
                <a:latin typeface="+mj-lt"/>
              </a:rPr>
              <a:t> von Standards / Auditoren gefordert? </a:t>
            </a:r>
            <a:r>
              <a:rPr lang="en-US" sz="1400" b="1" dirty="0">
                <a:latin typeface="+mj-lt"/>
              </a:rPr>
              <a:t>Is the establishment of a </a:t>
            </a:r>
            <a:r>
              <a:rPr lang="en-US" sz="1400" b="1" dirty="0" err="1">
                <a:latin typeface="+mj-lt"/>
              </a:rPr>
              <a:t>Ombudsmansystem</a:t>
            </a:r>
            <a:r>
              <a:rPr lang="en-US" sz="1400" b="1" dirty="0">
                <a:latin typeface="+mj-lt"/>
              </a:rPr>
              <a:t> required by „standards and auditors“?</a:t>
            </a:r>
          </a:p>
        </p:txBody>
      </p:sp>
      <p:sp>
        <p:nvSpPr>
          <p:cNvPr id="7" name="Titel 7"/>
          <p:cNvSpPr>
            <a:spLocks noGrp="1"/>
          </p:cNvSpPr>
          <p:nvPr>
            <p:ph type="title"/>
          </p:nvPr>
        </p:nvSpPr>
        <p:spPr>
          <a:xfrm>
            <a:off x="1559496" y="1412776"/>
            <a:ext cx="8210128" cy="5040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1559496" y="2132856"/>
            <a:ext cx="6840934" cy="28078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9801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320469" y="6381329"/>
            <a:ext cx="1296144" cy="365125"/>
          </a:xfrm>
        </p:spPr>
        <p:txBody>
          <a:bodyPr/>
          <a:lstStyle/>
          <a:p>
            <a:fld id="{E201EC2B-1100-4820-B8B2-7891EB125A9D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2017422" y="729000"/>
            <a:ext cx="7980484" cy="5400000"/>
            <a:chOff x="2017422" y="729000"/>
            <a:chExt cx="7980484" cy="5400000"/>
          </a:xfrm>
        </p:grpSpPr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6000" y="729000"/>
              <a:ext cx="5400000" cy="5400000"/>
            </a:xfrm>
            <a:prstGeom prst="rect">
              <a:avLst/>
            </a:prstGeom>
          </p:spPr>
        </p:pic>
        <p:sp>
          <p:nvSpPr>
            <p:cNvPr id="18" name="Ellipse 17"/>
            <p:cNvSpPr/>
            <p:nvPr/>
          </p:nvSpPr>
          <p:spPr>
            <a:xfrm>
              <a:off x="2017422" y="2276872"/>
              <a:ext cx="576064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i="1" dirty="0">
                <a:solidFill>
                  <a:schemeClr val="tx1"/>
                </a:solidFill>
              </a:endParaRPr>
            </a:p>
          </p:txBody>
        </p:sp>
        <p:grpSp>
          <p:nvGrpSpPr>
            <p:cNvPr id="19" name="Gruppieren 18"/>
            <p:cNvGrpSpPr/>
            <p:nvPr/>
          </p:nvGrpSpPr>
          <p:grpSpPr>
            <a:xfrm>
              <a:off x="2194094" y="1848168"/>
              <a:ext cx="7803812" cy="3038554"/>
              <a:chOff x="2194094" y="2967335"/>
              <a:chExt cx="7803812" cy="3038554"/>
            </a:xfrm>
          </p:grpSpPr>
          <p:sp>
            <p:nvSpPr>
              <p:cNvPr id="20" name="Textfeld 13"/>
              <p:cNvSpPr txBox="1">
                <a:spLocks noChangeArrowheads="1"/>
              </p:cNvSpPr>
              <p:nvPr/>
            </p:nvSpPr>
            <p:spPr bwMode="auto">
              <a:xfrm>
                <a:off x="2194094" y="2967335"/>
                <a:ext cx="7803812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4000" b="1" dirty="0">
                    <a:latin typeface="+mj-lt"/>
                  </a:rPr>
                  <a:t>5. Gibt es Arbeitshilfen?</a:t>
                </a:r>
              </a:p>
            </p:txBody>
          </p:sp>
          <p:sp>
            <p:nvSpPr>
              <p:cNvPr id="22" name="Textfeld 13"/>
              <p:cNvSpPr txBox="1">
                <a:spLocks noChangeArrowheads="1"/>
              </p:cNvSpPr>
              <p:nvPr/>
            </p:nvSpPr>
            <p:spPr bwMode="auto">
              <a:xfrm>
                <a:off x="2194094" y="5421114"/>
                <a:ext cx="7803812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3200" b="1" dirty="0">
                    <a:latin typeface="+mj-lt"/>
                  </a:rPr>
                  <a:t>5. Are </a:t>
                </a:r>
                <a:r>
                  <a:rPr lang="de-DE" sz="3200" b="1" dirty="0" err="1">
                    <a:latin typeface="+mj-lt"/>
                  </a:rPr>
                  <a:t>there</a:t>
                </a:r>
                <a:r>
                  <a:rPr lang="de-DE" sz="3200" b="1" dirty="0">
                    <a:latin typeface="+mj-lt"/>
                  </a:rPr>
                  <a:t> </a:t>
                </a:r>
                <a:r>
                  <a:rPr lang="de-DE" sz="3200" b="1" dirty="0" err="1">
                    <a:latin typeface="+mj-lt"/>
                  </a:rPr>
                  <a:t>work</a:t>
                </a:r>
                <a:r>
                  <a:rPr lang="de-DE" sz="3200" b="1" dirty="0">
                    <a:latin typeface="+mj-lt"/>
                  </a:rPr>
                  <a:t> </a:t>
                </a:r>
                <a:r>
                  <a:rPr lang="de-DE" sz="3200" b="1" dirty="0" err="1">
                    <a:latin typeface="+mj-lt"/>
                  </a:rPr>
                  <a:t>aids</a:t>
                </a:r>
                <a:r>
                  <a:rPr lang="de-DE" sz="3200" b="1" dirty="0">
                    <a:latin typeface="+mj-lt"/>
                  </a:rPr>
                  <a:t>?	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931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320469" y="6381329"/>
            <a:ext cx="1296144" cy="365125"/>
          </a:xfrm>
        </p:spPr>
        <p:txBody>
          <a:bodyPr/>
          <a:lstStyle/>
          <a:p>
            <a:fld id="{E201EC2B-1100-4820-B8B2-7891EB125A9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feld 13"/>
          <p:cNvSpPr txBox="1">
            <a:spLocks noChangeArrowheads="1"/>
          </p:cNvSpPr>
          <p:nvPr userDrawn="1"/>
        </p:nvSpPr>
        <p:spPr bwMode="auto">
          <a:xfrm>
            <a:off x="2567608" y="188640"/>
            <a:ext cx="82089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400" b="1" dirty="0">
                <a:latin typeface="+mj-lt"/>
              </a:rPr>
              <a:t>Gibt es Arbeitshilfen? /</a:t>
            </a:r>
            <a:r>
              <a:rPr lang="en-US" sz="2400" b="1" dirty="0">
                <a:latin typeface="+mj-lt"/>
              </a:rPr>
              <a:t>Are there work aids?</a:t>
            </a:r>
            <a:r>
              <a:rPr lang="de-DE" sz="2400" b="1" dirty="0">
                <a:latin typeface="+mj-lt"/>
              </a:rPr>
              <a:t> 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559496" y="1412776"/>
            <a:ext cx="8210128" cy="5040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1559496" y="2132856"/>
            <a:ext cx="6840934" cy="28078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25101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320469" y="6381329"/>
            <a:ext cx="1296144" cy="365125"/>
          </a:xfrm>
        </p:spPr>
        <p:txBody>
          <a:bodyPr/>
          <a:lstStyle/>
          <a:p>
            <a:fld id="{E201EC2B-1100-4820-B8B2-7891EB125A9D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2194094" y="729000"/>
            <a:ext cx="7803812" cy="5400000"/>
            <a:chOff x="2194094" y="729000"/>
            <a:chExt cx="7803812" cy="5400000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6000" y="729000"/>
              <a:ext cx="5400000" cy="5400000"/>
            </a:xfrm>
            <a:prstGeom prst="rect">
              <a:avLst/>
            </a:prstGeom>
          </p:spPr>
        </p:pic>
        <p:grpSp>
          <p:nvGrpSpPr>
            <p:cNvPr id="15" name="Gruppieren 14"/>
            <p:cNvGrpSpPr/>
            <p:nvPr/>
          </p:nvGrpSpPr>
          <p:grpSpPr>
            <a:xfrm>
              <a:off x="2194094" y="1515569"/>
              <a:ext cx="7803812" cy="3580641"/>
              <a:chOff x="2194094" y="2551837"/>
              <a:chExt cx="7803812" cy="3580641"/>
            </a:xfrm>
          </p:grpSpPr>
          <p:sp>
            <p:nvSpPr>
              <p:cNvPr id="16" name="Textfeld 13"/>
              <p:cNvSpPr txBox="1">
                <a:spLocks noChangeArrowheads="1"/>
              </p:cNvSpPr>
              <p:nvPr/>
            </p:nvSpPr>
            <p:spPr bwMode="auto">
              <a:xfrm>
                <a:off x="2194094" y="2551837"/>
                <a:ext cx="7803812" cy="1323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4000" b="1" dirty="0">
                    <a:latin typeface="+mj-lt"/>
                  </a:rPr>
                  <a:t>6. Wie sieht das Produkt aus?</a:t>
                </a:r>
              </a:p>
            </p:txBody>
          </p:sp>
          <p:sp>
            <p:nvSpPr>
              <p:cNvPr id="21" name="Textfeld 13"/>
              <p:cNvSpPr txBox="1">
                <a:spLocks noChangeArrowheads="1"/>
              </p:cNvSpPr>
              <p:nvPr/>
            </p:nvSpPr>
            <p:spPr bwMode="auto">
              <a:xfrm>
                <a:off x="2194094" y="5055260"/>
                <a:ext cx="7803812" cy="1077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3200" b="1" dirty="0">
                    <a:latin typeface="+mj-lt"/>
                  </a:rPr>
                  <a:t>6.</a:t>
                </a:r>
                <a:r>
                  <a:rPr lang="en-US" sz="3200" b="1" dirty="0">
                    <a:latin typeface="+mj-lt"/>
                  </a:rPr>
                  <a:t> What does the product look like?</a:t>
                </a:r>
                <a:endParaRPr lang="de-DE" sz="3200" b="1" dirty="0"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031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320469" y="6381329"/>
            <a:ext cx="1296144" cy="365125"/>
          </a:xfrm>
        </p:spPr>
        <p:txBody>
          <a:bodyPr/>
          <a:lstStyle/>
          <a:p>
            <a:fld id="{E201EC2B-1100-4820-B8B2-7891EB125A9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feld 13"/>
          <p:cNvSpPr txBox="1">
            <a:spLocks noChangeArrowheads="1"/>
          </p:cNvSpPr>
          <p:nvPr userDrawn="1"/>
        </p:nvSpPr>
        <p:spPr bwMode="auto">
          <a:xfrm>
            <a:off x="3575720" y="188640"/>
            <a:ext cx="58806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latin typeface="+mj-lt"/>
              </a:rPr>
              <a:t>Wie sieht das Produkt aus?</a:t>
            </a:r>
          </a:p>
          <a:p>
            <a:pPr algn="ctr"/>
            <a:r>
              <a:rPr lang="en-US" sz="2400" b="1" dirty="0">
                <a:latin typeface="+mj-lt"/>
              </a:rPr>
              <a:t>What does the product look like?</a:t>
            </a:r>
            <a:endParaRPr lang="de-DE" sz="2400" b="1" dirty="0">
              <a:latin typeface="+mj-lt"/>
            </a:endParaRPr>
          </a:p>
        </p:txBody>
      </p:sp>
      <p:sp>
        <p:nvSpPr>
          <p:cNvPr id="7" name="Titel 7"/>
          <p:cNvSpPr>
            <a:spLocks noGrp="1"/>
          </p:cNvSpPr>
          <p:nvPr>
            <p:ph type="title"/>
          </p:nvPr>
        </p:nvSpPr>
        <p:spPr>
          <a:xfrm>
            <a:off x="1559496" y="1412776"/>
            <a:ext cx="8210128" cy="5040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1559496" y="2132856"/>
            <a:ext cx="6840934" cy="28078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50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320469" y="6381329"/>
            <a:ext cx="1296144" cy="365125"/>
          </a:xfrm>
        </p:spPr>
        <p:txBody>
          <a:bodyPr/>
          <a:lstStyle/>
          <a:p>
            <a:fld id="{E201EC2B-1100-4820-B8B2-7891EB125A9D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2194094" y="729000"/>
            <a:ext cx="7803812" cy="5400000"/>
            <a:chOff x="2194094" y="729000"/>
            <a:chExt cx="7803812" cy="5400000"/>
          </a:xfrm>
        </p:grpSpPr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6000" y="729000"/>
              <a:ext cx="5400000" cy="5400000"/>
            </a:xfrm>
            <a:prstGeom prst="rect">
              <a:avLst/>
            </a:prstGeom>
          </p:spPr>
        </p:pic>
        <p:grpSp>
          <p:nvGrpSpPr>
            <p:cNvPr id="18" name="Gruppieren 17"/>
            <p:cNvGrpSpPr/>
            <p:nvPr/>
          </p:nvGrpSpPr>
          <p:grpSpPr>
            <a:xfrm>
              <a:off x="2194094" y="1515569"/>
              <a:ext cx="7803812" cy="3580641"/>
              <a:chOff x="2194094" y="2551837"/>
              <a:chExt cx="7803812" cy="3580641"/>
            </a:xfrm>
          </p:grpSpPr>
          <p:sp>
            <p:nvSpPr>
              <p:cNvPr id="19" name="Textfeld 13"/>
              <p:cNvSpPr txBox="1">
                <a:spLocks noChangeArrowheads="1"/>
              </p:cNvSpPr>
              <p:nvPr/>
            </p:nvSpPr>
            <p:spPr bwMode="auto">
              <a:xfrm>
                <a:off x="2194094" y="2551837"/>
                <a:ext cx="7803812" cy="1323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4000" b="1" dirty="0">
                    <a:latin typeface="+mj-lt"/>
                  </a:rPr>
                  <a:t>7. Anforderungen an die </a:t>
                </a:r>
                <a:r>
                  <a:rPr lang="de-DE" sz="4000" b="1" dirty="0" err="1">
                    <a:latin typeface="+mj-lt"/>
                  </a:rPr>
                  <a:t>Ombudsperson</a:t>
                </a:r>
                <a:r>
                  <a:rPr lang="de-DE" sz="4000" b="1" dirty="0">
                    <a:latin typeface="+mj-lt"/>
                  </a:rPr>
                  <a:t> ?</a:t>
                </a:r>
              </a:p>
            </p:txBody>
          </p:sp>
          <p:sp>
            <p:nvSpPr>
              <p:cNvPr id="20" name="Textfeld 13"/>
              <p:cNvSpPr txBox="1">
                <a:spLocks noChangeArrowheads="1"/>
              </p:cNvSpPr>
              <p:nvPr/>
            </p:nvSpPr>
            <p:spPr bwMode="auto">
              <a:xfrm>
                <a:off x="2194094" y="5055260"/>
                <a:ext cx="7803812" cy="1077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3200" b="1" dirty="0">
                    <a:latin typeface="+mj-lt"/>
                  </a:rPr>
                  <a:t>7. </a:t>
                </a:r>
                <a:r>
                  <a:rPr lang="de-DE" sz="3200" b="1" dirty="0" err="1">
                    <a:latin typeface="+mj-lt"/>
                  </a:rPr>
                  <a:t>Requirements</a:t>
                </a:r>
                <a:r>
                  <a:rPr lang="de-DE" sz="3200" b="1" dirty="0">
                    <a:latin typeface="+mj-lt"/>
                  </a:rPr>
                  <a:t> </a:t>
                </a:r>
                <a:r>
                  <a:rPr lang="de-DE" sz="3200" b="1" dirty="0" err="1">
                    <a:latin typeface="+mj-lt"/>
                  </a:rPr>
                  <a:t>to</a:t>
                </a:r>
                <a:r>
                  <a:rPr lang="de-DE" sz="3200" b="1" dirty="0">
                    <a:latin typeface="+mj-lt"/>
                  </a:rPr>
                  <a:t> </a:t>
                </a:r>
                <a:r>
                  <a:rPr lang="de-DE" sz="3200" b="1" dirty="0" err="1">
                    <a:latin typeface="+mj-lt"/>
                  </a:rPr>
                  <a:t>the</a:t>
                </a:r>
                <a:r>
                  <a:rPr lang="de-DE" sz="3200" b="1" dirty="0">
                    <a:latin typeface="+mj-lt"/>
                  </a:rPr>
                  <a:t> </a:t>
                </a:r>
                <a:r>
                  <a:rPr lang="de-DE" sz="3200" b="1" dirty="0" err="1">
                    <a:latin typeface="+mj-lt"/>
                  </a:rPr>
                  <a:t>Ombudsperson</a:t>
                </a:r>
                <a:r>
                  <a:rPr lang="de-DE" sz="3200" b="1" dirty="0">
                    <a:latin typeface="+mj-lt"/>
                  </a:rPr>
                  <a:t>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164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320469" y="6381329"/>
            <a:ext cx="1296144" cy="365125"/>
          </a:xfrm>
        </p:spPr>
        <p:txBody>
          <a:bodyPr/>
          <a:lstStyle/>
          <a:p>
            <a:fld id="{E201EC2B-1100-4820-B8B2-7891EB125A9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feld 13"/>
          <p:cNvSpPr txBox="1">
            <a:spLocks noChangeArrowheads="1"/>
          </p:cNvSpPr>
          <p:nvPr userDrawn="1"/>
        </p:nvSpPr>
        <p:spPr bwMode="auto">
          <a:xfrm>
            <a:off x="2279576" y="188640"/>
            <a:ext cx="84969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latin typeface="+mj-lt"/>
              </a:rPr>
              <a:t>Anforderungen an die </a:t>
            </a:r>
            <a:r>
              <a:rPr lang="de-DE" sz="2400" b="1" dirty="0" err="1">
                <a:latin typeface="+mj-lt"/>
              </a:rPr>
              <a:t>Ombudsperson</a:t>
            </a:r>
            <a:r>
              <a:rPr lang="de-DE" sz="2400" b="1" dirty="0">
                <a:latin typeface="+mj-lt"/>
              </a:rPr>
              <a:t>?  </a:t>
            </a:r>
            <a:r>
              <a:rPr lang="en-US" sz="2400" b="1" dirty="0">
                <a:latin typeface="+mj-lt"/>
              </a:rPr>
              <a:t>Requirements to the Ombudsperson?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559496" y="1412776"/>
            <a:ext cx="8210128" cy="5040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1559496" y="2132856"/>
            <a:ext cx="6840934" cy="28078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72996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EC2B-1100-4820-B8B2-7891EB125A9D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>
          <a:xfrm>
            <a:off x="2191858" y="2767281"/>
            <a:ext cx="78082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8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Vielen Dank!</a:t>
            </a:r>
          </a:p>
        </p:txBody>
      </p:sp>
    </p:spTree>
    <p:extLst>
      <p:ext uri="{BB962C8B-B14F-4D97-AF65-F5344CB8AC3E}">
        <p14:creationId xmlns:p14="http://schemas.microsoft.com/office/powerpoint/2010/main" val="100444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EC2B-1100-4820-B8B2-7891EB125A9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134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320469" y="6381329"/>
            <a:ext cx="1296144" cy="365125"/>
          </a:xfrm>
        </p:spPr>
        <p:txBody>
          <a:bodyPr/>
          <a:lstStyle/>
          <a:p>
            <a:fld id="{E201EC2B-1100-4820-B8B2-7891EB125A9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feld 13"/>
          <p:cNvSpPr txBox="1">
            <a:spLocks noChangeArrowheads="1"/>
          </p:cNvSpPr>
          <p:nvPr userDrawn="1"/>
        </p:nvSpPr>
        <p:spPr bwMode="auto">
          <a:xfrm>
            <a:off x="4439816" y="188640"/>
            <a:ext cx="36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latin typeface="+mj-lt"/>
              </a:rPr>
              <a:t>Einführung in GRC: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559496" y="1412776"/>
            <a:ext cx="8210128" cy="5040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1559496" y="2132856"/>
            <a:ext cx="6840934" cy="28078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8171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320469" y="6381329"/>
            <a:ext cx="1296144" cy="365125"/>
          </a:xfrm>
        </p:spPr>
        <p:txBody>
          <a:bodyPr/>
          <a:lstStyle/>
          <a:p>
            <a:fld id="{E201EC2B-1100-4820-B8B2-7891EB125A9D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3396000" y="729000"/>
            <a:ext cx="5400000" cy="5400000"/>
            <a:chOff x="3396000" y="729000"/>
            <a:chExt cx="5400000" cy="5400000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6000" y="729000"/>
              <a:ext cx="5400000" cy="5400000"/>
            </a:xfrm>
            <a:prstGeom prst="rect">
              <a:avLst/>
            </a:prstGeom>
          </p:spPr>
        </p:pic>
        <p:sp>
          <p:nvSpPr>
            <p:cNvPr id="9" name="Textfeld 13"/>
            <p:cNvSpPr txBox="1">
              <a:spLocks noChangeArrowheads="1"/>
            </p:cNvSpPr>
            <p:nvPr/>
          </p:nvSpPr>
          <p:spPr bwMode="auto">
            <a:xfrm>
              <a:off x="3521813" y="1848168"/>
              <a:ext cx="514837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de-DE" sz="4000" b="1" dirty="0">
                  <a:latin typeface="+mj-lt"/>
                </a:rPr>
                <a:t>1. Was ist das?</a:t>
              </a:r>
            </a:p>
          </p:txBody>
        </p:sp>
        <p:sp>
          <p:nvSpPr>
            <p:cNvPr id="12" name="Textfeld 13"/>
            <p:cNvSpPr txBox="1">
              <a:spLocks noChangeArrowheads="1"/>
            </p:cNvSpPr>
            <p:nvPr/>
          </p:nvSpPr>
          <p:spPr bwMode="auto">
            <a:xfrm>
              <a:off x="3521813" y="4301947"/>
              <a:ext cx="514837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de-DE" sz="3200" b="1" dirty="0">
                  <a:latin typeface="+mj-lt"/>
                </a:rPr>
                <a:t>1. </a:t>
              </a:r>
              <a:r>
                <a:rPr lang="de-DE" sz="3200" b="1" dirty="0" err="1">
                  <a:latin typeface="+mj-lt"/>
                </a:rPr>
                <a:t>What‘s</a:t>
              </a:r>
              <a:r>
                <a:rPr lang="de-DE" sz="3200" b="1" dirty="0">
                  <a:latin typeface="+mj-lt"/>
                </a:rPr>
                <a:t> </a:t>
              </a:r>
              <a:r>
                <a:rPr lang="de-DE" sz="3200" b="1" dirty="0" err="1">
                  <a:latin typeface="+mj-lt"/>
                </a:rPr>
                <a:t>that</a:t>
              </a:r>
              <a:r>
                <a:rPr lang="de-DE" sz="3200" b="1" dirty="0">
                  <a:latin typeface="+mj-lt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776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320469" y="6381329"/>
            <a:ext cx="1296144" cy="365125"/>
          </a:xfrm>
        </p:spPr>
        <p:txBody>
          <a:bodyPr/>
          <a:lstStyle/>
          <a:p>
            <a:fld id="{E201EC2B-1100-4820-B8B2-7891EB125A9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feld 13"/>
          <p:cNvSpPr txBox="1">
            <a:spLocks noChangeArrowheads="1"/>
          </p:cNvSpPr>
          <p:nvPr userDrawn="1"/>
        </p:nvSpPr>
        <p:spPr bwMode="auto">
          <a:xfrm>
            <a:off x="3863752" y="188640"/>
            <a:ext cx="51125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latin typeface="+mj-lt"/>
              </a:rPr>
              <a:t>Was ist das? / </a:t>
            </a:r>
            <a:r>
              <a:rPr lang="de-DE" sz="2400" b="1" dirty="0" err="1">
                <a:latin typeface="+mj-lt"/>
              </a:rPr>
              <a:t>What‘s</a:t>
            </a:r>
            <a:r>
              <a:rPr lang="de-DE" sz="2400" b="1" dirty="0">
                <a:latin typeface="+mj-lt"/>
              </a:rPr>
              <a:t> </a:t>
            </a:r>
            <a:r>
              <a:rPr lang="de-DE" sz="2400" b="1" dirty="0" err="1">
                <a:latin typeface="+mj-lt"/>
              </a:rPr>
              <a:t>that</a:t>
            </a:r>
            <a:r>
              <a:rPr lang="de-DE" sz="2400" b="1" dirty="0">
                <a:latin typeface="+mj-lt"/>
              </a:rPr>
              <a:t>?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559496" y="1412776"/>
            <a:ext cx="8210128" cy="5040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1559496" y="2132856"/>
            <a:ext cx="6840934" cy="28078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8432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320469" y="6381329"/>
            <a:ext cx="1296144" cy="365125"/>
          </a:xfrm>
        </p:spPr>
        <p:txBody>
          <a:bodyPr/>
          <a:lstStyle/>
          <a:p>
            <a:fld id="{E201EC2B-1100-4820-B8B2-7891EB125A9D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2776895" y="729000"/>
            <a:ext cx="6638210" cy="5400000"/>
            <a:chOff x="2776895" y="729000"/>
            <a:chExt cx="6638210" cy="5400000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6000" y="729000"/>
              <a:ext cx="5400000" cy="5400000"/>
            </a:xfrm>
            <a:prstGeom prst="rect">
              <a:avLst/>
            </a:prstGeom>
          </p:spPr>
        </p:pic>
        <p:sp>
          <p:nvSpPr>
            <p:cNvPr id="15" name="Textfeld 13"/>
            <p:cNvSpPr txBox="1">
              <a:spLocks noChangeArrowheads="1"/>
            </p:cNvSpPr>
            <p:nvPr/>
          </p:nvSpPr>
          <p:spPr bwMode="auto">
            <a:xfrm>
              <a:off x="3058191" y="1848168"/>
              <a:ext cx="6075619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de-DE" sz="4000" b="1" dirty="0">
                  <a:latin typeface="+mj-lt"/>
                </a:rPr>
                <a:t>2. Was bringt das?</a:t>
              </a:r>
            </a:p>
          </p:txBody>
        </p:sp>
        <p:sp>
          <p:nvSpPr>
            <p:cNvPr id="16" name="Textfeld 13"/>
            <p:cNvSpPr txBox="1">
              <a:spLocks noChangeArrowheads="1"/>
            </p:cNvSpPr>
            <p:nvPr/>
          </p:nvSpPr>
          <p:spPr bwMode="auto">
            <a:xfrm>
              <a:off x="2776895" y="4301947"/>
              <a:ext cx="663821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de-DE" sz="3200" b="1" dirty="0">
                  <a:latin typeface="+mj-lt"/>
                </a:rPr>
                <a:t>2. </a:t>
              </a:r>
              <a:r>
                <a:rPr lang="en-US" sz="3200" b="1" dirty="0">
                  <a:latin typeface="+mj-lt"/>
                </a:rPr>
                <a:t>What is the good of this?</a:t>
              </a:r>
              <a:endParaRPr lang="de-DE" sz="32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725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320469" y="6381329"/>
            <a:ext cx="1296144" cy="365125"/>
          </a:xfrm>
        </p:spPr>
        <p:txBody>
          <a:bodyPr/>
          <a:lstStyle/>
          <a:p>
            <a:fld id="{E201EC2B-1100-4820-B8B2-7891EB125A9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feld 7"/>
          <p:cNvSpPr txBox="1">
            <a:spLocks noChangeArrowheads="1"/>
          </p:cNvSpPr>
          <p:nvPr userDrawn="1"/>
        </p:nvSpPr>
        <p:spPr bwMode="auto">
          <a:xfrm>
            <a:off x="2783632" y="188640"/>
            <a:ext cx="77048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Was </a:t>
            </a:r>
            <a:r>
              <a:rPr lang="en-US" sz="2400" b="1" dirty="0" err="1">
                <a:latin typeface="+mj-lt"/>
              </a:rPr>
              <a:t>bringt</a:t>
            </a:r>
            <a:r>
              <a:rPr lang="en-US" sz="2400" b="1" dirty="0">
                <a:latin typeface="+mj-lt"/>
              </a:rPr>
              <a:t> das? / What is the good of this?</a:t>
            </a:r>
          </a:p>
        </p:txBody>
      </p:sp>
      <p:sp>
        <p:nvSpPr>
          <p:cNvPr id="7" name="Titel 7"/>
          <p:cNvSpPr>
            <a:spLocks noGrp="1"/>
          </p:cNvSpPr>
          <p:nvPr>
            <p:ph type="title"/>
          </p:nvPr>
        </p:nvSpPr>
        <p:spPr>
          <a:xfrm>
            <a:off x="1559496" y="1412776"/>
            <a:ext cx="8210128" cy="5040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1559496" y="2132856"/>
            <a:ext cx="6840934" cy="28078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3183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320469" y="6381329"/>
            <a:ext cx="1296144" cy="365125"/>
          </a:xfrm>
        </p:spPr>
        <p:txBody>
          <a:bodyPr/>
          <a:lstStyle/>
          <a:p>
            <a:fld id="{E201EC2B-1100-4820-B8B2-7891EB125A9D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2194094" y="729000"/>
            <a:ext cx="7803812" cy="5400000"/>
            <a:chOff x="2194094" y="729000"/>
            <a:chExt cx="7803812" cy="5400000"/>
          </a:xfrm>
        </p:grpSpPr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6000" y="729000"/>
              <a:ext cx="5400000" cy="5400000"/>
            </a:xfrm>
            <a:prstGeom prst="rect">
              <a:avLst/>
            </a:prstGeom>
          </p:spPr>
        </p:pic>
        <p:grpSp>
          <p:nvGrpSpPr>
            <p:cNvPr id="18" name="Gruppieren 17"/>
            <p:cNvGrpSpPr/>
            <p:nvPr/>
          </p:nvGrpSpPr>
          <p:grpSpPr>
            <a:xfrm>
              <a:off x="2194094" y="1640419"/>
              <a:ext cx="7803812" cy="3454052"/>
              <a:chOff x="2194094" y="2551837"/>
              <a:chExt cx="7803812" cy="3454052"/>
            </a:xfrm>
          </p:grpSpPr>
          <p:sp>
            <p:nvSpPr>
              <p:cNvPr id="19" name="Textfeld 13"/>
              <p:cNvSpPr txBox="1">
                <a:spLocks noChangeArrowheads="1"/>
              </p:cNvSpPr>
              <p:nvPr/>
            </p:nvSpPr>
            <p:spPr bwMode="auto">
              <a:xfrm>
                <a:off x="2194094" y="2551837"/>
                <a:ext cx="7803812" cy="1323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4000" b="1" dirty="0">
                    <a:latin typeface="+mj-lt"/>
                  </a:rPr>
                  <a:t>3. Besteht eine </a:t>
                </a:r>
                <a:r>
                  <a:rPr lang="de-DE" sz="2400" b="1" dirty="0">
                    <a:latin typeface="+mj-lt"/>
                  </a:rPr>
                  <a:t>(rechtlich verbindliche)</a:t>
                </a:r>
                <a:r>
                  <a:rPr lang="de-DE" sz="4000" b="1" dirty="0">
                    <a:latin typeface="+mj-lt"/>
                  </a:rPr>
                  <a:t> Pflicht?	</a:t>
                </a:r>
              </a:p>
            </p:txBody>
          </p:sp>
          <p:sp>
            <p:nvSpPr>
              <p:cNvPr id="20" name="Textfeld 13"/>
              <p:cNvSpPr txBox="1">
                <a:spLocks noChangeArrowheads="1"/>
              </p:cNvSpPr>
              <p:nvPr/>
            </p:nvSpPr>
            <p:spPr bwMode="auto">
              <a:xfrm>
                <a:off x="2194094" y="5421114"/>
                <a:ext cx="7803812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3200" b="1" dirty="0">
                    <a:latin typeface="+mj-lt"/>
                  </a:rPr>
                  <a:t>3. </a:t>
                </a:r>
                <a:r>
                  <a:rPr lang="de-DE" sz="3200" b="1" dirty="0" err="1">
                    <a:latin typeface="+mj-lt"/>
                  </a:rPr>
                  <a:t>Is</a:t>
                </a:r>
                <a:r>
                  <a:rPr lang="de-DE" sz="3200" b="1" dirty="0">
                    <a:latin typeface="+mj-lt"/>
                  </a:rPr>
                  <a:t> </a:t>
                </a:r>
                <a:r>
                  <a:rPr lang="de-DE" sz="3200" b="1" dirty="0" err="1">
                    <a:latin typeface="+mj-lt"/>
                  </a:rPr>
                  <a:t>there</a:t>
                </a:r>
                <a:r>
                  <a:rPr lang="de-DE" sz="3200" b="1" dirty="0">
                    <a:latin typeface="+mj-lt"/>
                  </a:rPr>
                  <a:t> a </a:t>
                </a:r>
                <a:r>
                  <a:rPr lang="de-DE" sz="2000" b="1" dirty="0">
                    <a:latin typeface="+mj-lt"/>
                  </a:rPr>
                  <a:t>(legal) </a:t>
                </a:r>
                <a:r>
                  <a:rPr lang="de-DE" sz="3200" b="1" dirty="0" err="1">
                    <a:latin typeface="+mj-lt"/>
                  </a:rPr>
                  <a:t>duty</a:t>
                </a:r>
                <a:r>
                  <a:rPr lang="de-DE" sz="3200" b="1" dirty="0">
                    <a:latin typeface="+mj-lt"/>
                  </a:rPr>
                  <a:t>?	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16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320469" y="6381329"/>
            <a:ext cx="1296144" cy="365125"/>
          </a:xfrm>
        </p:spPr>
        <p:txBody>
          <a:bodyPr/>
          <a:lstStyle/>
          <a:p>
            <a:fld id="{E201EC2B-1100-4820-B8B2-7891EB125A9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feld 6"/>
          <p:cNvSpPr txBox="1">
            <a:spLocks noChangeArrowheads="1"/>
          </p:cNvSpPr>
          <p:nvPr userDrawn="1"/>
        </p:nvSpPr>
        <p:spPr bwMode="auto">
          <a:xfrm>
            <a:off x="2279576" y="188640"/>
            <a:ext cx="8352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latin typeface="+mj-lt"/>
              </a:rPr>
              <a:t>Besteht eine (rechtlich verbindliche) Pflicht?  </a:t>
            </a:r>
            <a:r>
              <a:rPr lang="en-US" sz="2400" b="1" dirty="0">
                <a:latin typeface="+mj-lt"/>
              </a:rPr>
              <a:t>Is there a (legal) duty?</a:t>
            </a:r>
            <a:endParaRPr lang="de-DE" sz="2400" b="1" dirty="0">
              <a:latin typeface="+mj-lt"/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559496" y="1412776"/>
            <a:ext cx="8210128" cy="5040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1559496" y="2132856"/>
            <a:ext cx="6840934" cy="28078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0668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320469" y="6381329"/>
            <a:ext cx="1296144" cy="365125"/>
          </a:xfrm>
        </p:spPr>
        <p:txBody>
          <a:bodyPr/>
          <a:lstStyle/>
          <a:p>
            <a:fld id="{E201EC2B-1100-4820-B8B2-7891EB125A9D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1719830" y="729000"/>
            <a:ext cx="8752340" cy="5400000"/>
            <a:chOff x="1719830" y="729000"/>
            <a:chExt cx="8752340" cy="5400000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6000" y="729000"/>
              <a:ext cx="5400000" cy="5400000"/>
            </a:xfrm>
            <a:prstGeom prst="rect">
              <a:avLst/>
            </a:prstGeom>
          </p:spPr>
        </p:pic>
        <p:grpSp>
          <p:nvGrpSpPr>
            <p:cNvPr id="15" name="Gruppieren 14"/>
            <p:cNvGrpSpPr/>
            <p:nvPr/>
          </p:nvGrpSpPr>
          <p:grpSpPr>
            <a:xfrm>
              <a:off x="1719830" y="802308"/>
              <a:ext cx="8752340" cy="4813066"/>
              <a:chOff x="181763" y="732985"/>
              <a:chExt cx="8752340" cy="4813066"/>
            </a:xfrm>
          </p:grpSpPr>
          <p:sp>
            <p:nvSpPr>
              <p:cNvPr id="16" name="Textfeld 13"/>
              <p:cNvSpPr txBox="1">
                <a:spLocks noChangeArrowheads="1"/>
              </p:cNvSpPr>
              <p:nvPr/>
            </p:nvSpPr>
            <p:spPr bwMode="auto">
              <a:xfrm>
                <a:off x="181763" y="732985"/>
                <a:ext cx="8752340" cy="2554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4000" b="1" dirty="0">
                    <a:latin typeface="+mj-lt"/>
                  </a:rPr>
                  <a:t>4.	Wird die Einrichtung eines </a:t>
                </a:r>
                <a:r>
                  <a:rPr lang="de-DE" sz="4000" b="1" dirty="0" err="1">
                    <a:latin typeface="+mj-lt"/>
                  </a:rPr>
                  <a:t>Ombudsmannsystems</a:t>
                </a:r>
                <a:r>
                  <a:rPr lang="de-DE" sz="4000" b="1" dirty="0">
                    <a:latin typeface="+mj-lt"/>
                  </a:rPr>
                  <a:t> von Standards / Auditoren gefordert?</a:t>
                </a:r>
              </a:p>
            </p:txBody>
          </p:sp>
          <p:sp>
            <p:nvSpPr>
              <p:cNvPr id="21" name="Textfeld 13"/>
              <p:cNvSpPr txBox="1">
                <a:spLocks noChangeArrowheads="1"/>
              </p:cNvSpPr>
              <p:nvPr/>
            </p:nvSpPr>
            <p:spPr bwMode="auto">
              <a:xfrm>
                <a:off x="217767" y="3976391"/>
                <a:ext cx="8680332" cy="1569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3200" b="1" dirty="0">
                    <a:latin typeface="+mj-lt"/>
                  </a:rPr>
                  <a:t>4. </a:t>
                </a:r>
                <a:r>
                  <a:rPr lang="de-DE" sz="3200" b="1" dirty="0" err="1">
                    <a:latin typeface="+mj-lt"/>
                  </a:rPr>
                  <a:t>Is</a:t>
                </a:r>
                <a:r>
                  <a:rPr lang="de-DE" sz="3200" b="1" dirty="0">
                    <a:latin typeface="+mj-lt"/>
                  </a:rPr>
                  <a:t> </a:t>
                </a:r>
                <a:r>
                  <a:rPr lang="de-DE" sz="3200" b="1" dirty="0" err="1">
                    <a:latin typeface="+mj-lt"/>
                  </a:rPr>
                  <a:t>the</a:t>
                </a:r>
                <a:r>
                  <a:rPr lang="de-DE" sz="3200" b="1" dirty="0">
                    <a:latin typeface="+mj-lt"/>
                  </a:rPr>
                  <a:t> </a:t>
                </a:r>
                <a:r>
                  <a:rPr lang="de-DE" sz="3200" b="1" dirty="0" err="1">
                    <a:latin typeface="+mj-lt"/>
                  </a:rPr>
                  <a:t>establishment</a:t>
                </a:r>
                <a:r>
                  <a:rPr lang="de-DE" sz="3200" b="1" dirty="0">
                    <a:latin typeface="+mj-lt"/>
                  </a:rPr>
                  <a:t> </a:t>
                </a:r>
                <a:r>
                  <a:rPr lang="de-DE" sz="3200" b="1" dirty="0" err="1">
                    <a:latin typeface="+mj-lt"/>
                  </a:rPr>
                  <a:t>of</a:t>
                </a:r>
                <a:r>
                  <a:rPr lang="de-DE" sz="3200" b="1" dirty="0">
                    <a:latin typeface="+mj-lt"/>
                  </a:rPr>
                  <a:t> a </a:t>
                </a:r>
                <a:r>
                  <a:rPr lang="de-DE" sz="3200" b="1" dirty="0" err="1">
                    <a:latin typeface="+mj-lt"/>
                  </a:rPr>
                  <a:t>Ombudsmansystem</a:t>
                </a:r>
                <a:r>
                  <a:rPr lang="de-DE" sz="3200" b="1" dirty="0">
                    <a:latin typeface="+mj-lt"/>
                  </a:rPr>
                  <a:t> </a:t>
                </a:r>
                <a:r>
                  <a:rPr lang="de-DE" sz="3200" b="1" dirty="0" err="1">
                    <a:latin typeface="+mj-lt"/>
                  </a:rPr>
                  <a:t>required</a:t>
                </a:r>
                <a:r>
                  <a:rPr lang="de-DE" sz="3200" b="1" dirty="0">
                    <a:latin typeface="+mj-lt"/>
                  </a:rPr>
                  <a:t> </a:t>
                </a:r>
                <a:r>
                  <a:rPr lang="de-DE" sz="3200" b="1" dirty="0" err="1">
                    <a:latin typeface="+mj-lt"/>
                  </a:rPr>
                  <a:t>by</a:t>
                </a:r>
                <a:r>
                  <a:rPr lang="de-DE" sz="3200" b="1" dirty="0">
                    <a:latin typeface="+mj-lt"/>
                  </a:rPr>
                  <a:t> „Standards </a:t>
                </a:r>
                <a:r>
                  <a:rPr lang="de-DE" sz="3200" b="1" dirty="0" err="1">
                    <a:latin typeface="+mj-lt"/>
                  </a:rPr>
                  <a:t>and</a:t>
                </a:r>
                <a:r>
                  <a:rPr lang="de-DE" sz="3200" b="1" dirty="0">
                    <a:latin typeface="+mj-lt"/>
                  </a:rPr>
                  <a:t> Auditors“?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180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344472" y="6356351"/>
            <a:ext cx="1237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1EC2B-1100-4820-B8B2-7891EB125A9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feld 6"/>
          <p:cNvSpPr txBox="1"/>
          <p:nvPr userDrawn="1"/>
        </p:nvSpPr>
        <p:spPr>
          <a:xfrm>
            <a:off x="1462922" y="6472075"/>
            <a:ext cx="7320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aseline="0" dirty="0"/>
              <a:t>2017</a:t>
            </a:r>
            <a:r>
              <a:rPr lang="de-DE" sz="1200" cap="none" normalizeH="0" baseline="30000" dirty="0"/>
              <a:t>© </a:t>
            </a:r>
            <a:r>
              <a:rPr lang="de-DE" sz="1200" dirty="0"/>
              <a:t>Einführung „</a:t>
            </a:r>
            <a:r>
              <a:rPr lang="de-DE" sz="1200" dirty="0" err="1"/>
              <a:t>Governance</a:t>
            </a:r>
            <a:r>
              <a:rPr lang="de-DE" sz="1200" dirty="0"/>
              <a:t>,</a:t>
            </a:r>
            <a:r>
              <a:rPr lang="de-DE" sz="1200" baseline="0" dirty="0"/>
              <a:t> </a:t>
            </a:r>
            <a:r>
              <a:rPr lang="de-DE" sz="1200" baseline="0" dirty="0" err="1"/>
              <a:t>Risk</a:t>
            </a:r>
            <a:r>
              <a:rPr lang="de-DE" sz="1200" baseline="0" dirty="0"/>
              <a:t> </a:t>
            </a:r>
            <a:r>
              <a:rPr lang="de-DE" sz="1200" baseline="0" dirty="0" err="1"/>
              <a:t>and</a:t>
            </a:r>
            <a:r>
              <a:rPr lang="de-DE" sz="1200" baseline="0" dirty="0"/>
              <a:t> Compliance“ ein Kurs von Prof. Dr. Josef Scherer</a:t>
            </a:r>
            <a:endParaRPr lang="de-DE" sz="1200" cap="none" normalizeH="0" baseline="30000" dirty="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1462922" y="188640"/>
            <a:ext cx="9266157" cy="710486"/>
            <a:chOff x="1150323" y="188640"/>
            <a:chExt cx="9266157" cy="710486"/>
          </a:xfrm>
        </p:grpSpPr>
        <p:pic>
          <p:nvPicPr>
            <p:cNvPr id="13" name="Grafik 12"/>
            <p:cNvPicPr>
              <a:picLocks noChangeAspect="1"/>
            </p:cNvPicPr>
            <p:nvPr userDrawn="1"/>
          </p:nvPicPr>
          <p:blipFill>
            <a:blip r:embed="rId20"/>
            <a:stretch>
              <a:fillRect/>
            </a:stretch>
          </p:blipFill>
          <p:spPr>
            <a:xfrm>
              <a:off x="1150323" y="188640"/>
              <a:ext cx="815190" cy="710486"/>
            </a:xfrm>
            <a:prstGeom prst="rect">
              <a:avLst/>
            </a:prstGeom>
          </p:spPr>
        </p:pic>
        <p:cxnSp>
          <p:nvCxnSpPr>
            <p:cNvPr id="14" name="Gerade Verbindung 8"/>
            <p:cNvCxnSpPr>
              <a:cxnSpLocks/>
            </p:cNvCxnSpPr>
            <p:nvPr userDrawn="1"/>
          </p:nvCxnSpPr>
          <p:spPr bwMode="auto">
            <a:xfrm>
              <a:off x="2014419" y="620688"/>
              <a:ext cx="8402061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326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448780"/>
            <a:ext cx="10515600" cy="3960440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„Einführung in Governance, Risk und Compliance“</a:t>
            </a:r>
            <a:br>
              <a:rPr lang="de-DE" dirty="0">
                <a:solidFill>
                  <a:schemeClr val="bg1"/>
                </a:solidFill>
              </a:rPr>
            </a:br>
            <a:br>
              <a:rPr lang="de-DE" dirty="0">
                <a:solidFill>
                  <a:schemeClr val="bg1"/>
                </a:solidFill>
              </a:rPr>
            </a:br>
            <a:r>
              <a:rPr lang="de-DE" sz="2400" dirty="0">
                <a:solidFill>
                  <a:schemeClr val="bg1"/>
                </a:solidFill>
              </a:rPr>
              <a:t>Integrierbares Compliance-Managementsystem mit</a:t>
            </a:r>
            <a:br>
              <a:rPr lang="de-DE" sz="2400" dirty="0">
                <a:solidFill>
                  <a:schemeClr val="bg1"/>
                </a:solidFill>
              </a:rPr>
            </a:br>
            <a:r>
              <a:rPr lang="de-DE" sz="2400" dirty="0">
                <a:solidFill>
                  <a:schemeClr val="bg1"/>
                </a:solidFill>
              </a:rPr>
              <a:t> Governance Risk </a:t>
            </a:r>
            <a:r>
              <a:rPr lang="de-DE" sz="2400" dirty="0" err="1">
                <a:solidFill>
                  <a:schemeClr val="bg1"/>
                </a:solidFill>
              </a:rPr>
              <a:t>and</a:t>
            </a:r>
            <a:r>
              <a:rPr lang="de-DE" sz="2400" dirty="0">
                <a:solidFill>
                  <a:schemeClr val="bg1"/>
                </a:solidFill>
              </a:rPr>
              <a:t> Compliance (GRC):</a:t>
            </a:r>
            <a:br>
              <a:rPr lang="de-DE" dirty="0">
                <a:solidFill>
                  <a:schemeClr val="bg1"/>
                </a:solidFill>
              </a:rPr>
            </a:br>
            <a:br>
              <a:rPr lang="de-DE" dirty="0">
                <a:solidFill>
                  <a:schemeClr val="bg1"/>
                </a:solidFill>
              </a:rPr>
            </a:br>
            <a:r>
              <a:rPr lang="de-DE" sz="3200" dirty="0">
                <a:solidFill>
                  <a:schemeClr val="bg1"/>
                </a:solidFill>
              </a:rPr>
              <a:t>Hinweisgebersystem / </a:t>
            </a:r>
            <a:r>
              <a:rPr lang="de-DE" sz="3200" dirty="0" err="1">
                <a:solidFill>
                  <a:schemeClr val="bg1"/>
                </a:solidFill>
              </a:rPr>
              <a:t>Ombudsmannsystem</a:t>
            </a:r>
            <a:br>
              <a:rPr lang="de-DE" dirty="0">
                <a:solidFill>
                  <a:schemeClr val="bg1"/>
                </a:solidFill>
              </a:rPr>
            </a:b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96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EC2B-1100-4820-B8B2-7891EB125A9D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Flussdiagramm: Prozess 4"/>
          <p:cNvSpPr/>
          <p:nvPr/>
        </p:nvSpPr>
        <p:spPr>
          <a:xfrm>
            <a:off x="2676000" y="1066372"/>
            <a:ext cx="6840000" cy="144000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/>
              <a:t>Interne / Internal</a:t>
            </a:r>
          </a:p>
          <a:p>
            <a:pPr algn="ctr"/>
            <a:r>
              <a:rPr lang="de-DE" sz="2400" dirty="0"/>
              <a:t>Hinweisgebersysteme / </a:t>
            </a:r>
            <a:r>
              <a:rPr lang="de-DE" sz="2400" dirty="0" err="1"/>
              <a:t>Whistleblowing</a:t>
            </a:r>
            <a:r>
              <a:rPr lang="de-DE" sz="2400" dirty="0"/>
              <a:t> Systems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207168" y="2924944"/>
            <a:ext cx="8281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/>
              <a:t>Adressaten der Meldung:</a:t>
            </a:r>
          </a:p>
          <a:p>
            <a:pPr>
              <a:lnSpc>
                <a:spcPct val="150000"/>
              </a:lnSpc>
            </a:pPr>
            <a:r>
              <a:rPr lang="de-DE" dirty="0"/>
              <a:t>Z. B. Vorgesetzter, Chief Compliance Officer, Leitung Revision, </a:t>
            </a:r>
            <a:r>
              <a:rPr lang="de-DE" dirty="0" err="1"/>
              <a:t>Rechtsabteilung,Personalabteilung</a:t>
            </a:r>
            <a:r>
              <a:rPr lang="de-DE" dirty="0"/>
              <a:t>, Betriebsrat, etc.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r>
              <a:rPr lang="de-DE" b="1" dirty="0"/>
              <a:t>Nachteil:</a:t>
            </a:r>
          </a:p>
          <a:p>
            <a:pPr>
              <a:lnSpc>
                <a:spcPct val="150000"/>
              </a:lnSpc>
            </a:pPr>
            <a:r>
              <a:rPr lang="de-DE" dirty="0"/>
              <a:t>Vertraulichkeit / Anonymität nicht gewährleistet!</a:t>
            </a:r>
          </a:p>
        </p:txBody>
      </p:sp>
    </p:spTree>
    <p:extLst>
      <p:ext uri="{BB962C8B-B14F-4D97-AF65-F5344CB8AC3E}">
        <p14:creationId xmlns:p14="http://schemas.microsoft.com/office/powerpoint/2010/main" val="36307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EC2B-1100-4820-B8B2-7891EB125A9D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Geschweifte Klammer links 26"/>
          <p:cNvSpPr/>
          <p:nvPr/>
        </p:nvSpPr>
        <p:spPr>
          <a:xfrm>
            <a:off x="4461479" y="4110361"/>
            <a:ext cx="4228069" cy="1332688"/>
          </a:xfrm>
          <a:custGeom>
            <a:avLst/>
            <a:gdLst>
              <a:gd name="connsiteX0" fmla="*/ 870532 w 870532"/>
              <a:gd name="connsiteY0" fmla="*/ 1307382 h 1307382"/>
              <a:gd name="connsiteX1" fmla="*/ 435266 w 870532"/>
              <a:gd name="connsiteY1" fmla="*/ 1234841 h 1307382"/>
              <a:gd name="connsiteX2" fmla="*/ 435266 w 870532"/>
              <a:gd name="connsiteY2" fmla="*/ 726232 h 1307382"/>
              <a:gd name="connsiteX3" fmla="*/ 0 w 870532"/>
              <a:gd name="connsiteY3" fmla="*/ 653691 h 1307382"/>
              <a:gd name="connsiteX4" fmla="*/ 435266 w 870532"/>
              <a:gd name="connsiteY4" fmla="*/ 581150 h 1307382"/>
              <a:gd name="connsiteX5" fmla="*/ 435266 w 870532"/>
              <a:gd name="connsiteY5" fmla="*/ 72541 h 1307382"/>
              <a:gd name="connsiteX6" fmla="*/ 870532 w 870532"/>
              <a:gd name="connsiteY6" fmla="*/ 0 h 1307382"/>
              <a:gd name="connsiteX7" fmla="*/ 870532 w 870532"/>
              <a:gd name="connsiteY7" fmla="*/ 1307382 h 1307382"/>
              <a:gd name="connsiteX0" fmla="*/ 870532 w 870532"/>
              <a:gd name="connsiteY0" fmla="*/ 1307382 h 1307382"/>
              <a:gd name="connsiteX1" fmla="*/ 435266 w 870532"/>
              <a:gd name="connsiteY1" fmla="*/ 1234841 h 1307382"/>
              <a:gd name="connsiteX2" fmla="*/ 435266 w 870532"/>
              <a:gd name="connsiteY2" fmla="*/ 726232 h 1307382"/>
              <a:gd name="connsiteX3" fmla="*/ 0 w 870532"/>
              <a:gd name="connsiteY3" fmla="*/ 653691 h 1307382"/>
              <a:gd name="connsiteX4" fmla="*/ 435266 w 870532"/>
              <a:gd name="connsiteY4" fmla="*/ 581150 h 1307382"/>
              <a:gd name="connsiteX5" fmla="*/ 435266 w 870532"/>
              <a:gd name="connsiteY5" fmla="*/ 72541 h 1307382"/>
              <a:gd name="connsiteX6" fmla="*/ 870532 w 870532"/>
              <a:gd name="connsiteY6" fmla="*/ 0 h 1307382"/>
              <a:gd name="connsiteX0" fmla="*/ 870532 w 3001173"/>
              <a:gd name="connsiteY0" fmla="*/ 1307382 h 1316259"/>
              <a:gd name="connsiteX1" fmla="*/ 435266 w 3001173"/>
              <a:gd name="connsiteY1" fmla="*/ 1234841 h 1316259"/>
              <a:gd name="connsiteX2" fmla="*/ 435266 w 3001173"/>
              <a:gd name="connsiteY2" fmla="*/ 726232 h 1316259"/>
              <a:gd name="connsiteX3" fmla="*/ 0 w 3001173"/>
              <a:gd name="connsiteY3" fmla="*/ 653691 h 1316259"/>
              <a:gd name="connsiteX4" fmla="*/ 435266 w 3001173"/>
              <a:gd name="connsiteY4" fmla="*/ 581150 h 1316259"/>
              <a:gd name="connsiteX5" fmla="*/ 435266 w 3001173"/>
              <a:gd name="connsiteY5" fmla="*/ 72541 h 1316259"/>
              <a:gd name="connsiteX6" fmla="*/ 870532 w 3001173"/>
              <a:gd name="connsiteY6" fmla="*/ 0 h 1316259"/>
              <a:gd name="connsiteX7" fmla="*/ 870532 w 3001173"/>
              <a:gd name="connsiteY7" fmla="*/ 1307382 h 1316259"/>
              <a:gd name="connsiteX0" fmla="*/ 3001173 w 3001173"/>
              <a:gd name="connsiteY0" fmla="*/ 1316259 h 1316259"/>
              <a:gd name="connsiteX1" fmla="*/ 435266 w 3001173"/>
              <a:gd name="connsiteY1" fmla="*/ 1234841 h 1316259"/>
              <a:gd name="connsiteX2" fmla="*/ 435266 w 3001173"/>
              <a:gd name="connsiteY2" fmla="*/ 726232 h 1316259"/>
              <a:gd name="connsiteX3" fmla="*/ 0 w 3001173"/>
              <a:gd name="connsiteY3" fmla="*/ 653691 h 1316259"/>
              <a:gd name="connsiteX4" fmla="*/ 435266 w 3001173"/>
              <a:gd name="connsiteY4" fmla="*/ 581150 h 1316259"/>
              <a:gd name="connsiteX5" fmla="*/ 435266 w 3001173"/>
              <a:gd name="connsiteY5" fmla="*/ 72541 h 1316259"/>
              <a:gd name="connsiteX6" fmla="*/ 870532 w 3001173"/>
              <a:gd name="connsiteY6" fmla="*/ 0 h 1316259"/>
              <a:gd name="connsiteX0" fmla="*/ 870532 w 3001173"/>
              <a:gd name="connsiteY0" fmla="*/ 1307382 h 1316259"/>
              <a:gd name="connsiteX1" fmla="*/ 435266 w 3001173"/>
              <a:gd name="connsiteY1" fmla="*/ 1234841 h 1316259"/>
              <a:gd name="connsiteX2" fmla="*/ 435266 w 3001173"/>
              <a:gd name="connsiteY2" fmla="*/ 726232 h 1316259"/>
              <a:gd name="connsiteX3" fmla="*/ 0 w 3001173"/>
              <a:gd name="connsiteY3" fmla="*/ 653691 h 1316259"/>
              <a:gd name="connsiteX4" fmla="*/ 435266 w 3001173"/>
              <a:gd name="connsiteY4" fmla="*/ 581150 h 1316259"/>
              <a:gd name="connsiteX5" fmla="*/ 435266 w 3001173"/>
              <a:gd name="connsiteY5" fmla="*/ 72541 h 1316259"/>
              <a:gd name="connsiteX6" fmla="*/ 870532 w 3001173"/>
              <a:gd name="connsiteY6" fmla="*/ 0 h 1316259"/>
              <a:gd name="connsiteX7" fmla="*/ 870532 w 3001173"/>
              <a:gd name="connsiteY7" fmla="*/ 1307382 h 1316259"/>
              <a:gd name="connsiteX0" fmla="*/ 3001173 w 3001173"/>
              <a:gd name="connsiteY0" fmla="*/ 1316259 h 1316259"/>
              <a:gd name="connsiteX1" fmla="*/ 435266 w 3001173"/>
              <a:gd name="connsiteY1" fmla="*/ 1234841 h 1316259"/>
              <a:gd name="connsiteX2" fmla="*/ 435266 w 3001173"/>
              <a:gd name="connsiteY2" fmla="*/ 726232 h 1316259"/>
              <a:gd name="connsiteX3" fmla="*/ 0 w 3001173"/>
              <a:gd name="connsiteY3" fmla="*/ 653691 h 1316259"/>
              <a:gd name="connsiteX4" fmla="*/ 435266 w 3001173"/>
              <a:gd name="connsiteY4" fmla="*/ 581150 h 1316259"/>
              <a:gd name="connsiteX5" fmla="*/ 435266 w 3001173"/>
              <a:gd name="connsiteY5" fmla="*/ 72541 h 1316259"/>
              <a:gd name="connsiteX6" fmla="*/ 1163495 w 3001173"/>
              <a:gd name="connsiteY6" fmla="*/ 0 h 1316259"/>
              <a:gd name="connsiteX0" fmla="*/ 870532 w 4989771"/>
              <a:gd name="connsiteY0" fmla="*/ 1307382 h 1316259"/>
              <a:gd name="connsiteX1" fmla="*/ 435266 w 4989771"/>
              <a:gd name="connsiteY1" fmla="*/ 1234841 h 1316259"/>
              <a:gd name="connsiteX2" fmla="*/ 435266 w 4989771"/>
              <a:gd name="connsiteY2" fmla="*/ 726232 h 1316259"/>
              <a:gd name="connsiteX3" fmla="*/ 0 w 4989771"/>
              <a:gd name="connsiteY3" fmla="*/ 653691 h 1316259"/>
              <a:gd name="connsiteX4" fmla="*/ 435266 w 4989771"/>
              <a:gd name="connsiteY4" fmla="*/ 581150 h 1316259"/>
              <a:gd name="connsiteX5" fmla="*/ 435266 w 4989771"/>
              <a:gd name="connsiteY5" fmla="*/ 72541 h 1316259"/>
              <a:gd name="connsiteX6" fmla="*/ 870532 w 4989771"/>
              <a:gd name="connsiteY6" fmla="*/ 0 h 1316259"/>
              <a:gd name="connsiteX7" fmla="*/ 870532 w 4989771"/>
              <a:gd name="connsiteY7" fmla="*/ 1307382 h 1316259"/>
              <a:gd name="connsiteX0" fmla="*/ 3001173 w 4989771"/>
              <a:gd name="connsiteY0" fmla="*/ 1316259 h 1316259"/>
              <a:gd name="connsiteX1" fmla="*/ 435266 w 4989771"/>
              <a:gd name="connsiteY1" fmla="*/ 1234841 h 1316259"/>
              <a:gd name="connsiteX2" fmla="*/ 435266 w 4989771"/>
              <a:gd name="connsiteY2" fmla="*/ 726232 h 1316259"/>
              <a:gd name="connsiteX3" fmla="*/ 0 w 4989771"/>
              <a:gd name="connsiteY3" fmla="*/ 653691 h 1316259"/>
              <a:gd name="connsiteX4" fmla="*/ 435266 w 4989771"/>
              <a:gd name="connsiteY4" fmla="*/ 581150 h 1316259"/>
              <a:gd name="connsiteX5" fmla="*/ 435266 w 4989771"/>
              <a:gd name="connsiteY5" fmla="*/ 72541 h 1316259"/>
              <a:gd name="connsiteX6" fmla="*/ 4989771 w 4989771"/>
              <a:gd name="connsiteY6" fmla="*/ 35511 h 1316259"/>
              <a:gd name="connsiteX0" fmla="*/ 870532 w 4989771"/>
              <a:gd name="connsiteY0" fmla="*/ 1323811 h 1332688"/>
              <a:gd name="connsiteX1" fmla="*/ 435266 w 4989771"/>
              <a:gd name="connsiteY1" fmla="*/ 1251270 h 1332688"/>
              <a:gd name="connsiteX2" fmla="*/ 435266 w 4989771"/>
              <a:gd name="connsiteY2" fmla="*/ 742661 h 1332688"/>
              <a:gd name="connsiteX3" fmla="*/ 0 w 4989771"/>
              <a:gd name="connsiteY3" fmla="*/ 670120 h 1332688"/>
              <a:gd name="connsiteX4" fmla="*/ 435266 w 4989771"/>
              <a:gd name="connsiteY4" fmla="*/ 597579 h 1332688"/>
              <a:gd name="connsiteX5" fmla="*/ 435266 w 4989771"/>
              <a:gd name="connsiteY5" fmla="*/ 88970 h 1332688"/>
              <a:gd name="connsiteX6" fmla="*/ 870532 w 4989771"/>
              <a:gd name="connsiteY6" fmla="*/ 16429 h 1332688"/>
              <a:gd name="connsiteX7" fmla="*/ 870532 w 4989771"/>
              <a:gd name="connsiteY7" fmla="*/ 1323811 h 1332688"/>
              <a:gd name="connsiteX0" fmla="*/ 3001173 w 4989771"/>
              <a:gd name="connsiteY0" fmla="*/ 1332688 h 1332688"/>
              <a:gd name="connsiteX1" fmla="*/ 435266 w 4989771"/>
              <a:gd name="connsiteY1" fmla="*/ 1251270 h 1332688"/>
              <a:gd name="connsiteX2" fmla="*/ 435266 w 4989771"/>
              <a:gd name="connsiteY2" fmla="*/ 742661 h 1332688"/>
              <a:gd name="connsiteX3" fmla="*/ 0 w 4989771"/>
              <a:gd name="connsiteY3" fmla="*/ 670120 h 1332688"/>
              <a:gd name="connsiteX4" fmla="*/ 435266 w 4989771"/>
              <a:gd name="connsiteY4" fmla="*/ 597579 h 1332688"/>
              <a:gd name="connsiteX5" fmla="*/ 435266 w 4989771"/>
              <a:gd name="connsiteY5" fmla="*/ 88970 h 1332688"/>
              <a:gd name="connsiteX6" fmla="*/ 1200697 w 4989771"/>
              <a:gd name="connsiteY6" fmla="*/ 0 h 1332688"/>
              <a:gd name="connsiteX7" fmla="*/ 4989771 w 4989771"/>
              <a:gd name="connsiteY7" fmla="*/ 51940 h 133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9771" h="1332688" stroke="0" extrusionOk="0">
                <a:moveTo>
                  <a:pt x="870532" y="1323811"/>
                </a:moveTo>
                <a:cubicBezTo>
                  <a:pt x="630141" y="1323811"/>
                  <a:pt x="435266" y="1291333"/>
                  <a:pt x="435266" y="1251270"/>
                </a:cubicBezTo>
                <a:lnTo>
                  <a:pt x="435266" y="742661"/>
                </a:lnTo>
                <a:cubicBezTo>
                  <a:pt x="435266" y="702598"/>
                  <a:pt x="240391" y="670120"/>
                  <a:pt x="0" y="670120"/>
                </a:cubicBezTo>
                <a:cubicBezTo>
                  <a:pt x="240391" y="670120"/>
                  <a:pt x="435266" y="637642"/>
                  <a:pt x="435266" y="597579"/>
                </a:cubicBezTo>
                <a:lnTo>
                  <a:pt x="435266" y="88970"/>
                </a:lnTo>
                <a:cubicBezTo>
                  <a:pt x="435266" y="48907"/>
                  <a:pt x="630141" y="16429"/>
                  <a:pt x="870532" y="16429"/>
                </a:cubicBezTo>
                <a:lnTo>
                  <a:pt x="870532" y="1323811"/>
                </a:lnTo>
                <a:close/>
              </a:path>
              <a:path w="4989771" h="1332688" fill="none">
                <a:moveTo>
                  <a:pt x="3001173" y="1332688"/>
                </a:moveTo>
                <a:cubicBezTo>
                  <a:pt x="2760782" y="1332688"/>
                  <a:pt x="435266" y="1291333"/>
                  <a:pt x="435266" y="1251270"/>
                </a:cubicBezTo>
                <a:lnTo>
                  <a:pt x="435266" y="742661"/>
                </a:lnTo>
                <a:cubicBezTo>
                  <a:pt x="435266" y="702598"/>
                  <a:pt x="240391" y="670120"/>
                  <a:pt x="0" y="670120"/>
                </a:cubicBezTo>
                <a:cubicBezTo>
                  <a:pt x="240391" y="670120"/>
                  <a:pt x="435266" y="637642"/>
                  <a:pt x="435266" y="597579"/>
                </a:cubicBezTo>
                <a:lnTo>
                  <a:pt x="435266" y="88970"/>
                </a:lnTo>
                <a:cubicBezTo>
                  <a:pt x="518450" y="2690"/>
                  <a:pt x="441613" y="6172"/>
                  <a:pt x="1200697" y="0"/>
                </a:cubicBezTo>
                <a:lnTo>
                  <a:pt x="4989771" y="51940"/>
                </a:lnTo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127448" y="4474831"/>
            <a:ext cx="3432350" cy="451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/>
              <a:t>Adressaten der Meldung: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4439816" y="1129337"/>
            <a:ext cx="6840000" cy="4556835"/>
            <a:chOff x="4439816" y="1129337"/>
            <a:chExt cx="6840000" cy="4556835"/>
          </a:xfrm>
          <a:scene3d>
            <a:camera prst="perspectiveLeft"/>
            <a:lightRig rig="threePt" dir="t"/>
          </a:scene3d>
        </p:grpSpPr>
        <p:grpSp>
          <p:nvGrpSpPr>
            <p:cNvPr id="9" name="Gruppieren 8"/>
            <p:cNvGrpSpPr/>
            <p:nvPr/>
          </p:nvGrpSpPr>
          <p:grpSpPr>
            <a:xfrm>
              <a:off x="4439816" y="2086346"/>
              <a:ext cx="6840000" cy="3599826"/>
              <a:chOff x="2676000" y="1557310"/>
              <a:chExt cx="6840000" cy="3599826"/>
            </a:xfrm>
          </p:grpSpPr>
          <p:sp>
            <p:nvSpPr>
              <p:cNvPr id="12" name="Flussdiagramm: Prozess 11"/>
              <p:cNvSpPr/>
              <p:nvPr/>
            </p:nvSpPr>
            <p:spPr>
              <a:xfrm>
                <a:off x="2676000" y="1557310"/>
                <a:ext cx="6840000" cy="949061"/>
              </a:xfrm>
              <a:prstGeom prst="flowChartProcess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:r>
                  <a:rPr lang="de-DE" sz="2800" b="1" dirty="0">
                    <a:solidFill>
                      <a:prstClr val="black"/>
                    </a:solidFill>
                  </a:rPr>
                  <a:t>Externe / </a:t>
                </a:r>
                <a:r>
                  <a:rPr lang="de-DE" sz="2800" b="1" dirty="0" err="1">
                    <a:solidFill>
                      <a:prstClr val="black"/>
                    </a:solidFill>
                  </a:rPr>
                  <a:t>External</a:t>
                </a:r>
                <a:endParaRPr lang="de-DE" sz="2800" b="1" dirty="0">
                  <a:solidFill>
                    <a:prstClr val="black"/>
                  </a:solidFill>
                </a:endParaRPr>
              </a:p>
              <a:p>
                <a:pPr lvl="0" algn="ctr"/>
                <a:r>
                  <a:rPr lang="de-DE" sz="2000" dirty="0">
                    <a:solidFill>
                      <a:prstClr val="black"/>
                    </a:solidFill>
                  </a:rPr>
                  <a:t>Hinweisgebersysteme / </a:t>
                </a:r>
                <a:r>
                  <a:rPr lang="de-DE" sz="2000" dirty="0" err="1">
                    <a:solidFill>
                      <a:prstClr val="black"/>
                    </a:solidFill>
                  </a:rPr>
                  <a:t>Whistleblowing</a:t>
                </a:r>
                <a:r>
                  <a:rPr lang="de-DE" sz="2000" dirty="0">
                    <a:solidFill>
                      <a:prstClr val="black"/>
                    </a:solidFill>
                  </a:rPr>
                  <a:t> Systems </a:t>
                </a:r>
              </a:p>
            </p:txBody>
          </p:sp>
          <p:sp>
            <p:nvSpPr>
              <p:cNvPr id="13" name="Flussdiagramm: Prozess 12"/>
              <p:cNvSpPr/>
              <p:nvPr/>
            </p:nvSpPr>
            <p:spPr>
              <a:xfrm>
                <a:off x="2676000" y="3327754"/>
                <a:ext cx="2520000" cy="504000"/>
              </a:xfrm>
              <a:prstGeom prst="flowChartProcess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sz="1200" b="1" dirty="0"/>
                  <a:t>Externe Call-Center/ </a:t>
                </a:r>
                <a:r>
                  <a:rPr lang="de-DE" sz="1200" b="1" dirty="0" err="1"/>
                  <a:t>External</a:t>
                </a:r>
                <a:r>
                  <a:rPr lang="de-DE" sz="1200" b="1" dirty="0"/>
                  <a:t> Call-Center</a:t>
                </a:r>
              </a:p>
            </p:txBody>
          </p:sp>
          <p:sp>
            <p:nvSpPr>
              <p:cNvPr id="14" name="Flussdiagramm: Prozess 13"/>
              <p:cNvSpPr/>
              <p:nvPr/>
            </p:nvSpPr>
            <p:spPr>
              <a:xfrm>
                <a:off x="6996000" y="3327754"/>
                <a:ext cx="2520000" cy="540000"/>
              </a:xfrm>
              <a:prstGeom prst="flowChartProcess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sz="1200" b="1" dirty="0"/>
                  <a:t>Internet basierte Systeme / Internet </a:t>
                </a:r>
                <a:r>
                  <a:rPr lang="de-DE" sz="1200" b="1" dirty="0" err="1"/>
                  <a:t>based</a:t>
                </a:r>
                <a:r>
                  <a:rPr lang="de-DE" sz="1200" b="1" dirty="0"/>
                  <a:t> </a:t>
                </a:r>
                <a:r>
                  <a:rPr lang="de-DE" sz="1200" b="1" dirty="0" err="1"/>
                  <a:t>systems</a:t>
                </a:r>
                <a:endParaRPr lang="de-DE" sz="1200" b="1" dirty="0"/>
              </a:p>
            </p:txBody>
          </p:sp>
          <p:sp>
            <p:nvSpPr>
              <p:cNvPr id="15" name="Flussdiagramm: Prozess 14"/>
              <p:cNvSpPr/>
              <p:nvPr/>
            </p:nvSpPr>
            <p:spPr>
              <a:xfrm>
                <a:off x="4836000" y="4653136"/>
                <a:ext cx="2520000" cy="504000"/>
              </a:xfrm>
              <a:prstGeom prst="flowChartProcess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sz="1200" b="1" dirty="0"/>
                  <a:t>Ombudsmann / </a:t>
                </a:r>
                <a:r>
                  <a:rPr lang="de-DE" sz="1200" b="1" dirty="0" err="1"/>
                  <a:t>Ombudsman</a:t>
                </a:r>
                <a:endParaRPr lang="de-DE" sz="1200" b="1" dirty="0"/>
              </a:p>
            </p:txBody>
          </p:sp>
          <p:cxnSp>
            <p:nvCxnSpPr>
              <p:cNvPr id="16" name="Gerade Verbindung mit Pfeil 15"/>
              <p:cNvCxnSpPr>
                <a:endCxn id="13" idx="0"/>
              </p:cNvCxnSpPr>
              <p:nvPr/>
            </p:nvCxnSpPr>
            <p:spPr>
              <a:xfrm>
                <a:off x="3936000" y="2506372"/>
                <a:ext cx="0" cy="821382"/>
              </a:xfrm>
              <a:prstGeom prst="straightConnector1">
                <a:avLst/>
              </a:prstGeom>
              <a:ln>
                <a:tailEnd type="triangle"/>
              </a:ln>
              <a:sp3d>
                <a:bevelT w="101600" prst="riblet"/>
              </a:sp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mit Pfeil 16"/>
              <p:cNvCxnSpPr>
                <a:endCxn id="14" idx="0"/>
              </p:cNvCxnSpPr>
              <p:nvPr/>
            </p:nvCxnSpPr>
            <p:spPr>
              <a:xfrm>
                <a:off x="8256000" y="2506372"/>
                <a:ext cx="0" cy="821382"/>
              </a:xfrm>
              <a:prstGeom prst="straightConnector1">
                <a:avLst/>
              </a:prstGeom>
              <a:ln>
                <a:tailEnd type="triangle"/>
              </a:ln>
              <a:sp3d>
                <a:bevelT w="101600" prst="riblet"/>
              </a:sp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mit Pfeil 17"/>
              <p:cNvCxnSpPr>
                <a:cxnSpLocks/>
                <a:stCxn id="12" idx="2"/>
                <a:endCxn id="15" idx="0"/>
              </p:cNvCxnSpPr>
              <p:nvPr/>
            </p:nvCxnSpPr>
            <p:spPr>
              <a:xfrm>
                <a:off x="6096000" y="2506371"/>
                <a:ext cx="0" cy="2146765"/>
              </a:xfrm>
              <a:prstGeom prst="straightConnector1">
                <a:avLst/>
              </a:prstGeom>
              <a:ln>
                <a:tailEnd type="triangle"/>
              </a:ln>
              <a:sp3d>
                <a:bevelT w="101600" prst="riblet"/>
              </a:sp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mit Pfeil 18"/>
              <p:cNvCxnSpPr>
                <a:stCxn id="14" idx="2"/>
              </p:cNvCxnSpPr>
              <p:nvPr/>
            </p:nvCxnSpPr>
            <p:spPr>
              <a:xfrm flipH="1">
                <a:off x="7356000" y="3867754"/>
                <a:ext cx="900000" cy="785382"/>
              </a:xfrm>
              <a:prstGeom prst="straightConnector1">
                <a:avLst/>
              </a:prstGeom>
              <a:ln>
                <a:tailEnd type="triangle"/>
              </a:ln>
              <a:sp3d>
                <a:bevelT w="101600" prst="riblet"/>
              </a:sp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 Verbindung mit Pfeil 19"/>
              <p:cNvCxnSpPr>
                <a:stCxn id="13" idx="2"/>
              </p:cNvCxnSpPr>
              <p:nvPr/>
            </p:nvCxnSpPr>
            <p:spPr>
              <a:xfrm>
                <a:off x="3936000" y="3831754"/>
                <a:ext cx="900000" cy="821382"/>
              </a:xfrm>
              <a:prstGeom prst="straightConnector1">
                <a:avLst/>
              </a:prstGeom>
              <a:ln>
                <a:tailEnd type="triangle"/>
              </a:ln>
              <a:sp3d>
                <a:bevelT w="101600" prst="riblet"/>
              </a:sp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Flussdiagramm: Prozess 9"/>
            <p:cNvSpPr/>
            <p:nvPr/>
          </p:nvSpPr>
          <p:spPr>
            <a:xfrm>
              <a:off x="4439816" y="1129337"/>
              <a:ext cx="6840000" cy="466218"/>
            </a:xfrm>
            <a:prstGeom prst="flowChart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de-DE" sz="2400" b="1" dirty="0">
                  <a:solidFill>
                    <a:prstClr val="black"/>
                  </a:solidFill>
                </a:rPr>
                <a:t>Hinweisgeber</a:t>
              </a:r>
            </a:p>
          </p:txBody>
        </p:sp>
        <p:cxnSp>
          <p:nvCxnSpPr>
            <p:cNvPr id="11" name="Gerade Verbindung mit Pfeil 10"/>
            <p:cNvCxnSpPr>
              <a:cxnSpLocks/>
              <a:stCxn id="10" idx="2"/>
              <a:endCxn id="12" idx="0"/>
            </p:cNvCxnSpPr>
            <p:nvPr/>
          </p:nvCxnSpPr>
          <p:spPr>
            <a:xfrm>
              <a:off x="7859816" y="1595555"/>
              <a:ext cx="0" cy="490791"/>
            </a:xfrm>
            <a:prstGeom prst="straightConnector1">
              <a:avLst/>
            </a:prstGeom>
            <a:ln>
              <a:tailEnd type="triangle"/>
            </a:ln>
            <a:sp3d>
              <a:bevelT w="101600" prst="rible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feld 5"/>
          <p:cNvSpPr txBox="1"/>
          <p:nvPr/>
        </p:nvSpPr>
        <p:spPr>
          <a:xfrm>
            <a:off x="1127448" y="2792285"/>
            <a:ext cx="374263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/>
              <a:t>Vorteil:</a:t>
            </a:r>
          </a:p>
          <a:p>
            <a:pPr>
              <a:lnSpc>
                <a:spcPct val="150000"/>
              </a:lnSpc>
            </a:pPr>
            <a:r>
              <a:rPr lang="de-DE" dirty="0"/>
              <a:t>Vertraulichkeit / Anonymität gewährleistet!</a:t>
            </a:r>
          </a:p>
        </p:txBody>
      </p:sp>
    </p:spTree>
    <p:extLst>
      <p:ext uri="{BB962C8B-B14F-4D97-AF65-F5344CB8AC3E}">
        <p14:creationId xmlns:p14="http://schemas.microsoft.com/office/powerpoint/2010/main" val="3218599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EC2B-1100-4820-B8B2-7891EB125A9D}" type="slidenum">
              <a:rPr lang="de-DE" smtClean="0"/>
              <a:pPr/>
              <a:t>12</a:t>
            </a:fld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2009546" y="1759749"/>
            <a:ext cx="8100000" cy="3338502"/>
            <a:chOff x="539552" y="530096"/>
            <a:chExt cx="8172908" cy="3338502"/>
          </a:xfrm>
        </p:grpSpPr>
        <p:sp>
          <p:nvSpPr>
            <p:cNvPr id="6" name="Textfeld 5"/>
            <p:cNvSpPr txBox="1"/>
            <p:nvPr/>
          </p:nvSpPr>
          <p:spPr>
            <a:xfrm>
              <a:off x="539552" y="530096"/>
              <a:ext cx="8172908" cy="13849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2800" b="1" dirty="0">
                  <a:latin typeface="+mj-lt"/>
                </a:rPr>
                <a:t>Wem steht ein Hinweisgebersystem/</a:t>
              </a:r>
              <a:r>
                <a:rPr lang="de-DE" sz="2800" b="1" dirty="0" err="1">
                  <a:latin typeface="+mj-lt"/>
                </a:rPr>
                <a:t>Ombudsmannsystem</a:t>
              </a:r>
              <a:r>
                <a:rPr lang="de-DE" sz="2800" b="1" dirty="0">
                  <a:latin typeface="+mj-lt"/>
                </a:rPr>
                <a:t> zur Verfügung?</a:t>
              </a: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539552" y="2114272"/>
              <a:ext cx="688417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de-DE" dirty="0"/>
                <a:t>Arbeitnehmern eines Unternehmens,                                sowie optional 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de-DE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de-DE" dirty="0"/>
                <a:t>dessen Lieferanten/Kunden und 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de-DE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de-DE" dirty="0"/>
                <a:t>sonstigen interessierten Parteien („</a:t>
              </a:r>
              <a:r>
                <a:rPr lang="de-DE" dirty="0" err="1"/>
                <a:t>Interested</a:t>
              </a:r>
              <a:r>
                <a:rPr lang="de-DE" dirty="0"/>
                <a:t> </a:t>
              </a:r>
              <a:r>
                <a:rPr lang="de-DE" dirty="0" err="1"/>
                <a:t>Parties</a:t>
              </a:r>
              <a:r>
                <a:rPr lang="de-DE" dirty="0"/>
                <a:t>")</a:t>
              </a: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8314872" y="3144744"/>
            <a:ext cx="2005597" cy="1676496"/>
            <a:chOff x="8191845" y="3343925"/>
            <a:chExt cx="2005597" cy="1676496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37604" y="3411809"/>
              <a:ext cx="564960" cy="733714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4352" y="3343925"/>
              <a:ext cx="588822" cy="764704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20" y="3925458"/>
              <a:ext cx="588822" cy="764704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91845" y="3820759"/>
              <a:ext cx="504584" cy="692696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23991" y="4221088"/>
              <a:ext cx="535246" cy="734789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36284" y="4288339"/>
              <a:ext cx="560116" cy="7320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952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EC2B-1100-4820-B8B2-7891EB125A9D}" type="slidenum">
              <a:rPr lang="de-DE" smtClean="0"/>
              <a:pPr/>
              <a:t>13</a:t>
            </a:fld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2046000" y="1829398"/>
            <a:ext cx="8100000" cy="3476204"/>
            <a:chOff x="485546" y="2036748"/>
            <a:chExt cx="8100000" cy="3476204"/>
          </a:xfrm>
        </p:grpSpPr>
        <p:sp>
          <p:nvSpPr>
            <p:cNvPr id="6" name="Textfeld 5"/>
            <p:cNvSpPr txBox="1"/>
            <p:nvPr/>
          </p:nvSpPr>
          <p:spPr>
            <a:xfrm>
              <a:off x="485546" y="2036748"/>
              <a:ext cx="8100000" cy="9541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2800" b="1" dirty="0">
                  <a:latin typeface="+mj-lt"/>
                </a:rPr>
                <a:t>Was können die Genannten dem Ombudsmann mitteilen? </a:t>
              </a: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485546" y="3204628"/>
              <a:ext cx="727280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de-DE" dirty="0"/>
                <a:t>Straftaten und Ordnungswidrigkeiten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endParaRPr lang="de-DE" dirty="0"/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de-DE" dirty="0"/>
                <a:t>Verstöße gegen interne Regelungen und Verhaltenskodizes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endParaRPr lang="de-DE" dirty="0"/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de-DE" dirty="0"/>
                <a:t>Allgemeine Beschwerden?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endParaRPr lang="de-DE" dirty="0"/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de-DE" dirty="0"/>
                <a:t>Fragen zu Compliance („</a:t>
              </a:r>
              <a:r>
                <a:rPr lang="de-DE" dirty="0" err="1"/>
                <a:t>help</a:t>
              </a:r>
              <a:r>
                <a:rPr lang="de-DE" dirty="0"/>
                <a:t> </a:t>
              </a:r>
              <a:r>
                <a:rPr lang="de-DE" dirty="0" err="1"/>
                <a:t>desk</a:t>
              </a:r>
              <a:r>
                <a:rPr lang="de-DE" dirty="0"/>
                <a:t>“ Funktion)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5067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EC2B-1100-4820-B8B2-7891EB125A9D}" type="slidenum">
              <a:rPr lang="de-DE" smtClean="0"/>
              <a:pPr/>
              <a:t>14</a:t>
            </a:fld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2045647" y="1823231"/>
            <a:ext cx="8100707" cy="3211538"/>
            <a:chOff x="646857" y="965560"/>
            <a:chExt cx="8104269" cy="3211538"/>
          </a:xfrm>
        </p:grpSpPr>
        <p:sp>
          <p:nvSpPr>
            <p:cNvPr id="6" name="Textfeld 5"/>
            <p:cNvSpPr txBox="1"/>
            <p:nvPr/>
          </p:nvSpPr>
          <p:spPr>
            <a:xfrm>
              <a:off x="646857" y="2145773"/>
              <a:ext cx="81000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de-DE" dirty="0"/>
                <a:t>Objektiver Ansprechpartner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de-DE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de-DE" dirty="0"/>
                <a:t>Keinen Weisungen durch das Unternehmen unterworfen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de-DE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de-DE" dirty="0"/>
                <a:t>(aufgrund berufsrechtlicher Verschwiegenheitsverpflichtung als zugelassener Rechtsanwalt) die Anonymität der Hinweisgeber gewährleistend</a:t>
              </a: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647564" y="965560"/>
              <a:ext cx="8103562" cy="9541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2800" b="1" dirty="0">
                  <a:latin typeface="+mj-lt"/>
                </a:rPr>
                <a:t>Was ist das Besondere am Ombudsmann?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372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EC2B-1100-4820-B8B2-7891EB125A9D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7674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EC2B-1100-4820-B8B2-7891EB125A9D}" type="slidenum">
              <a:rPr lang="de-DE" smtClean="0"/>
              <a:pPr/>
              <a:t>16</a:t>
            </a:fld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2047780" y="1966406"/>
            <a:ext cx="8096440" cy="1874595"/>
            <a:chOff x="2171564" y="1417911"/>
            <a:chExt cx="8096440" cy="1874595"/>
          </a:xfrm>
        </p:grpSpPr>
        <p:sp>
          <p:nvSpPr>
            <p:cNvPr id="8" name="Textfeld 7"/>
            <p:cNvSpPr txBox="1"/>
            <p:nvPr/>
          </p:nvSpPr>
          <p:spPr>
            <a:xfrm>
              <a:off x="2171564" y="2092177"/>
              <a:ext cx="78488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de-DE" dirty="0"/>
                <a:t>berät (auch anonym) bei Verdachtsmomenten und Gefährdungssituationen.</a:t>
              </a:r>
            </a:p>
            <a:p>
              <a:r>
                <a:rPr lang="de-DE" dirty="0"/>
                <a:t> 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de-DE" dirty="0"/>
                <a:t>ist Anlaufstelle für besorgte Hinweisgeber (vgl. Einleitungsfälle)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2171564" y="1417911"/>
              <a:ext cx="8096440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2800" b="1" dirty="0">
                  <a:latin typeface="+mj-lt"/>
                </a:rPr>
                <a:t>Der Ombudsmann</a:t>
              </a:r>
            </a:p>
          </p:txBody>
        </p:sp>
      </p:grp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4119003"/>
            <a:ext cx="1688877" cy="2038419"/>
          </a:xfrm>
          <a:prstGeom prst="rect">
            <a:avLst/>
          </a:prstGeom>
        </p:spPr>
      </p:pic>
      <p:sp>
        <p:nvSpPr>
          <p:cNvPr id="11" name="Sprechblase: rechteckig mit abgerundeten Ecken 10"/>
          <p:cNvSpPr/>
          <p:nvPr/>
        </p:nvSpPr>
        <p:spPr>
          <a:xfrm flipH="1">
            <a:off x="3071664" y="4103576"/>
            <a:ext cx="5328592" cy="1604223"/>
          </a:xfrm>
          <a:prstGeom prst="wedgeRoundRectCallout">
            <a:avLst>
              <a:gd name="adj1" fmla="val -85853"/>
              <a:gd name="adj2" fmla="val 1334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de-DE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Wichtiger Beitrag zu einer rechtssicheren Organisation</a:t>
            </a:r>
            <a:r>
              <a:rPr lang="de-DE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und Korruptionsbekämpfung!</a:t>
            </a:r>
            <a:endParaRPr lang="de-DE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88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EC2B-1100-4820-B8B2-7891EB125A9D}" type="slidenum">
              <a:rPr lang="de-DE" smtClean="0"/>
              <a:pPr/>
              <a:t>17</a:t>
            </a:fld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1262688" y="1628800"/>
            <a:ext cx="9666624" cy="3427930"/>
            <a:chOff x="-995573" y="163662"/>
            <a:chExt cx="9692523" cy="3427930"/>
          </a:xfrm>
        </p:grpSpPr>
        <p:sp>
          <p:nvSpPr>
            <p:cNvPr id="6" name="Textfeld 5"/>
            <p:cNvSpPr txBox="1"/>
            <p:nvPr/>
          </p:nvSpPr>
          <p:spPr>
            <a:xfrm>
              <a:off x="601449" y="1844824"/>
              <a:ext cx="56886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DE" b="1" dirty="0">
                <a:latin typeface="Cambria" panose="02040503050406030204" pitchFamily="18" charset="0"/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-995573" y="2114264"/>
              <a:ext cx="784887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de-DE" dirty="0"/>
                <a:t>Revision</a:t>
              </a:r>
            </a:p>
            <a:p>
              <a:endParaRPr lang="de-DE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de-DE" dirty="0"/>
                <a:t>Controlling</a:t>
              </a:r>
            </a:p>
            <a:p>
              <a:endParaRPr lang="de-DE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de-DE" dirty="0"/>
                <a:t>etc…</a:t>
              </a: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-995573" y="163662"/>
              <a:ext cx="9692523" cy="18158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2800" b="1" dirty="0">
                  <a:latin typeface="+mj-lt"/>
                </a:rPr>
                <a:t>Durch die Wahrung der Anonymität</a:t>
              </a:r>
              <a:r>
                <a:rPr lang="de-DE" sz="2800" dirty="0">
                  <a:latin typeface="+mj-lt"/>
                </a:rPr>
                <a:t> </a:t>
              </a:r>
              <a:r>
                <a:rPr lang="de-DE" sz="2800" b="1" dirty="0">
                  <a:latin typeface="+mj-lt"/>
                </a:rPr>
                <a:t>als</a:t>
              </a:r>
              <a:r>
                <a:rPr lang="de-DE" sz="2800" dirty="0">
                  <a:latin typeface="+mj-lt"/>
                </a:rPr>
                <a:t> </a:t>
              </a:r>
              <a:r>
                <a:rPr lang="de-DE" sz="2800" b="1" dirty="0">
                  <a:latin typeface="+mj-lt"/>
                </a:rPr>
                <a:t>„</a:t>
              </a:r>
              <a:r>
                <a:rPr lang="de-DE" sz="2800" b="1" dirty="0" err="1">
                  <a:latin typeface="+mj-lt"/>
                </a:rPr>
                <a:t>Früherkennungs</a:t>
              </a:r>
              <a:r>
                <a:rPr lang="de-DE" sz="2800" b="1" dirty="0">
                  <a:latin typeface="+mj-lt"/>
                </a:rPr>
                <a:t>“-Funktion ist ein Hinweisgeber- / </a:t>
              </a:r>
              <a:r>
                <a:rPr lang="de-DE" sz="2800" b="1" dirty="0" err="1">
                  <a:latin typeface="+mj-lt"/>
                </a:rPr>
                <a:t>Ombudsmannsystem</a:t>
              </a:r>
              <a:r>
                <a:rPr lang="de-DE" sz="2800" b="1" dirty="0">
                  <a:latin typeface="+mj-lt"/>
                </a:rPr>
                <a:t> </a:t>
              </a:r>
            </a:p>
            <a:p>
              <a:r>
                <a:rPr lang="de-DE" sz="2800" b="1" dirty="0">
                  <a:latin typeface="+mj-lt"/>
                </a:rPr>
                <a:t>meist effektiver als: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1017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EC2B-1100-4820-B8B2-7891EB125A9D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4928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EC2B-1100-4820-B8B2-7891EB125A9D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262688" y="2276872"/>
            <a:ext cx="9666624" cy="224676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latin typeface="+mj-lt"/>
              </a:rPr>
              <a:t>Eine allgemeine rechtlich verbindliche Pflicht zur Einrichtung eines Ombudsmann-Systems besteht – zumindest im deutschen Recht – </a:t>
            </a:r>
          </a:p>
          <a:p>
            <a:pPr algn="ctr"/>
            <a:r>
              <a:rPr lang="de-DE" sz="2800" b="1" dirty="0">
                <a:latin typeface="+mj-lt"/>
              </a:rPr>
              <a:t>nur in bestimmten Branchen </a:t>
            </a:r>
          </a:p>
          <a:p>
            <a:pPr algn="ctr"/>
            <a:r>
              <a:rPr lang="de-DE" sz="2800" b="1" dirty="0">
                <a:latin typeface="+mj-lt"/>
              </a:rPr>
              <a:t>(z.B. Versicherungs- und Finanzbranche)!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808" y="4552385"/>
            <a:ext cx="1314071" cy="1803966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 flipH="1" flipV="1">
            <a:off x="9192344" y="4552385"/>
            <a:ext cx="1736968" cy="13248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78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EC2B-1100-4820-B8B2-7891EB125A9D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262688" y="2305616"/>
            <a:ext cx="9666624" cy="224676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Ziel dieser Folge ist, dass Sie im Anschluss mit eigenen Worten erklären können, was ein „Hinweisgeber- / </a:t>
            </a:r>
            <a:r>
              <a:rPr lang="de-DE" sz="2800" b="1" dirty="0" err="1"/>
              <a:t>Ombudsmannsystem</a:t>
            </a:r>
            <a:r>
              <a:rPr lang="de-DE" sz="2800" b="1" dirty="0"/>
              <a:t>“ ist und welchen Mehrwert es für Unternehmen und Mitarbeiter darstellt!</a:t>
            </a:r>
          </a:p>
        </p:txBody>
      </p:sp>
      <p:sp>
        <p:nvSpPr>
          <p:cNvPr id="4" name="Textfeld 13"/>
          <p:cNvSpPr txBox="1">
            <a:spLocks noChangeArrowheads="1"/>
          </p:cNvSpPr>
          <p:nvPr/>
        </p:nvSpPr>
        <p:spPr bwMode="auto">
          <a:xfrm>
            <a:off x="3215680" y="0"/>
            <a:ext cx="65527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3600" b="1" dirty="0">
                <a:latin typeface="+mj-lt"/>
              </a:rPr>
              <a:t>Lernziele dieser Folge!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808" y="4552385"/>
            <a:ext cx="1314071" cy="1803966"/>
          </a:xfrm>
          <a:prstGeom prst="rect">
            <a:avLst/>
          </a:prstGeom>
        </p:spPr>
      </p:pic>
      <p:cxnSp>
        <p:nvCxnSpPr>
          <p:cNvPr id="9" name="Gerader Verbinder 8"/>
          <p:cNvCxnSpPr/>
          <p:nvPr/>
        </p:nvCxnSpPr>
        <p:spPr>
          <a:xfrm flipH="1" flipV="1">
            <a:off x="9192344" y="4552385"/>
            <a:ext cx="1736968" cy="13248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691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EC2B-1100-4820-B8B2-7891EB125A9D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463486" y="1412776"/>
            <a:ext cx="9265029" cy="455201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de-DE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 findet sich von Jahr zu Jahr vermehrt die </a:t>
            </a:r>
            <a:r>
              <a:rPr lang="de-DE" sz="28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Ansicht,</a:t>
            </a:r>
            <a:r>
              <a:rPr lang="de-DE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8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dass es bereits zum „Anerkannten Stand von Wissenschaft und Praxis“ gehöre</a:t>
            </a:r>
            <a:r>
              <a:rPr lang="de-DE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ein Hinweisgebersystem vorzuhalten. </a:t>
            </a:r>
          </a:p>
          <a:p>
            <a:pPr algn="ctr">
              <a:lnSpc>
                <a:spcPct val="115000"/>
              </a:lnSpc>
            </a:pPr>
            <a:endParaRPr lang="de-DE" sz="2800" b="1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de-DE" sz="28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Damit gehöre dies auch zu den </a:t>
            </a:r>
            <a:r>
              <a:rPr lang="de-DE" sz="2800" b="1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Pflichten</a:t>
            </a:r>
            <a:r>
              <a:rPr lang="de-DE" sz="28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eines gewissenhaften Unternehmers </a:t>
            </a:r>
            <a:r>
              <a:rPr lang="de-DE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und der Ermessenspielraum, ob so ein System vorzuhalten ist, reduziere sich stark.</a:t>
            </a:r>
            <a:endParaRPr lang="de-DE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076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EC2B-1100-4820-B8B2-7891EB125A9D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6452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EC2B-1100-4820-B8B2-7891EB125A9D}" type="slidenum">
              <a:rPr lang="de-DE" smtClean="0"/>
              <a:pPr/>
              <a:t>22</a:t>
            </a:fld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2046000" y="1783176"/>
            <a:ext cx="8100000" cy="3605141"/>
            <a:chOff x="683568" y="555497"/>
            <a:chExt cx="8606621" cy="3512649"/>
          </a:xfrm>
        </p:grpSpPr>
        <p:sp>
          <p:nvSpPr>
            <p:cNvPr id="6" name="Textfeld 5"/>
            <p:cNvSpPr txBox="1"/>
            <p:nvPr/>
          </p:nvSpPr>
          <p:spPr>
            <a:xfrm>
              <a:off x="683568" y="555497"/>
              <a:ext cx="8606621" cy="13494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2800" b="1" dirty="0">
                  <a:latin typeface="+mj-lt"/>
                </a:rPr>
                <a:t>Folgenden Standards empfehlen/fordern die Einrichtung eines Ombudsmann-Systems:</a:t>
              </a: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683568" y="2088936"/>
              <a:ext cx="8530158" cy="1979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/>
                <a:t>ISO 19600:2014</a:t>
              </a:r>
            </a:p>
            <a:p>
              <a:endParaRPr lang="en-US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/>
                <a:t>ISO 37001:2017</a:t>
              </a:r>
            </a:p>
            <a:p>
              <a:endParaRPr lang="en-US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/>
                <a:t>UK Bribery Act 2010</a:t>
              </a:r>
            </a:p>
            <a:p>
              <a:endParaRPr lang="en-US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/>
                <a:t>USA Foreign Corrupt Practices Act (FCPA) 1977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7362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EC2B-1100-4820-B8B2-7891EB125A9D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7150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10320469" y="6381329"/>
            <a:ext cx="1296144" cy="365125"/>
          </a:xfrm>
        </p:spPr>
        <p:txBody>
          <a:bodyPr/>
          <a:lstStyle/>
          <a:p>
            <a:fld id="{E201EC2B-1100-4820-B8B2-7891EB125A9D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2046000" y="1450523"/>
            <a:ext cx="8100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b="1" dirty="0"/>
              <a:t>1. Rahmenvertrag / Projektvertrag </a:t>
            </a:r>
            <a:r>
              <a:rPr lang="de-DE" b="1" dirty="0" err="1"/>
              <a:t>Ombudsmannsystem</a:t>
            </a:r>
            <a:endParaRPr lang="de-DE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b="1" dirty="0"/>
              <a:t>2. Beschluss über die Implementierung durch die Geschäftsführung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b="1" dirty="0"/>
              <a:t>3. Prozessablauf für Anfragen und Bearbeitung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b="1" dirty="0"/>
              <a:t>4. Telekommunikative Einrichtungen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b="1" dirty="0"/>
              <a:t>5. FAQ (</a:t>
            </a:r>
            <a:r>
              <a:rPr lang="de-DE" b="1" dirty="0" err="1"/>
              <a:t>Frequently</a:t>
            </a:r>
            <a:r>
              <a:rPr lang="de-DE" b="1" dirty="0"/>
              <a:t> </a:t>
            </a:r>
            <a:r>
              <a:rPr lang="de-DE" b="1" dirty="0" err="1"/>
              <a:t>Asked</a:t>
            </a:r>
            <a:r>
              <a:rPr lang="de-DE" b="1" dirty="0"/>
              <a:t> </a:t>
            </a:r>
            <a:r>
              <a:rPr lang="de-DE" b="1" dirty="0" err="1"/>
              <a:t>Questions</a:t>
            </a:r>
            <a:r>
              <a:rPr lang="de-DE" b="1" dirty="0"/>
              <a:t>) in Bezug auf das </a:t>
            </a:r>
            <a:r>
              <a:rPr lang="de-DE" b="1" dirty="0" err="1"/>
              <a:t>Ombudsmannsystem</a:t>
            </a:r>
            <a:endParaRPr lang="de-DE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b="1" dirty="0"/>
              <a:t>6.“Handbuch“ </a:t>
            </a:r>
            <a:r>
              <a:rPr lang="de-DE" b="1" dirty="0" err="1"/>
              <a:t>Ombudsmannsystem</a:t>
            </a:r>
            <a:r>
              <a:rPr lang="de-DE" b="1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b="1" dirty="0"/>
              <a:t>etc.</a:t>
            </a:r>
          </a:p>
        </p:txBody>
      </p:sp>
      <p:sp>
        <p:nvSpPr>
          <p:cNvPr id="6" name="Rahmen 5"/>
          <p:cNvSpPr/>
          <p:nvPr/>
        </p:nvSpPr>
        <p:spPr>
          <a:xfrm>
            <a:off x="10246447" y="3377918"/>
            <a:ext cx="288032" cy="33791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Rahmen 6"/>
          <p:cNvSpPr/>
          <p:nvPr/>
        </p:nvSpPr>
        <p:spPr>
          <a:xfrm>
            <a:off x="10246448" y="2095632"/>
            <a:ext cx="288032" cy="33791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Rahmen 7"/>
          <p:cNvSpPr/>
          <p:nvPr/>
        </p:nvSpPr>
        <p:spPr>
          <a:xfrm>
            <a:off x="10246447" y="2793958"/>
            <a:ext cx="288032" cy="33791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Rahmen 8"/>
          <p:cNvSpPr/>
          <p:nvPr/>
        </p:nvSpPr>
        <p:spPr>
          <a:xfrm>
            <a:off x="10246448" y="1400916"/>
            <a:ext cx="274097" cy="33791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Rahmen 9"/>
          <p:cNvSpPr/>
          <p:nvPr/>
        </p:nvSpPr>
        <p:spPr>
          <a:xfrm>
            <a:off x="10246447" y="4089453"/>
            <a:ext cx="288032" cy="33791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Rahmen 10"/>
          <p:cNvSpPr/>
          <p:nvPr/>
        </p:nvSpPr>
        <p:spPr>
          <a:xfrm>
            <a:off x="10246447" y="4823859"/>
            <a:ext cx="288032" cy="30424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2" name="Rechtwinkliges Dreieck 6"/>
          <p:cNvSpPr/>
          <p:nvPr/>
        </p:nvSpPr>
        <p:spPr>
          <a:xfrm rot="18604765">
            <a:off x="10242845" y="1271747"/>
            <a:ext cx="555399" cy="309761"/>
          </a:xfrm>
          <a:custGeom>
            <a:avLst/>
            <a:gdLst>
              <a:gd name="connsiteX0" fmla="*/ 0 w 576064"/>
              <a:gd name="connsiteY0" fmla="*/ 914400 h 914400"/>
              <a:gd name="connsiteX1" fmla="*/ 0 w 576064"/>
              <a:gd name="connsiteY1" fmla="*/ 0 h 914400"/>
              <a:gd name="connsiteX2" fmla="*/ 576064 w 576064"/>
              <a:gd name="connsiteY2" fmla="*/ 914400 h 914400"/>
              <a:gd name="connsiteX3" fmla="*/ 0 w 576064"/>
              <a:gd name="connsiteY3" fmla="*/ 914400 h 914400"/>
              <a:gd name="connsiteX0" fmla="*/ 0 w 1348421"/>
              <a:gd name="connsiteY0" fmla="*/ 914400 h 1216241"/>
              <a:gd name="connsiteX1" fmla="*/ 0 w 1348421"/>
              <a:gd name="connsiteY1" fmla="*/ 0 h 1216241"/>
              <a:gd name="connsiteX2" fmla="*/ 1348421 w 1348421"/>
              <a:gd name="connsiteY2" fmla="*/ 1216241 h 1216241"/>
              <a:gd name="connsiteX3" fmla="*/ 0 w 1348421"/>
              <a:gd name="connsiteY3" fmla="*/ 914400 h 1216241"/>
              <a:gd name="connsiteX0" fmla="*/ 0 w 1348421"/>
              <a:gd name="connsiteY0" fmla="*/ 914400 h 1217974"/>
              <a:gd name="connsiteX1" fmla="*/ 0 w 1348421"/>
              <a:gd name="connsiteY1" fmla="*/ 0 h 1217974"/>
              <a:gd name="connsiteX2" fmla="*/ 1348421 w 1348421"/>
              <a:gd name="connsiteY2" fmla="*/ 1216241 h 1217974"/>
              <a:gd name="connsiteX3" fmla="*/ 0 w 1348421"/>
              <a:gd name="connsiteY3" fmla="*/ 914400 h 1217974"/>
              <a:gd name="connsiteX0" fmla="*/ 0 w 1348421"/>
              <a:gd name="connsiteY0" fmla="*/ 914400 h 1217974"/>
              <a:gd name="connsiteX1" fmla="*/ 0 w 1348421"/>
              <a:gd name="connsiteY1" fmla="*/ 0 h 1217974"/>
              <a:gd name="connsiteX2" fmla="*/ 1348421 w 1348421"/>
              <a:gd name="connsiteY2" fmla="*/ 1216241 h 1217974"/>
              <a:gd name="connsiteX3" fmla="*/ 0 w 1348421"/>
              <a:gd name="connsiteY3" fmla="*/ 914400 h 1217974"/>
              <a:gd name="connsiteX0" fmla="*/ 0 w 1348421"/>
              <a:gd name="connsiteY0" fmla="*/ 701335 h 1004909"/>
              <a:gd name="connsiteX1" fmla="*/ 177553 w 1348421"/>
              <a:gd name="connsiteY1" fmla="*/ 0 h 1004909"/>
              <a:gd name="connsiteX2" fmla="*/ 1348421 w 1348421"/>
              <a:gd name="connsiteY2" fmla="*/ 1003176 h 1004909"/>
              <a:gd name="connsiteX3" fmla="*/ 0 w 1348421"/>
              <a:gd name="connsiteY3" fmla="*/ 701335 h 1004909"/>
              <a:gd name="connsiteX0" fmla="*/ 0 w 1348421"/>
              <a:gd name="connsiteY0" fmla="*/ 701335 h 1004909"/>
              <a:gd name="connsiteX1" fmla="*/ 177553 w 1348421"/>
              <a:gd name="connsiteY1" fmla="*/ 0 h 1004909"/>
              <a:gd name="connsiteX2" fmla="*/ 1348421 w 1348421"/>
              <a:gd name="connsiteY2" fmla="*/ 1003176 h 1004909"/>
              <a:gd name="connsiteX3" fmla="*/ 0 w 1348421"/>
              <a:gd name="connsiteY3" fmla="*/ 701335 h 1004909"/>
              <a:gd name="connsiteX0" fmla="*/ 0 w 1348421"/>
              <a:gd name="connsiteY0" fmla="*/ 701335 h 1004909"/>
              <a:gd name="connsiteX1" fmla="*/ 177553 w 1348421"/>
              <a:gd name="connsiteY1" fmla="*/ 0 h 1004909"/>
              <a:gd name="connsiteX2" fmla="*/ 1348421 w 1348421"/>
              <a:gd name="connsiteY2" fmla="*/ 1003176 h 1004909"/>
              <a:gd name="connsiteX3" fmla="*/ 0 w 1348421"/>
              <a:gd name="connsiteY3" fmla="*/ 701335 h 1004909"/>
              <a:gd name="connsiteX0" fmla="*/ 0 w 1348421"/>
              <a:gd name="connsiteY0" fmla="*/ 813784 h 1117358"/>
              <a:gd name="connsiteX1" fmla="*/ 177553 w 1348421"/>
              <a:gd name="connsiteY1" fmla="*/ 112449 h 1117358"/>
              <a:gd name="connsiteX2" fmla="*/ 1348421 w 1348421"/>
              <a:gd name="connsiteY2" fmla="*/ 1115625 h 1117358"/>
              <a:gd name="connsiteX3" fmla="*/ 0 w 1348421"/>
              <a:gd name="connsiteY3" fmla="*/ 813784 h 1117358"/>
              <a:gd name="connsiteX0" fmla="*/ 0 w 1348421"/>
              <a:gd name="connsiteY0" fmla="*/ 829926 h 1133500"/>
              <a:gd name="connsiteX1" fmla="*/ 292962 w 1348421"/>
              <a:gd name="connsiteY1" fmla="*/ 110836 h 1133500"/>
              <a:gd name="connsiteX2" fmla="*/ 1348421 w 1348421"/>
              <a:gd name="connsiteY2" fmla="*/ 1131767 h 1133500"/>
              <a:gd name="connsiteX3" fmla="*/ 0 w 1348421"/>
              <a:gd name="connsiteY3" fmla="*/ 829926 h 1133500"/>
              <a:gd name="connsiteX0" fmla="*/ 0 w 1818938"/>
              <a:gd name="connsiteY0" fmla="*/ 829926 h 858845"/>
              <a:gd name="connsiteX1" fmla="*/ 292962 w 1818938"/>
              <a:gd name="connsiteY1" fmla="*/ 110836 h 858845"/>
              <a:gd name="connsiteX2" fmla="*/ 1818938 w 1818938"/>
              <a:gd name="connsiteY2" fmla="*/ 714516 h 858845"/>
              <a:gd name="connsiteX3" fmla="*/ 0 w 1818938"/>
              <a:gd name="connsiteY3" fmla="*/ 829926 h 858845"/>
              <a:gd name="connsiteX0" fmla="*/ 0 w 1818938"/>
              <a:gd name="connsiteY0" fmla="*/ 829926 h 858845"/>
              <a:gd name="connsiteX1" fmla="*/ 292962 w 1818938"/>
              <a:gd name="connsiteY1" fmla="*/ 110836 h 858845"/>
              <a:gd name="connsiteX2" fmla="*/ 1818938 w 1818938"/>
              <a:gd name="connsiteY2" fmla="*/ 714516 h 858845"/>
              <a:gd name="connsiteX3" fmla="*/ 0 w 1818938"/>
              <a:gd name="connsiteY3" fmla="*/ 829926 h 858845"/>
              <a:gd name="connsiteX0" fmla="*/ 0 w 1818938"/>
              <a:gd name="connsiteY0" fmla="*/ 838014 h 866933"/>
              <a:gd name="connsiteX1" fmla="*/ 399494 w 1818938"/>
              <a:gd name="connsiteY1" fmla="*/ 110046 h 866933"/>
              <a:gd name="connsiteX2" fmla="*/ 1818938 w 1818938"/>
              <a:gd name="connsiteY2" fmla="*/ 722604 h 866933"/>
              <a:gd name="connsiteX3" fmla="*/ 0 w 1818938"/>
              <a:gd name="connsiteY3" fmla="*/ 838014 h 866933"/>
              <a:gd name="connsiteX0" fmla="*/ 0 w 1818938"/>
              <a:gd name="connsiteY0" fmla="*/ 838014 h 866933"/>
              <a:gd name="connsiteX1" fmla="*/ 399494 w 1818938"/>
              <a:gd name="connsiteY1" fmla="*/ 110046 h 866933"/>
              <a:gd name="connsiteX2" fmla="*/ 1818938 w 1818938"/>
              <a:gd name="connsiteY2" fmla="*/ 722604 h 866933"/>
              <a:gd name="connsiteX3" fmla="*/ 0 w 1818938"/>
              <a:gd name="connsiteY3" fmla="*/ 838014 h 866933"/>
              <a:gd name="connsiteX0" fmla="*/ 0 w 1818938"/>
              <a:gd name="connsiteY0" fmla="*/ 846113 h 875032"/>
              <a:gd name="connsiteX1" fmla="*/ 417249 w 1818938"/>
              <a:gd name="connsiteY1" fmla="*/ 109267 h 875032"/>
              <a:gd name="connsiteX2" fmla="*/ 1818938 w 1818938"/>
              <a:gd name="connsiteY2" fmla="*/ 730703 h 875032"/>
              <a:gd name="connsiteX3" fmla="*/ 0 w 1818938"/>
              <a:gd name="connsiteY3" fmla="*/ 846113 h 875032"/>
              <a:gd name="connsiteX0" fmla="*/ 0 w 1818938"/>
              <a:gd name="connsiteY0" fmla="*/ 846113 h 875032"/>
              <a:gd name="connsiteX1" fmla="*/ 417249 w 1818938"/>
              <a:gd name="connsiteY1" fmla="*/ 109267 h 875032"/>
              <a:gd name="connsiteX2" fmla="*/ 1818938 w 1818938"/>
              <a:gd name="connsiteY2" fmla="*/ 730703 h 875032"/>
              <a:gd name="connsiteX3" fmla="*/ 0 w 1818938"/>
              <a:gd name="connsiteY3" fmla="*/ 846113 h 875032"/>
              <a:gd name="connsiteX0" fmla="*/ 0 w 1818938"/>
              <a:gd name="connsiteY0" fmla="*/ 862342 h 891261"/>
              <a:gd name="connsiteX1" fmla="*/ 452759 w 1818938"/>
              <a:gd name="connsiteY1" fmla="*/ 107741 h 891261"/>
              <a:gd name="connsiteX2" fmla="*/ 1818938 w 1818938"/>
              <a:gd name="connsiteY2" fmla="*/ 746932 h 891261"/>
              <a:gd name="connsiteX3" fmla="*/ 0 w 1818938"/>
              <a:gd name="connsiteY3" fmla="*/ 862342 h 891261"/>
              <a:gd name="connsiteX0" fmla="*/ 0 w 1818938"/>
              <a:gd name="connsiteY0" fmla="*/ 935859 h 964778"/>
              <a:gd name="connsiteX1" fmla="*/ 506025 w 1818938"/>
              <a:gd name="connsiteY1" fmla="*/ 101359 h 964778"/>
              <a:gd name="connsiteX2" fmla="*/ 1818938 w 1818938"/>
              <a:gd name="connsiteY2" fmla="*/ 820449 h 964778"/>
              <a:gd name="connsiteX3" fmla="*/ 0 w 1818938"/>
              <a:gd name="connsiteY3" fmla="*/ 935859 h 964778"/>
              <a:gd name="connsiteX0" fmla="*/ 0 w 1818938"/>
              <a:gd name="connsiteY0" fmla="*/ 765646 h 794565"/>
              <a:gd name="connsiteX1" fmla="*/ 461637 w 1818938"/>
              <a:gd name="connsiteY1" fmla="*/ 117577 h 794565"/>
              <a:gd name="connsiteX2" fmla="*/ 1818938 w 1818938"/>
              <a:gd name="connsiteY2" fmla="*/ 650236 h 794565"/>
              <a:gd name="connsiteX3" fmla="*/ 0 w 1818938"/>
              <a:gd name="connsiteY3" fmla="*/ 765646 h 794565"/>
              <a:gd name="connsiteX0" fmla="*/ 0 w 1818938"/>
              <a:gd name="connsiteY0" fmla="*/ 781641 h 810560"/>
              <a:gd name="connsiteX1" fmla="*/ 417249 w 1818938"/>
              <a:gd name="connsiteY1" fmla="*/ 115817 h 810560"/>
              <a:gd name="connsiteX2" fmla="*/ 1818938 w 1818938"/>
              <a:gd name="connsiteY2" fmla="*/ 666231 h 810560"/>
              <a:gd name="connsiteX3" fmla="*/ 0 w 1818938"/>
              <a:gd name="connsiteY3" fmla="*/ 781641 h 810560"/>
              <a:gd name="connsiteX0" fmla="*/ 0 w 1818938"/>
              <a:gd name="connsiteY0" fmla="*/ 781641 h 810560"/>
              <a:gd name="connsiteX1" fmla="*/ 417249 w 1818938"/>
              <a:gd name="connsiteY1" fmla="*/ 115817 h 810560"/>
              <a:gd name="connsiteX2" fmla="*/ 1818938 w 1818938"/>
              <a:gd name="connsiteY2" fmla="*/ 666231 h 810560"/>
              <a:gd name="connsiteX3" fmla="*/ 0 w 1818938"/>
              <a:gd name="connsiteY3" fmla="*/ 781641 h 810560"/>
              <a:gd name="connsiteX0" fmla="*/ 0 w 1818938"/>
              <a:gd name="connsiteY0" fmla="*/ 680934 h 709853"/>
              <a:gd name="connsiteX1" fmla="*/ 417249 w 1818938"/>
              <a:gd name="connsiteY1" fmla="*/ 15110 h 709853"/>
              <a:gd name="connsiteX2" fmla="*/ 1818938 w 1818938"/>
              <a:gd name="connsiteY2" fmla="*/ 565524 h 709853"/>
              <a:gd name="connsiteX3" fmla="*/ 0 w 1818938"/>
              <a:gd name="connsiteY3" fmla="*/ 680934 h 70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8938" h="709853">
                <a:moveTo>
                  <a:pt x="0" y="680934"/>
                </a:moveTo>
                <a:cubicBezTo>
                  <a:pt x="59184" y="447156"/>
                  <a:pt x="375821" y="-97342"/>
                  <a:pt x="417249" y="15110"/>
                </a:cubicBezTo>
                <a:cubicBezTo>
                  <a:pt x="591516" y="669099"/>
                  <a:pt x="-441580" y="506339"/>
                  <a:pt x="1818938" y="565524"/>
                </a:cubicBezTo>
                <a:cubicBezTo>
                  <a:pt x="1786715" y="589198"/>
                  <a:pt x="449474" y="781548"/>
                  <a:pt x="0" y="68093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winkliges Dreieck 6"/>
          <p:cNvSpPr/>
          <p:nvPr/>
        </p:nvSpPr>
        <p:spPr>
          <a:xfrm rot="18604765">
            <a:off x="10242846" y="1974226"/>
            <a:ext cx="555399" cy="309761"/>
          </a:xfrm>
          <a:custGeom>
            <a:avLst/>
            <a:gdLst>
              <a:gd name="connsiteX0" fmla="*/ 0 w 576064"/>
              <a:gd name="connsiteY0" fmla="*/ 914400 h 914400"/>
              <a:gd name="connsiteX1" fmla="*/ 0 w 576064"/>
              <a:gd name="connsiteY1" fmla="*/ 0 h 914400"/>
              <a:gd name="connsiteX2" fmla="*/ 576064 w 576064"/>
              <a:gd name="connsiteY2" fmla="*/ 914400 h 914400"/>
              <a:gd name="connsiteX3" fmla="*/ 0 w 576064"/>
              <a:gd name="connsiteY3" fmla="*/ 914400 h 914400"/>
              <a:gd name="connsiteX0" fmla="*/ 0 w 1348421"/>
              <a:gd name="connsiteY0" fmla="*/ 914400 h 1216241"/>
              <a:gd name="connsiteX1" fmla="*/ 0 w 1348421"/>
              <a:gd name="connsiteY1" fmla="*/ 0 h 1216241"/>
              <a:gd name="connsiteX2" fmla="*/ 1348421 w 1348421"/>
              <a:gd name="connsiteY2" fmla="*/ 1216241 h 1216241"/>
              <a:gd name="connsiteX3" fmla="*/ 0 w 1348421"/>
              <a:gd name="connsiteY3" fmla="*/ 914400 h 1216241"/>
              <a:gd name="connsiteX0" fmla="*/ 0 w 1348421"/>
              <a:gd name="connsiteY0" fmla="*/ 914400 h 1217974"/>
              <a:gd name="connsiteX1" fmla="*/ 0 w 1348421"/>
              <a:gd name="connsiteY1" fmla="*/ 0 h 1217974"/>
              <a:gd name="connsiteX2" fmla="*/ 1348421 w 1348421"/>
              <a:gd name="connsiteY2" fmla="*/ 1216241 h 1217974"/>
              <a:gd name="connsiteX3" fmla="*/ 0 w 1348421"/>
              <a:gd name="connsiteY3" fmla="*/ 914400 h 1217974"/>
              <a:gd name="connsiteX0" fmla="*/ 0 w 1348421"/>
              <a:gd name="connsiteY0" fmla="*/ 914400 h 1217974"/>
              <a:gd name="connsiteX1" fmla="*/ 0 w 1348421"/>
              <a:gd name="connsiteY1" fmla="*/ 0 h 1217974"/>
              <a:gd name="connsiteX2" fmla="*/ 1348421 w 1348421"/>
              <a:gd name="connsiteY2" fmla="*/ 1216241 h 1217974"/>
              <a:gd name="connsiteX3" fmla="*/ 0 w 1348421"/>
              <a:gd name="connsiteY3" fmla="*/ 914400 h 1217974"/>
              <a:gd name="connsiteX0" fmla="*/ 0 w 1348421"/>
              <a:gd name="connsiteY0" fmla="*/ 701335 h 1004909"/>
              <a:gd name="connsiteX1" fmla="*/ 177553 w 1348421"/>
              <a:gd name="connsiteY1" fmla="*/ 0 h 1004909"/>
              <a:gd name="connsiteX2" fmla="*/ 1348421 w 1348421"/>
              <a:gd name="connsiteY2" fmla="*/ 1003176 h 1004909"/>
              <a:gd name="connsiteX3" fmla="*/ 0 w 1348421"/>
              <a:gd name="connsiteY3" fmla="*/ 701335 h 1004909"/>
              <a:gd name="connsiteX0" fmla="*/ 0 w 1348421"/>
              <a:gd name="connsiteY0" fmla="*/ 701335 h 1004909"/>
              <a:gd name="connsiteX1" fmla="*/ 177553 w 1348421"/>
              <a:gd name="connsiteY1" fmla="*/ 0 h 1004909"/>
              <a:gd name="connsiteX2" fmla="*/ 1348421 w 1348421"/>
              <a:gd name="connsiteY2" fmla="*/ 1003176 h 1004909"/>
              <a:gd name="connsiteX3" fmla="*/ 0 w 1348421"/>
              <a:gd name="connsiteY3" fmla="*/ 701335 h 1004909"/>
              <a:gd name="connsiteX0" fmla="*/ 0 w 1348421"/>
              <a:gd name="connsiteY0" fmla="*/ 701335 h 1004909"/>
              <a:gd name="connsiteX1" fmla="*/ 177553 w 1348421"/>
              <a:gd name="connsiteY1" fmla="*/ 0 h 1004909"/>
              <a:gd name="connsiteX2" fmla="*/ 1348421 w 1348421"/>
              <a:gd name="connsiteY2" fmla="*/ 1003176 h 1004909"/>
              <a:gd name="connsiteX3" fmla="*/ 0 w 1348421"/>
              <a:gd name="connsiteY3" fmla="*/ 701335 h 1004909"/>
              <a:gd name="connsiteX0" fmla="*/ 0 w 1348421"/>
              <a:gd name="connsiteY0" fmla="*/ 813784 h 1117358"/>
              <a:gd name="connsiteX1" fmla="*/ 177553 w 1348421"/>
              <a:gd name="connsiteY1" fmla="*/ 112449 h 1117358"/>
              <a:gd name="connsiteX2" fmla="*/ 1348421 w 1348421"/>
              <a:gd name="connsiteY2" fmla="*/ 1115625 h 1117358"/>
              <a:gd name="connsiteX3" fmla="*/ 0 w 1348421"/>
              <a:gd name="connsiteY3" fmla="*/ 813784 h 1117358"/>
              <a:gd name="connsiteX0" fmla="*/ 0 w 1348421"/>
              <a:gd name="connsiteY0" fmla="*/ 829926 h 1133500"/>
              <a:gd name="connsiteX1" fmla="*/ 292962 w 1348421"/>
              <a:gd name="connsiteY1" fmla="*/ 110836 h 1133500"/>
              <a:gd name="connsiteX2" fmla="*/ 1348421 w 1348421"/>
              <a:gd name="connsiteY2" fmla="*/ 1131767 h 1133500"/>
              <a:gd name="connsiteX3" fmla="*/ 0 w 1348421"/>
              <a:gd name="connsiteY3" fmla="*/ 829926 h 1133500"/>
              <a:gd name="connsiteX0" fmla="*/ 0 w 1818938"/>
              <a:gd name="connsiteY0" fmla="*/ 829926 h 858845"/>
              <a:gd name="connsiteX1" fmla="*/ 292962 w 1818938"/>
              <a:gd name="connsiteY1" fmla="*/ 110836 h 858845"/>
              <a:gd name="connsiteX2" fmla="*/ 1818938 w 1818938"/>
              <a:gd name="connsiteY2" fmla="*/ 714516 h 858845"/>
              <a:gd name="connsiteX3" fmla="*/ 0 w 1818938"/>
              <a:gd name="connsiteY3" fmla="*/ 829926 h 858845"/>
              <a:gd name="connsiteX0" fmla="*/ 0 w 1818938"/>
              <a:gd name="connsiteY0" fmla="*/ 829926 h 858845"/>
              <a:gd name="connsiteX1" fmla="*/ 292962 w 1818938"/>
              <a:gd name="connsiteY1" fmla="*/ 110836 h 858845"/>
              <a:gd name="connsiteX2" fmla="*/ 1818938 w 1818938"/>
              <a:gd name="connsiteY2" fmla="*/ 714516 h 858845"/>
              <a:gd name="connsiteX3" fmla="*/ 0 w 1818938"/>
              <a:gd name="connsiteY3" fmla="*/ 829926 h 858845"/>
              <a:gd name="connsiteX0" fmla="*/ 0 w 1818938"/>
              <a:gd name="connsiteY0" fmla="*/ 838014 h 866933"/>
              <a:gd name="connsiteX1" fmla="*/ 399494 w 1818938"/>
              <a:gd name="connsiteY1" fmla="*/ 110046 h 866933"/>
              <a:gd name="connsiteX2" fmla="*/ 1818938 w 1818938"/>
              <a:gd name="connsiteY2" fmla="*/ 722604 h 866933"/>
              <a:gd name="connsiteX3" fmla="*/ 0 w 1818938"/>
              <a:gd name="connsiteY3" fmla="*/ 838014 h 866933"/>
              <a:gd name="connsiteX0" fmla="*/ 0 w 1818938"/>
              <a:gd name="connsiteY0" fmla="*/ 838014 h 866933"/>
              <a:gd name="connsiteX1" fmla="*/ 399494 w 1818938"/>
              <a:gd name="connsiteY1" fmla="*/ 110046 h 866933"/>
              <a:gd name="connsiteX2" fmla="*/ 1818938 w 1818938"/>
              <a:gd name="connsiteY2" fmla="*/ 722604 h 866933"/>
              <a:gd name="connsiteX3" fmla="*/ 0 w 1818938"/>
              <a:gd name="connsiteY3" fmla="*/ 838014 h 866933"/>
              <a:gd name="connsiteX0" fmla="*/ 0 w 1818938"/>
              <a:gd name="connsiteY0" fmla="*/ 846113 h 875032"/>
              <a:gd name="connsiteX1" fmla="*/ 417249 w 1818938"/>
              <a:gd name="connsiteY1" fmla="*/ 109267 h 875032"/>
              <a:gd name="connsiteX2" fmla="*/ 1818938 w 1818938"/>
              <a:gd name="connsiteY2" fmla="*/ 730703 h 875032"/>
              <a:gd name="connsiteX3" fmla="*/ 0 w 1818938"/>
              <a:gd name="connsiteY3" fmla="*/ 846113 h 875032"/>
              <a:gd name="connsiteX0" fmla="*/ 0 w 1818938"/>
              <a:gd name="connsiteY0" fmla="*/ 846113 h 875032"/>
              <a:gd name="connsiteX1" fmla="*/ 417249 w 1818938"/>
              <a:gd name="connsiteY1" fmla="*/ 109267 h 875032"/>
              <a:gd name="connsiteX2" fmla="*/ 1818938 w 1818938"/>
              <a:gd name="connsiteY2" fmla="*/ 730703 h 875032"/>
              <a:gd name="connsiteX3" fmla="*/ 0 w 1818938"/>
              <a:gd name="connsiteY3" fmla="*/ 846113 h 875032"/>
              <a:gd name="connsiteX0" fmla="*/ 0 w 1818938"/>
              <a:gd name="connsiteY0" fmla="*/ 862342 h 891261"/>
              <a:gd name="connsiteX1" fmla="*/ 452759 w 1818938"/>
              <a:gd name="connsiteY1" fmla="*/ 107741 h 891261"/>
              <a:gd name="connsiteX2" fmla="*/ 1818938 w 1818938"/>
              <a:gd name="connsiteY2" fmla="*/ 746932 h 891261"/>
              <a:gd name="connsiteX3" fmla="*/ 0 w 1818938"/>
              <a:gd name="connsiteY3" fmla="*/ 862342 h 891261"/>
              <a:gd name="connsiteX0" fmla="*/ 0 w 1818938"/>
              <a:gd name="connsiteY0" fmla="*/ 935859 h 964778"/>
              <a:gd name="connsiteX1" fmla="*/ 506025 w 1818938"/>
              <a:gd name="connsiteY1" fmla="*/ 101359 h 964778"/>
              <a:gd name="connsiteX2" fmla="*/ 1818938 w 1818938"/>
              <a:gd name="connsiteY2" fmla="*/ 820449 h 964778"/>
              <a:gd name="connsiteX3" fmla="*/ 0 w 1818938"/>
              <a:gd name="connsiteY3" fmla="*/ 935859 h 964778"/>
              <a:gd name="connsiteX0" fmla="*/ 0 w 1818938"/>
              <a:gd name="connsiteY0" fmla="*/ 765646 h 794565"/>
              <a:gd name="connsiteX1" fmla="*/ 461637 w 1818938"/>
              <a:gd name="connsiteY1" fmla="*/ 117577 h 794565"/>
              <a:gd name="connsiteX2" fmla="*/ 1818938 w 1818938"/>
              <a:gd name="connsiteY2" fmla="*/ 650236 h 794565"/>
              <a:gd name="connsiteX3" fmla="*/ 0 w 1818938"/>
              <a:gd name="connsiteY3" fmla="*/ 765646 h 794565"/>
              <a:gd name="connsiteX0" fmla="*/ 0 w 1818938"/>
              <a:gd name="connsiteY0" fmla="*/ 781641 h 810560"/>
              <a:gd name="connsiteX1" fmla="*/ 417249 w 1818938"/>
              <a:gd name="connsiteY1" fmla="*/ 115817 h 810560"/>
              <a:gd name="connsiteX2" fmla="*/ 1818938 w 1818938"/>
              <a:gd name="connsiteY2" fmla="*/ 666231 h 810560"/>
              <a:gd name="connsiteX3" fmla="*/ 0 w 1818938"/>
              <a:gd name="connsiteY3" fmla="*/ 781641 h 810560"/>
              <a:gd name="connsiteX0" fmla="*/ 0 w 1818938"/>
              <a:gd name="connsiteY0" fmla="*/ 781641 h 810560"/>
              <a:gd name="connsiteX1" fmla="*/ 417249 w 1818938"/>
              <a:gd name="connsiteY1" fmla="*/ 115817 h 810560"/>
              <a:gd name="connsiteX2" fmla="*/ 1818938 w 1818938"/>
              <a:gd name="connsiteY2" fmla="*/ 666231 h 810560"/>
              <a:gd name="connsiteX3" fmla="*/ 0 w 1818938"/>
              <a:gd name="connsiteY3" fmla="*/ 781641 h 810560"/>
              <a:gd name="connsiteX0" fmla="*/ 0 w 1818938"/>
              <a:gd name="connsiteY0" fmla="*/ 680934 h 709853"/>
              <a:gd name="connsiteX1" fmla="*/ 417249 w 1818938"/>
              <a:gd name="connsiteY1" fmla="*/ 15110 h 709853"/>
              <a:gd name="connsiteX2" fmla="*/ 1818938 w 1818938"/>
              <a:gd name="connsiteY2" fmla="*/ 565524 h 709853"/>
              <a:gd name="connsiteX3" fmla="*/ 0 w 1818938"/>
              <a:gd name="connsiteY3" fmla="*/ 680934 h 70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8938" h="709853">
                <a:moveTo>
                  <a:pt x="0" y="680934"/>
                </a:moveTo>
                <a:cubicBezTo>
                  <a:pt x="59184" y="447156"/>
                  <a:pt x="375821" y="-97342"/>
                  <a:pt x="417249" y="15110"/>
                </a:cubicBezTo>
                <a:cubicBezTo>
                  <a:pt x="591516" y="669099"/>
                  <a:pt x="-441580" y="506339"/>
                  <a:pt x="1818938" y="565524"/>
                </a:cubicBezTo>
                <a:cubicBezTo>
                  <a:pt x="1786715" y="589198"/>
                  <a:pt x="449474" y="781548"/>
                  <a:pt x="0" y="68093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winkliges Dreieck 6"/>
          <p:cNvSpPr/>
          <p:nvPr/>
        </p:nvSpPr>
        <p:spPr>
          <a:xfrm rot="18604765">
            <a:off x="10242843" y="2664788"/>
            <a:ext cx="555399" cy="309761"/>
          </a:xfrm>
          <a:custGeom>
            <a:avLst/>
            <a:gdLst>
              <a:gd name="connsiteX0" fmla="*/ 0 w 576064"/>
              <a:gd name="connsiteY0" fmla="*/ 914400 h 914400"/>
              <a:gd name="connsiteX1" fmla="*/ 0 w 576064"/>
              <a:gd name="connsiteY1" fmla="*/ 0 h 914400"/>
              <a:gd name="connsiteX2" fmla="*/ 576064 w 576064"/>
              <a:gd name="connsiteY2" fmla="*/ 914400 h 914400"/>
              <a:gd name="connsiteX3" fmla="*/ 0 w 576064"/>
              <a:gd name="connsiteY3" fmla="*/ 914400 h 914400"/>
              <a:gd name="connsiteX0" fmla="*/ 0 w 1348421"/>
              <a:gd name="connsiteY0" fmla="*/ 914400 h 1216241"/>
              <a:gd name="connsiteX1" fmla="*/ 0 w 1348421"/>
              <a:gd name="connsiteY1" fmla="*/ 0 h 1216241"/>
              <a:gd name="connsiteX2" fmla="*/ 1348421 w 1348421"/>
              <a:gd name="connsiteY2" fmla="*/ 1216241 h 1216241"/>
              <a:gd name="connsiteX3" fmla="*/ 0 w 1348421"/>
              <a:gd name="connsiteY3" fmla="*/ 914400 h 1216241"/>
              <a:gd name="connsiteX0" fmla="*/ 0 w 1348421"/>
              <a:gd name="connsiteY0" fmla="*/ 914400 h 1217974"/>
              <a:gd name="connsiteX1" fmla="*/ 0 w 1348421"/>
              <a:gd name="connsiteY1" fmla="*/ 0 h 1217974"/>
              <a:gd name="connsiteX2" fmla="*/ 1348421 w 1348421"/>
              <a:gd name="connsiteY2" fmla="*/ 1216241 h 1217974"/>
              <a:gd name="connsiteX3" fmla="*/ 0 w 1348421"/>
              <a:gd name="connsiteY3" fmla="*/ 914400 h 1217974"/>
              <a:gd name="connsiteX0" fmla="*/ 0 w 1348421"/>
              <a:gd name="connsiteY0" fmla="*/ 914400 h 1217974"/>
              <a:gd name="connsiteX1" fmla="*/ 0 w 1348421"/>
              <a:gd name="connsiteY1" fmla="*/ 0 h 1217974"/>
              <a:gd name="connsiteX2" fmla="*/ 1348421 w 1348421"/>
              <a:gd name="connsiteY2" fmla="*/ 1216241 h 1217974"/>
              <a:gd name="connsiteX3" fmla="*/ 0 w 1348421"/>
              <a:gd name="connsiteY3" fmla="*/ 914400 h 1217974"/>
              <a:gd name="connsiteX0" fmla="*/ 0 w 1348421"/>
              <a:gd name="connsiteY0" fmla="*/ 701335 h 1004909"/>
              <a:gd name="connsiteX1" fmla="*/ 177553 w 1348421"/>
              <a:gd name="connsiteY1" fmla="*/ 0 h 1004909"/>
              <a:gd name="connsiteX2" fmla="*/ 1348421 w 1348421"/>
              <a:gd name="connsiteY2" fmla="*/ 1003176 h 1004909"/>
              <a:gd name="connsiteX3" fmla="*/ 0 w 1348421"/>
              <a:gd name="connsiteY3" fmla="*/ 701335 h 1004909"/>
              <a:gd name="connsiteX0" fmla="*/ 0 w 1348421"/>
              <a:gd name="connsiteY0" fmla="*/ 701335 h 1004909"/>
              <a:gd name="connsiteX1" fmla="*/ 177553 w 1348421"/>
              <a:gd name="connsiteY1" fmla="*/ 0 h 1004909"/>
              <a:gd name="connsiteX2" fmla="*/ 1348421 w 1348421"/>
              <a:gd name="connsiteY2" fmla="*/ 1003176 h 1004909"/>
              <a:gd name="connsiteX3" fmla="*/ 0 w 1348421"/>
              <a:gd name="connsiteY3" fmla="*/ 701335 h 1004909"/>
              <a:gd name="connsiteX0" fmla="*/ 0 w 1348421"/>
              <a:gd name="connsiteY0" fmla="*/ 701335 h 1004909"/>
              <a:gd name="connsiteX1" fmla="*/ 177553 w 1348421"/>
              <a:gd name="connsiteY1" fmla="*/ 0 h 1004909"/>
              <a:gd name="connsiteX2" fmla="*/ 1348421 w 1348421"/>
              <a:gd name="connsiteY2" fmla="*/ 1003176 h 1004909"/>
              <a:gd name="connsiteX3" fmla="*/ 0 w 1348421"/>
              <a:gd name="connsiteY3" fmla="*/ 701335 h 1004909"/>
              <a:gd name="connsiteX0" fmla="*/ 0 w 1348421"/>
              <a:gd name="connsiteY0" fmla="*/ 813784 h 1117358"/>
              <a:gd name="connsiteX1" fmla="*/ 177553 w 1348421"/>
              <a:gd name="connsiteY1" fmla="*/ 112449 h 1117358"/>
              <a:gd name="connsiteX2" fmla="*/ 1348421 w 1348421"/>
              <a:gd name="connsiteY2" fmla="*/ 1115625 h 1117358"/>
              <a:gd name="connsiteX3" fmla="*/ 0 w 1348421"/>
              <a:gd name="connsiteY3" fmla="*/ 813784 h 1117358"/>
              <a:gd name="connsiteX0" fmla="*/ 0 w 1348421"/>
              <a:gd name="connsiteY0" fmla="*/ 829926 h 1133500"/>
              <a:gd name="connsiteX1" fmla="*/ 292962 w 1348421"/>
              <a:gd name="connsiteY1" fmla="*/ 110836 h 1133500"/>
              <a:gd name="connsiteX2" fmla="*/ 1348421 w 1348421"/>
              <a:gd name="connsiteY2" fmla="*/ 1131767 h 1133500"/>
              <a:gd name="connsiteX3" fmla="*/ 0 w 1348421"/>
              <a:gd name="connsiteY3" fmla="*/ 829926 h 1133500"/>
              <a:gd name="connsiteX0" fmla="*/ 0 w 1818938"/>
              <a:gd name="connsiteY0" fmla="*/ 829926 h 858845"/>
              <a:gd name="connsiteX1" fmla="*/ 292962 w 1818938"/>
              <a:gd name="connsiteY1" fmla="*/ 110836 h 858845"/>
              <a:gd name="connsiteX2" fmla="*/ 1818938 w 1818938"/>
              <a:gd name="connsiteY2" fmla="*/ 714516 h 858845"/>
              <a:gd name="connsiteX3" fmla="*/ 0 w 1818938"/>
              <a:gd name="connsiteY3" fmla="*/ 829926 h 858845"/>
              <a:gd name="connsiteX0" fmla="*/ 0 w 1818938"/>
              <a:gd name="connsiteY0" fmla="*/ 829926 h 858845"/>
              <a:gd name="connsiteX1" fmla="*/ 292962 w 1818938"/>
              <a:gd name="connsiteY1" fmla="*/ 110836 h 858845"/>
              <a:gd name="connsiteX2" fmla="*/ 1818938 w 1818938"/>
              <a:gd name="connsiteY2" fmla="*/ 714516 h 858845"/>
              <a:gd name="connsiteX3" fmla="*/ 0 w 1818938"/>
              <a:gd name="connsiteY3" fmla="*/ 829926 h 858845"/>
              <a:gd name="connsiteX0" fmla="*/ 0 w 1818938"/>
              <a:gd name="connsiteY0" fmla="*/ 838014 h 866933"/>
              <a:gd name="connsiteX1" fmla="*/ 399494 w 1818938"/>
              <a:gd name="connsiteY1" fmla="*/ 110046 h 866933"/>
              <a:gd name="connsiteX2" fmla="*/ 1818938 w 1818938"/>
              <a:gd name="connsiteY2" fmla="*/ 722604 h 866933"/>
              <a:gd name="connsiteX3" fmla="*/ 0 w 1818938"/>
              <a:gd name="connsiteY3" fmla="*/ 838014 h 866933"/>
              <a:gd name="connsiteX0" fmla="*/ 0 w 1818938"/>
              <a:gd name="connsiteY0" fmla="*/ 838014 h 866933"/>
              <a:gd name="connsiteX1" fmla="*/ 399494 w 1818938"/>
              <a:gd name="connsiteY1" fmla="*/ 110046 h 866933"/>
              <a:gd name="connsiteX2" fmla="*/ 1818938 w 1818938"/>
              <a:gd name="connsiteY2" fmla="*/ 722604 h 866933"/>
              <a:gd name="connsiteX3" fmla="*/ 0 w 1818938"/>
              <a:gd name="connsiteY3" fmla="*/ 838014 h 866933"/>
              <a:gd name="connsiteX0" fmla="*/ 0 w 1818938"/>
              <a:gd name="connsiteY0" fmla="*/ 846113 h 875032"/>
              <a:gd name="connsiteX1" fmla="*/ 417249 w 1818938"/>
              <a:gd name="connsiteY1" fmla="*/ 109267 h 875032"/>
              <a:gd name="connsiteX2" fmla="*/ 1818938 w 1818938"/>
              <a:gd name="connsiteY2" fmla="*/ 730703 h 875032"/>
              <a:gd name="connsiteX3" fmla="*/ 0 w 1818938"/>
              <a:gd name="connsiteY3" fmla="*/ 846113 h 875032"/>
              <a:gd name="connsiteX0" fmla="*/ 0 w 1818938"/>
              <a:gd name="connsiteY0" fmla="*/ 846113 h 875032"/>
              <a:gd name="connsiteX1" fmla="*/ 417249 w 1818938"/>
              <a:gd name="connsiteY1" fmla="*/ 109267 h 875032"/>
              <a:gd name="connsiteX2" fmla="*/ 1818938 w 1818938"/>
              <a:gd name="connsiteY2" fmla="*/ 730703 h 875032"/>
              <a:gd name="connsiteX3" fmla="*/ 0 w 1818938"/>
              <a:gd name="connsiteY3" fmla="*/ 846113 h 875032"/>
              <a:gd name="connsiteX0" fmla="*/ 0 w 1818938"/>
              <a:gd name="connsiteY0" fmla="*/ 862342 h 891261"/>
              <a:gd name="connsiteX1" fmla="*/ 452759 w 1818938"/>
              <a:gd name="connsiteY1" fmla="*/ 107741 h 891261"/>
              <a:gd name="connsiteX2" fmla="*/ 1818938 w 1818938"/>
              <a:gd name="connsiteY2" fmla="*/ 746932 h 891261"/>
              <a:gd name="connsiteX3" fmla="*/ 0 w 1818938"/>
              <a:gd name="connsiteY3" fmla="*/ 862342 h 891261"/>
              <a:gd name="connsiteX0" fmla="*/ 0 w 1818938"/>
              <a:gd name="connsiteY0" fmla="*/ 935859 h 964778"/>
              <a:gd name="connsiteX1" fmla="*/ 506025 w 1818938"/>
              <a:gd name="connsiteY1" fmla="*/ 101359 h 964778"/>
              <a:gd name="connsiteX2" fmla="*/ 1818938 w 1818938"/>
              <a:gd name="connsiteY2" fmla="*/ 820449 h 964778"/>
              <a:gd name="connsiteX3" fmla="*/ 0 w 1818938"/>
              <a:gd name="connsiteY3" fmla="*/ 935859 h 964778"/>
              <a:gd name="connsiteX0" fmla="*/ 0 w 1818938"/>
              <a:gd name="connsiteY0" fmla="*/ 765646 h 794565"/>
              <a:gd name="connsiteX1" fmla="*/ 461637 w 1818938"/>
              <a:gd name="connsiteY1" fmla="*/ 117577 h 794565"/>
              <a:gd name="connsiteX2" fmla="*/ 1818938 w 1818938"/>
              <a:gd name="connsiteY2" fmla="*/ 650236 h 794565"/>
              <a:gd name="connsiteX3" fmla="*/ 0 w 1818938"/>
              <a:gd name="connsiteY3" fmla="*/ 765646 h 794565"/>
              <a:gd name="connsiteX0" fmla="*/ 0 w 1818938"/>
              <a:gd name="connsiteY0" fmla="*/ 781641 h 810560"/>
              <a:gd name="connsiteX1" fmla="*/ 417249 w 1818938"/>
              <a:gd name="connsiteY1" fmla="*/ 115817 h 810560"/>
              <a:gd name="connsiteX2" fmla="*/ 1818938 w 1818938"/>
              <a:gd name="connsiteY2" fmla="*/ 666231 h 810560"/>
              <a:gd name="connsiteX3" fmla="*/ 0 w 1818938"/>
              <a:gd name="connsiteY3" fmla="*/ 781641 h 810560"/>
              <a:gd name="connsiteX0" fmla="*/ 0 w 1818938"/>
              <a:gd name="connsiteY0" fmla="*/ 781641 h 810560"/>
              <a:gd name="connsiteX1" fmla="*/ 417249 w 1818938"/>
              <a:gd name="connsiteY1" fmla="*/ 115817 h 810560"/>
              <a:gd name="connsiteX2" fmla="*/ 1818938 w 1818938"/>
              <a:gd name="connsiteY2" fmla="*/ 666231 h 810560"/>
              <a:gd name="connsiteX3" fmla="*/ 0 w 1818938"/>
              <a:gd name="connsiteY3" fmla="*/ 781641 h 810560"/>
              <a:gd name="connsiteX0" fmla="*/ 0 w 1818938"/>
              <a:gd name="connsiteY0" fmla="*/ 680934 h 709853"/>
              <a:gd name="connsiteX1" fmla="*/ 417249 w 1818938"/>
              <a:gd name="connsiteY1" fmla="*/ 15110 h 709853"/>
              <a:gd name="connsiteX2" fmla="*/ 1818938 w 1818938"/>
              <a:gd name="connsiteY2" fmla="*/ 565524 h 709853"/>
              <a:gd name="connsiteX3" fmla="*/ 0 w 1818938"/>
              <a:gd name="connsiteY3" fmla="*/ 680934 h 70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8938" h="709853">
                <a:moveTo>
                  <a:pt x="0" y="680934"/>
                </a:moveTo>
                <a:cubicBezTo>
                  <a:pt x="59184" y="447156"/>
                  <a:pt x="375821" y="-97342"/>
                  <a:pt x="417249" y="15110"/>
                </a:cubicBezTo>
                <a:cubicBezTo>
                  <a:pt x="591516" y="669099"/>
                  <a:pt x="-441580" y="506339"/>
                  <a:pt x="1818938" y="565524"/>
                </a:cubicBezTo>
                <a:cubicBezTo>
                  <a:pt x="1786715" y="589198"/>
                  <a:pt x="449474" y="781548"/>
                  <a:pt x="0" y="68093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winkliges Dreieck 6"/>
          <p:cNvSpPr/>
          <p:nvPr/>
        </p:nvSpPr>
        <p:spPr>
          <a:xfrm rot="18604765">
            <a:off x="10242844" y="3261273"/>
            <a:ext cx="555399" cy="309761"/>
          </a:xfrm>
          <a:custGeom>
            <a:avLst/>
            <a:gdLst>
              <a:gd name="connsiteX0" fmla="*/ 0 w 576064"/>
              <a:gd name="connsiteY0" fmla="*/ 914400 h 914400"/>
              <a:gd name="connsiteX1" fmla="*/ 0 w 576064"/>
              <a:gd name="connsiteY1" fmla="*/ 0 h 914400"/>
              <a:gd name="connsiteX2" fmla="*/ 576064 w 576064"/>
              <a:gd name="connsiteY2" fmla="*/ 914400 h 914400"/>
              <a:gd name="connsiteX3" fmla="*/ 0 w 576064"/>
              <a:gd name="connsiteY3" fmla="*/ 914400 h 914400"/>
              <a:gd name="connsiteX0" fmla="*/ 0 w 1348421"/>
              <a:gd name="connsiteY0" fmla="*/ 914400 h 1216241"/>
              <a:gd name="connsiteX1" fmla="*/ 0 w 1348421"/>
              <a:gd name="connsiteY1" fmla="*/ 0 h 1216241"/>
              <a:gd name="connsiteX2" fmla="*/ 1348421 w 1348421"/>
              <a:gd name="connsiteY2" fmla="*/ 1216241 h 1216241"/>
              <a:gd name="connsiteX3" fmla="*/ 0 w 1348421"/>
              <a:gd name="connsiteY3" fmla="*/ 914400 h 1216241"/>
              <a:gd name="connsiteX0" fmla="*/ 0 w 1348421"/>
              <a:gd name="connsiteY0" fmla="*/ 914400 h 1217974"/>
              <a:gd name="connsiteX1" fmla="*/ 0 w 1348421"/>
              <a:gd name="connsiteY1" fmla="*/ 0 h 1217974"/>
              <a:gd name="connsiteX2" fmla="*/ 1348421 w 1348421"/>
              <a:gd name="connsiteY2" fmla="*/ 1216241 h 1217974"/>
              <a:gd name="connsiteX3" fmla="*/ 0 w 1348421"/>
              <a:gd name="connsiteY3" fmla="*/ 914400 h 1217974"/>
              <a:gd name="connsiteX0" fmla="*/ 0 w 1348421"/>
              <a:gd name="connsiteY0" fmla="*/ 914400 h 1217974"/>
              <a:gd name="connsiteX1" fmla="*/ 0 w 1348421"/>
              <a:gd name="connsiteY1" fmla="*/ 0 h 1217974"/>
              <a:gd name="connsiteX2" fmla="*/ 1348421 w 1348421"/>
              <a:gd name="connsiteY2" fmla="*/ 1216241 h 1217974"/>
              <a:gd name="connsiteX3" fmla="*/ 0 w 1348421"/>
              <a:gd name="connsiteY3" fmla="*/ 914400 h 1217974"/>
              <a:gd name="connsiteX0" fmla="*/ 0 w 1348421"/>
              <a:gd name="connsiteY0" fmla="*/ 701335 h 1004909"/>
              <a:gd name="connsiteX1" fmla="*/ 177553 w 1348421"/>
              <a:gd name="connsiteY1" fmla="*/ 0 h 1004909"/>
              <a:gd name="connsiteX2" fmla="*/ 1348421 w 1348421"/>
              <a:gd name="connsiteY2" fmla="*/ 1003176 h 1004909"/>
              <a:gd name="connsiteX3" fmla="*/ 0 w 1348421"/>
              <a:gd name="connsiteY3" fmla="*/ 701335 h 1004909"/>
              <a:gd name="connsiteX0" fmla="*/ 0 w 1348421"/>
              <a:gd name="connsiteY0" fmla="*/ 701335 h 1004909"/>
              <a:gd name="connsiteX1" fmla="*/ 177553 w 1348421"/>
              <a:gd name="connsiteY1" fmla="*/ 0 h 1004909"/>
              <a:gd name="connsiteX2" fmla="*/ 1348421 w 1348421"/>
              <a:gd name="connsiteY2" fmla="*/ 1003176 h 1004909"/>
              <a:gd name="connsiteX3" fmla="*/ 0 w 1348421"/>
              <a:gd name="connsiteY3" fmla="*/ 701335 h 1004909"/>
              <a:gd name="connsiteX0" fmla="*/ 0 w 1348421"/>
              <a:gd name="connsiteY0" fmla="*/ 701335 h 1004909"/>
              <a:gd name="connsiteX1" fmla="*/ 177553 w 1348421"/>
              <a:gd name="connsiteY1" fmla="*/ 0 h 1004909"/>
              <a:gd name="connsiteX2" fmla="*/ 1348421 w 1348421"/>
              <a:gd name="connsiteY2" fmla="*/ 1003176 h 1004909"/>
              <a:gd name="connsiteX3" fmla="*/ 0 w 1348421"/>
              <a:gd name="connsiteY3" fmla="*/ 701335 h 1004909"/>
              <a:gd name="connsiteX0" fmla="*/ 0 w 1348421"/>
              <a:gd name="connsiteY0" fmla="*/ 813784 h 1117358"/>
              <a:gd name="connsiteX1" fmla="*/ 177553 w 1348421"/>
              <a:gd name="connsiteY1" fmla="*/ 112449 h 1117358"/>
              <a:gd name="connsiteX2" fmla="*/ 1348421 w 1348421"/>
              <a:gd name="connsiteY2" fmla="*/ 1115625 h 1117358"/>
              <a:gd name="connsiteX3" fmla="*/ 0 w 1348421"/>
              <a:gd name="connsiteY3" fmla="*/ 813784 h 1117358"/>
              <a:gd name="connsiteX0" fmla="*/ 0 w 1348421"/>
              <a:gd name="connsiteY0" fmla="*/ 829926 h 1133500"/>
              <a:gd name="connsiteX1" fmla="*/ 292962 w 1348421"/>
              <a:gd name="connsiteY1" fmla="*/ 110836 h 1133500"/>
              <a:gd name="connsiteX2" fmla="*/ 1348421 w 1348421"/>
              <a:gd name="connsiteY2" fmla="*/ 1131767 h 1133500"/>
              <a:gd name="connsiteX3" fmla="*/ 0 w 1348421"/>
              <a:gd name="connsiteY3" fmla="*/ 829926 h 1133500"/>
              <a:gd name="connsiteX0" fmla="*/ 0 w 1818938"/>
              <a:gd name="connsiteY0" fmla="*/ 829926 h 858845"/>
              <a:gd name="connsiteX1" fmla="*/ 292962 w 1818938"/>
              <a:gd name="connsiteY1" fmla="*/ 110836 h 858845"/>
              <a:gd name="connsiteX2" fmla="*/ 1818938 w 1818938"/>
              <a:gd name="connsiteY2" fmla="*/ 714516 h 858845"/>
              <a:gd name="connsiteX3" fmla="*/ 0 w 1818938"/>
              <a:gd name="connsiteY3" fmla="*/ 829926 h 858845"/>
              <a:gd name="connsiteX0" fmla="*/ 0 w 1818938"/>
              <a:gd name="connsiteY0" fmla="*/ 829926 h 858845"/>
              <a:gd name="connsiteX1" fmla="*/ 292962 w 1818938"/>
              <a:gd name="connsiteY1" fmla="*/ 110836 h 858845"/>
              <a:gd name="connsiteX2" fmla="*/ 1818938 w 1818938"/>
              <a:gd name="connsiteY2" fmla="*/ 714516 h 858845"/>
              <a:gd name="connsiteX3" fmla="*/ 0 w 1818938"/>
              <a:gd name="connsiteY3" fmla="*/ 829926 h 858845"/>
              <a:gd name="connsiteX0" fmla="*/ 0 w 1818938"/>
              <a:gd name="connsiteY0" fmla="*/ 838014 h 866933"/>
              <a:gd name="connsiteX1" fmla="*/ 399494 w 1818938"/>
              <a:gd name="connsiteY1" fmla="*/ 110046 h 866933"/>
              <a:gd name="connsiteX2" fmla="*/ 1818938 w 1818938"/>
              <a:gd name="connsiteY2" fmla="*/ 722604 h 866933"/>
              <a:gd name="connsiteX3" fmla="*/ 0 w 1818938"/>
              <a:gd name="connsiteY3" fmla="*/ 838014 h 866933"/>
              <a:gd name="connsiteX0" fmla="*/ 0 w 1818938"/>
              <a:gd name="connsiteY0" fmla="*/ 838014 h 866933"/>
              <a:gd name="connsiteX1" fmla="*/ 399494 w 1818938"/>
              <a:gd name="connsiteY1" fmla="*/ 110046 h 866933"/>
              <a:gd name="connsiteX2" fmla="*/ 1818938 w 1818938"/>
              <a:gd name="connsiteY2" fmla="*/ 722604 h 866933"/>
              <a:gd name="connsiteX3" fmla="*/ 0 w 1818938"/>
              <a:gd name="connsiteY3" fmla="*/ 838014 h 866933"/>
              <a:gd name="connsiteX0" fmla="*/ 0 w 1818938"/>
              <a:gd name="connsiteY0" fmla="*/ 846113 h 875032"/>
              <a:gd name="connsiteX1" fmla="*/ 417249 w 1818938"/>
              <a:gd name="connsiteY1" fmla="*/ 109267 h 875032"/>
              <a:gd name="connsiteX2" fmla="*/ 1818938 w 1818938"/>
              <a:gd name="connsiteY2" fmla="*/ 730703 h 875032"/>
              <a:gd name="connsiteX3" fmla="*/ 0 w 1818938"/>
              <a:gd name="connsiteY3" fmla="*/ 846113 h 875032"/>
              <a:gd name="connsiteX0" fmla="*/ 0 w 1818938"/>
              <a:gd name="connsiteY0" fmla="*/ 846113 h 875032"/>
              <a:gd name="connsiteX1" fmla="*/ 417249 w 1818938"/>
              <a:gd name="connsiteY1" fmla="*/ 109267 h 875032"/>
              <a:gd name="connsiteX2" fmla="*/ 1818938 w 1818938"/>
              <a:gd name="connsiteY2" fmla="*/ 730703 h 875032"/>
              <a:gd name="connsiteX3" fmla="*/ 0 w 1818938"/>
              <a:gd name="connsiteY3" fmla="*/ 846113 h 875032"/>
              <a:gd name="connsiteX0" fmla="*/ 0 w 1818938"/>
              <a:gd name="connsiteY0" fmla="*/ 862342 h 891261"/>
              <a:gd name="connsiteX1" fmla="*/ 452759 w 1818938"/>
              <a:gd name="connsiteY1" fmla="*/ 107741 h 891261"/>
              <a:gd name="connsiteX2" fmla="*/ 1818938 w 1818938"/>
              <a:gd name="connsiteY2" fmla="*/ 746932 h 891261"/>
              <a:gd name="connsiteX3" fmla="*/ 0 w 1818938"/>
              <a:gd name="connsiteY3" fmla="*/ 862342 h 891261"/>
              <a:gd name="connsiteX0" fmla="*/ 0 w 1818938"/>
              <a:gd name="connsiteY0" fmla="*/ 935859 h 964778"/>
              <a:gd name="connsiteX1" fmla="*/ 506025 w 1818938"/>
              <a:gd name="connsiteY1" fmla="*/ 101359 h 964778"/>
              <a:gd name="connsiteX2" fmla="*/ 1818938 w 1818938"/>
              <a:gd name="connsiteY2" fmla="*/ 820449 h 964778"/>
              <a:gd name="connsiteX3" fmla="*/ 0 w 1818938"/>
              <a:gd name="connsiteY3" fmla="*/ 935859 h 964778"/>
              <a:gd name="connsiteX0" fmla="*/ 0 w 1818938"/>
              <a:gd name="connsiteY0" fmla="*/ 765646 h 794565"/>
              <a:gd name="connsiteX1" fmla="*/ 461637 w 1818938"/>
              <a:gd name="connsiteY1" fmla="*/ 117577 h 794565"/>
              <a:gd name="connsiteX2" fmla="*/ 1818938 w 1818938"/>
              <a:gd name="connsiteY2" fmla="*/ 650236 h 794565"/>
              <a:gd name="connsiteX3" fmla="*/ 0 w 1818938"/>
              <a:gd name="connsiteY3" fmla="*/ 765646 h 794565"/>
              <a:gd name="connsiteX0" fmla="*/ 0 w 1818938"/>
              <a:gd name="connsiteY0" fmla="*/ 781641 h 810560"/>
              <a:gd name="connsiteX1" fmla="*/ 417249 w 1818938"/>
              <a:gd name="connsiteY1" fmla="*/ 115817 h 810560"/>
              <a:gd name="connsiteX2" fmla="*/ 1818938 w 1818938"/>
              <a:gd name="connsiteY2" fmla="*/ 666231 h 810560"/>
              <a:gd name="connsiteX3" fmla="*/ 0 w 1818938"/>
              <a:gd name="connsiteY3" fmla="*/ 781641 h 810560"/>
              <a:gd name="connsiteX0" fmla="*/ 0 w 1818938"/>
              <a:gd name="connsiteY0" fmla="*/ 781641 h 810560"/>
              <a:gd name="connsiteX1" fmla="*/ 417249 w 1818938"/>
              <a:gd name="connsiteY1" fmla="*/ 115817 h 810560"/>
              <a:gd name="connsiteX2" fmla="*/ 1818938 w 1818938"/>
              <a:gd name="connsiteY2" fmla="*/ 666231 h 810560"/>
              <a:gd name="connsiteX3" fmla="*/ 0 w 1818938"/>
              <a:gd name="connsiteY3" fmla="*/ 781641 h 810560"/>
              <a:gd name="connsiteX0" fmla="*/ 0 w 1818938"/>
              <a:gd name="connsiteY0" fmla="*/ 680934 h 709853"/>
              <a:gd name="connsiteX1" fmla="*/ 417249 w 1818938"/>
              <a:gd name="connsiteY1" fmla="*/ 15110 h 709853"/>
              <a:gd name="connsiteX2" fmla="*/ 1818938 w 1818938"/>
              <a:gd name="connsiteY2" fmla="*/ 565524 h 709853"/>
              <a:gd name="connsiteX3" fmla="*/ 0 w 1818938"/>
              <a:gd name="connsiteY3" fmla="*/ 680934 h 70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8938" h="709853">
                <a:moveTo>
                  <a:pt x="0" y="680934"/>
                </a:moveTo>
                <a:cubicBezTo>
                  <a:pt x="59184" y="447156"/>
                  <a:pt x="375821" y="-97342"/>
                  <a:pt x="417249" y="15110"/>
                </a:cubicBezTo>
                <a:cubicBezTo>
                  <a:pt x="591516" y="669099"/>
                  <a:pt x="-441580" y="506339"/>
                  <a:pt x="1818938" y="565524"/>
                </a:cubicBezTo>
                <a:cubicBezTo>
                  <a:pt x="1786715" y="589198"/>
                  <a:pt x="449474" y="781548"/>
                  <a:pt x="0" y="68093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winkliges Dreieck 6"/>
          <p:cNvSpPr/>
          <p:nvPr/>
        </p:nvSpPr>
        <p:spPr>
          <a:xfrm rot="18604765">
            <a:off x="10242841" y="3961582"/>
            <a:ext cx="555399" cy="309761"/>
          </a:xfrm>
          <a:custGeom>
            <a:avLst/>
            <a:gdLst>
              <a:gd name="connsiteX0" fmla="*/ 0 w 576064"/>
              <a:gd name="connsiteY0" fmla="*/ 914400 h 914400"/>
              <a:gd name="connsiteX1" fmla="*/ 0 w 576064"/>
              <a:gd name="connsiteY1" fmla="*/ 0 h 914400"/>
              <a:gd name="connsiteX2" fmla="*/ 576064 w 576064"/>
              <a:gd name="connsiteY2" fmla="*/ 914400 h 914400"/>
              <a:gd name="connsiteX3" fmla="*/ 0 w 576064"/>
              <a:gd name="connsiteY3" fmla="*/ 914400 h 914400"/>
              <a:gd name="connsiteX0" fmla="*/ 0 w 1348421"/>
              <a:gd name="connsiteY0" fmla="*/ 914400 h 1216241"/>
              <a:gd name="connsiteX1" fmla="*/ 0 w 1348421"/>
              <a:gd name="connsiteY1" fmla="*/ 0 h 1216241"/>
              <a:gd name="connsiteX2" fmla="*/ 1348421 w 1348421"/>
              <a:gd name="connsiteY2" fmla="*/ 1216241 h 1216241"/>
              <a:gd name="connsiteX3" fmla="*/ 0 w 1348421"/>
              <a:gd name="connsiteY3" fmla="*/ 914400 h 1216241"/>
              <a:gd name="connsiteX0" fmla="*/ 0 w 1348421"/>
              <a:gd name="connsiteY0" fmla="*/ 914400 h 1217974"/>
              <a:gd name="connsiteX1" fmla="*/ 0 w 1348421"/>
              <a:gd name="connsiteY1" fmla="*/ 0 h 1217974"/>
              <a:gd name="connsiteX2" fmla="*/ 1348421 w 1348421"/>
              <a:gd name="connsiteY2" fmla="*/ 1216241 h 1217974"/>
              <a:gd name="connsiteX3" fmla="*/ 0 w 1348421"/>
              <a:gd name="connsiteY3" fmla="*/ 914400 h 1217974"/>
              <a:gd name="connsiteX0" fmla="*/ 0 w 1348421"/>
              <a:gd name="connsiteY0" fmla="*/ 914400 h 1217974"/>
              <a:gd name="connsiteX1" fmla="*/ 0 w 1348421"/>
              <a:gd name="connsiteY1" fmla="*/ 0 h 1217974"/>
              <a:gd name="connsiteX2" fmla="*/ 1348421 w 1348421"/>
              <a:gd name="connsiteY2" fmla="*/ 1216241 h 1217974"/>
              <a:gd name="connsiteX3" fmla="*/ 0 w 1348421"/>
              <a:gd name="connsiteY3" fmla="*/ 914400 h 1217974"/>
              <a:gd name="connsiteX0" fmla="*/ 0 w 1348421"/>
              <a:gd name="connsiteY0" fmla="*/ 701335 h 1004909"/>
              <a:gd name="connsiteX1" fmla="*/ 177553 w 1348421"/>
              <a:gd name="connsiteY1" fmla="*/ 0 h 1004909"/>
              <a:gd name="connsiteX2" fmla="*/ 1348421 w 1348421"/>
              <a:gd name="connsiteY2" fmla="*/ 1003176 h 1004909"/>
              <a:gd name="connsiteX3" fmla="*/ 0 w 1348421"/>
              <a:gd name="connsiteY3" fmla="*/ 701335 h 1004909"/>
              <a:gd name="connsiteX0" fmla="*/ 0 w 1348421"/>
              <a:gd name="connsiteY0" fmla="*/ 701335 h 1004909"/>
              <a:gd name="connsiteX1" fmla="*/ 177553 w 1348421"/>
              <a:gd name="connsiteY1" fmla="*/ 0 h 1004909"/>
              <a:gd name="connsiteX2" fmla="*/ 1348421 w 1348421"/>
              <a:gd name="connsiteY2" fmla="*/ 1003176 h 1004909"/>
              <a:gd name="connsiteX3" fmla="*/ 0 w 1348421"/>
              <a:gd name="connsiteY3" fmla="*/ 701335 h 1004909"/>
              <a:gd name="connsiteX0" fmla="*/ 0 w 1348421"/>
              <a:gd name="connsiteY0" fmla="*/ 701335 h 1004909"/>
              <a:gd name="connsiteX1" fmla="*/ 177553 w 1348421"/>
              <a:gd name="connsiteY1" fmla="*/ 0 h 1004909"/>
              <a:gd name="connsiteX2" fmla="*/ 1348421 w 1348421"/>
              <a:gd name="connsiteY2" fmla="*/ 1003176 h 1004909"/>
              <a:gd name="connsiteX3" fmla="*/ 0 w 1348421"/>
              <a:gd name="connsiteY3" fmla="*/ 701335 h 1004909"/>
              <a:gd name="connsiteX0" fmla="*/ 0 w 1348421"/>
              <a:gd name="connsiteY0" fmla="*/ 813784 h 1117358"/>
              <a:gd name="connsiteX1" fmla="*/ 177553 w 1348421"/>
              <a:gd name="connsiteY1" fmla="*/ 112449 h 1117358"/>
              <a:gd name="connsiteX2" fmla="*/ 1348421 w 1348421"/>
              <a:gd name="connsiteY2" fmla="*/ 1115625 h 1117358"/>
              <a:gd name="connsiteX3" fmla="*/ 0 w 1348421"/>
              <a:gd name="connsiteY3" fmla="*/ 813784 h 1117358"/>
              <a:gd name="connsiteX0" fmla="*/ 0 w 1348421"/>
              <a:gd name="connsiteY0" fmla="*/ 829926 h 1133500"/>
              <a:gd name="connsiteX1" fmla="*/ 292962 w 1348421"/>
              <a:gd name="connsiteY1" fmla="*/ 110836 h 1133500"/>
              <a:gd name="connsiteX2" fmla="*/ 1348421 w 1348421"/>
              <a:gd name="connsiteY2" fmla="*/ 1131767 h 1133500"/>
              <a:gd name="connsiteX3" fmla="*/ 0 w 1348421"/>
              <a:gd name="connsiteY3" fmla="*/ 829926 h 1133500"/>
              <a:gd name="connsiteX0" fmla="*/ 0 w 1818938"/>
              <a:gd name="connsiteY0" fmla="*/ 829926 h 858845"/>
              <a:gd name="connsiteX1" fmla="*/ 292962 w 1818938"/>
              <a:gd name="connsiteY1" fmla="*/ 110836 h 858845"/>
              <a:gd name="connsiteX2" fmla="*/ 1818938 w 1818938"/>
              <a:gd name="connsiteY2" fmla="*/ 714516 h 858845"/>
              <a:gd name="connsiteX3" fmla="*/ 0 w 1818938"/>
              <a:gd name="connsiteY3" fmla="*/ 829926 h 858845"/>
              <a:gd name="connsiteX0" fmla="*/ 0 w 1818938"/>
              <a:gd name="connsiteY0" fmla="*/ 829926 h 858845"/>
              <a:gd name="connsiteX1" fmla="*/ 292962 w 1818938"/>
              <a:gd name="connsiteY1" fmla="*/ 110836 h 858845"/>
              <a:gd name="connsiteX2" fmla="*/ 1818938 w 1818938"/>
              <a:gd name="connsiteY2" fmla="*/ 714516 h 858845"/>
              <a:gd name="connsiteX3" fmla="*/ 0 w 1818938"/>
              <a:gd name="connsiteY3" fmla="*/ 829926 h 858845"/>
              <a:gd name="connsiteX0" fmla="*/ 0 w 1818938"/>
              <a:gd name="connsiteY0" fmla="*/ 838014 h 866933"/>
              <a:gd name="connsiteX1" fmla="*/ 399494 w 1818938"/>
              <a:gd name="connsiteY1" fmla="*/ 110046 h 866933"/>
              <a:gd name="connsiteX2" fmla="*/ 1818938 w 1818938"/>
              <a:gd name="connsiteY2" fmla="*/ 722604 h 866933"/>
              <a:gd name="connsiteX3" fmla="*/ 0 w 1818938"/>
              <a:gd name="connsiteY3" fmla="*/ 838014 h 866933"/>
              <a:gd name="connsiteX0" fmla="*/ 0 w 1818938"/>
              <a:gd name="connsiteY0" fmla="*/ 838014 h 866933"/>
              <a:gd name="connsiteX1" fmla="*/ 399494 w 1818938"/>
              <a:gd name="connsiteY1" fmla="*/ 110046 h 866933"/>
              <a:gd name="connsiteX2" fmla="*/ 1818938 w 1818938"/>
              <a:gd name="connsiteY2" fmla="*/ 722604 h 866933"/>
              <a:gd name="connsiteX3" fmla="*/ 0 w 1818938"/>
              <a:gd name="connsiteY3" fmla="*/ 838014 h 866933"/>
              <a:gd name="connsiteX0" fmla="*/ 0 w 1818938"/>
              <a:gd name="connsiteY0" fmla="*/ 846113 h 875032"/>
              <a:gd name="connsiteX1" fmla="*/ 417249 w 1818938"/>
              <a:gd name="connsiteY1" fmla="*/ 109267 h 875032"/>
              <a:gd name="connsiteX2" fmla="*/ 1818938 w 1818938"/>
              <a:gd name="connsiteY2" fmla="*/ 730703 h 875032"/>
              <a:gd name="connsiteX3" fmla="*/ 0 w 1818938"/>
              <a:gd name="connsiteY3" fmla="*/ 846113 h 875032"/>
              <a:gd name="connsiteX0" fmla="*/ 0 w 1818938"/>
              <a:gd name="connsiteY0" fmla="*/ 846113 h 875032"/>
              <a:gd name="connsiteX1" fmla="*/ 417249 w 1818938"/>
              <a:gd name="connsiteY1" fmla="*/ 109267 h 875032"/>
              <a:gd name="connsiteX2" fmla="*/ 1818938 w 1818938"/>
              <a:gd name="connsiteY2" fmla="*/ 730703 h 875032"/>
              <a:gd name="connsiteX3" fmla="*/ 0 w 1818938"/>
              <a:gd name="connsiteY3" fmla="*/ 846113 h 875032"/>
              <a:gd name="connsiteX0" fmla="*/ 0 w 1818938"/>
              <a:gd name="connsiteY0" fmla="*/ 862342 h 891261"/>
              <a:gd name="connsiteX1" fmla="*/ 452759 w 1818938"/>
              <a:gd name="connsiteY1" fmla="*/ 107741 h 891261"/>
              <a:gd name="connsiteX2" fmla="*/ 1818938 w 1818938"/>
              <a:gd name="connsiteY2" fmla="*/ 746932 h 891261"/>
              <a:gd name="connsiteX3" fmla="*/ 0 w 1818938"/>
              <a:gd name="connsiteY3" fmla="*/ 862342 h 891261"/>
              <a:gd name="connsiteX0" fmla="*/ 0 w 1818938"/>
              <a:gd name="connsiteY0" fmla="*/ 935859 h 964778"/>
              <a:gd name="connsiteX1" fmla="*/ 506025 w 1818938"/>
              <a:gd name="connsiteY1" fmla="*/ 101359 h 964778"/>
              <a:gd name="connsiteX2" fmla="*/ 1818938 w 1818938"/>
              <a:gd name="connsiteY2" fmla="*/ 820449 h 964778"/>
              <a:gd name="connsiteX3" fmla="*/ 0 w 1818938"/>
              <a:gd name="connsiteY3" fmla="*/ 935859 h 964778"/>
              <a:gd name="connsiteX0" fmla="*/ 0 w 1818938"/>
              <a:gd name="connsiteY0" fmla="*/ 765646 h 794565"/>
              <a:gd name="connsiteX1" fmla="*/ 461637 w 1818938"/>
              <a:gd name="connsiteY1" fmla="*/ 117577 h 794565"/>
              <a:gd name="connsiteX2" fmla="*/ 1818938 w 1818938"/>
              <a:gd name="connsiteY2" fmla="*/ 650236 h 794565"/>
              <a:gd name="connsiteX3" fmla="*/ 0 w 1818938"/>
              <a:gd name="connsiteY3" fmla="*/ 765646 h 794565"/>
              <a:gd name="connsiteX0" fmla="*/ 0 w 1818938"/>
              <a:gd name="connsiteY0" fmla="*/ 781641 h 810560"/>
              <a:gd name="connsiteX1" fmla="*/ 417249 w 1818938"/>
              <a:gd name="connsiteY1" fmla="*/ 115817 h 810560"/>
              <a:gd name="connsiteX2" fmla="*/ 1818938 w 1818938"/>
              <a:gd name="connsiteY2" fmla="*/ 666231 h 810560"/>
              <a:gd name="connsiteX3" fmla="*/ 0 w 1818938"/>
              <a:gd name="connsiteY3" fmla="*/ 781641 h 810560"/>
              <a:gd name="connsiteX0" fmla="*/ 0 w 1818938"/>
              <a:gd name="connsiteY0" fmla="*/ 781641 h 810560"/>
              <a:gd name="connsiteX1" fmla="*/ 417249 w 1818938"/>
              <a:gd name="connsiteY1" fmla="*/ 115817 h 810560"/>
              <a:gd name="connsiteX2" fmla="*/ 1818938 w 1818938"/>
              <a:gd name="connsiteY2" fmla="*/ 666231 h 810560"/>
              <a:gd name="connsiteX3" fmla="*/ 0 w 1818938"/>
              <a:gd name="connsiteY3" fmla="*/ 781641 h 810560"/>
              <a:gd name="connsiteX0" fmla="*/ 0 w 1818938"/>
              <a:gd name="connsiteY0" fmla="*/ 680934 h 709853"/>
              <a:gd name="connsiteX1" fmla="*/ 417249 w 1818938"/>
              <a:gd name="connsiteY1" fmla="*/ 15110 h 709853"/>
              <a:gd name="connsiteX2" fmla="*/ 1818938 w 1818938"/>
              <a:gd name="connsiteY2" fmla="*/ 565524 h 709853"/>
              <a:gd name="connsiteX3" fmla="*/ 0 w 1818938"/>
              <a:gd name="connsiteY3" fmla="*/ 680934 h 70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8938" h="709853">
                <a:moveTo>
                  <a:pt x="0" y="680934"/>
                </a:moveTo>
                <a:cubicBezTo>
                  <a:pt x="59184" y="447156"/>
                  <a:pt x="375821" y="-97342"/>
                  <a:pt x="417249" y="15110"/>
                </a:cubicBezTo>
                <a:cubicBezTo>
                  <a:pt x="591516" y="669099"/>
                  <a:pt x="-441580" y="506339"/>
                  <a:pt x="1818938" y="565524"/>
                </a:cubicBezTo>
                <a:cubicBezTo>
                  <a:pt x="1786715" y="589198"/>
                  <a:pt x="449474" y="781548"/>
                  <a:pt x="0" y="68093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winkliges Dreieck 6"/>
          <p:cNvSpPr/>
          <p:nvPr/>
        </p:nvSpPr>
        <p:spPr>
          <a:xfrm rot="18604765">
            <a:off x="10252698" y="4693215"/>
            <a:ext cx="500058" cy="309761"/>
          </a:xfrm>
          <a:custGeom>
            <a:avLst/>
            <a:gdLst>
              <a:gd name="connsiteX0" fmla="*/ 0 w 576064"/>
              <a:gd name="connsiteY0" fmla="*/ 914400 h 914400"/>
              <a:gd name="connsiteX1" fmla="*/ 0 w 576064"/>
              <a:gd name="connsiteY1" fmla="*/ 0 h 914400"/>
              <a:gd name="connsiteX2" fmla="*/ 576064 w 576064"/>
              <a:gd name="connsiteY2" fmla="*/ 914400 h 914400"/>
              <a:gd name="connsiteX3" fmla="*/ 0 w 576064"/>
              <a:gd name="connsiteY3" fmla="*/ 914400 h 914400"/>
              <a:gd name="connsiteX0" fmla="*/ 0 w 1348421"/>
              <a:gd name="connsiteY0" fmla="*/ 914400 h 1216241"/>
              <a:gd name="connsiteX1" fmla="*/ 0 w 1348421"/>
              <a:gd name="connsiteY1" fmla="*/ 0 h 1216241"/>
              <a:gd name="connsiteX2" fmla="*/ 1348421 w 1348421"/>
              <a:gd name="connsiteY2" fmla="*/ 1216241 h 1216241"/>
              <a:gd name="connsiteX3" fmla="*/ 0 w 1348421"/>
              <a:gd name="connsiteY3" fmla="*/ 914400 h 1216241"/>
              <a:gd name="connsiteX0" fmla="*/ 0 w 1348421"/>
              <a:gd name="connsiteY0" fmla="*/ 914400 h 1217974"/>
              <a:gd name="connsiteX1" fmla="*/ 0 w 1348421"/>
              <a:gd name="connsiteY1" fmla="*/ 0 h 1217974"/>
              <a:gd name="connsiteX2" fmla="*/ 1348421 w 1348421"/>
              <a:gd name="connsiteY2" fmla="*/ 1216241 h 1217974"/>
              <a:gd name="connsiteX3" fmla="*/ 0 w 1348421"/>
              <a:gd name="connsiteY3" fmla="*/ 914400 h 1217974"/>
              <a:gd name="connsiteX0" fmla="*/ 0 w 1348421"/>
              <a:gd name="connsiteY0" fmla="*/ 914400 h 1217974"/>
              <a:gd name="connsiteX1" fmla="*/ 0 w 1348421"/>
              <a:gd name="connsiteY1" fmla="*/ 0 h 1217974"/>
              <a:gd name="connsiteX2" fmla="*/ 1348421 w 1348421"/>
              <a:gd name="connsiteY2" fmla="*/ 1216241 h 1217974"/>
              <a:gd name="connsiteX3" fmla="*/ 0 w 1348421"/>
              <a:gd name="connsiteY3" fmla="*/ 914400 h 1217974"/>
              <a:gd name="connsiteX0" fmla="*/ 0 w 1348421"/>
              <a:gd name="connsiteY0" fmla="*/ 701335 h 1004909"/>
              <a:gd name="connsiteX1" fmla="*/ 177553 w 1348421"/>
              <a:gd name="connsiteY1" fmla="*/ 0 h 1004909"/>
              <a:gd name="connsiteX2" fmla="*/ 1348421 w 1348421"/>
              <a:gd name="connsiteY2" fmla="*/ 1003176 h 1004909"/>
              <a:gd name="connsiteX3" fmla="*/ 0 w 1348421"/>
              <a:gd name="connsiteY3" fmla="*/ 701335 h 1004909"/>
              <a:gd name="connsiteX0" fmla="*/ 0 w 1348421"/>
              <a:gd name="connsiteY0" fmla="*/ 701335 h 1004909"/>
              <a:gd name="connsiteX1" fmla="*/ 177553 w 1348421"/>
              <a:gd name="connsiteY1" fmla="*/ 0 h 1004909"/>
              <a:gd name="connsiteX2" fmla="*/ 1348421 w 1348421"/>
              <a:gd name="connsiteY2" fmla="*/ 1003176 h 1004909"/>
              <a:gd name="connsiteX3" fmla="*/ 0 w 1348421"/>
              <a:gd name="connsiteY3" fmla="*/ 701335 h 1004909"/>
              <a:gd name="connsiteX0" fmla="*/ 0 w 1348421"/>
              <a:gd name="connsiteY0" fmla="*/ 701335 h 1004909"/>
              <a:gd name="connsiteX1" fmla="*/ 177553 w 1348421"/>
              <a:gd name="connsiteY1" fmla="*/ 0 h 1004909"/>
              <a:gd name="connsiteX2" fmla="*/ 1348421 w 1348421"/>
              <a:gd name="connsiteY2" fmla="*/ 1003176 h 1004909"/>
              <a:gd name="connsiteX3" fmla="*/ 0 w 1348421"/>
              <a:gd name="connsiteY3" fmla="*/ 701335 h 1004909"/>
              <a:gd name="connsiteX0" fmla="*/ 0 w 1348421"/>
              <a:gd name="connsiteY0" fmla="*/ 813784 h 1117358"/>
              <a:gd name="connsiteX1" fmla="*/ 177553 w 1348421"/>
              <a:gd name="connsiteY1" fmla="*/ 112449 h 1117358"/>
              <a:gd name="connsiteX2" fmla="*/ 1348421 w 1348421"/>
              <a:gd name="connsiteY2" fmla="*/ 1115625 h 1117358"/>
              <a:gd name="connsiteX3" fmla="*/ 0 w 1348421"/>
              <a:gd name="connsiteY3" fmla="*/ 813784 h 1117358"/>
              <a:gd name="connsiteX0" fmla="*/ 0 w 1348421"/>
              <a:gd name="connsiteY0" fmla="*/ 829926 h 1133500"/>
              <a:gd name="connsiteX1" fmla="*/ 292962 w 1348421"/>
              <a:gd name="connsiteY1" fmla="*/ 110836 h 1133500"/>
              <a:gd name="connsiteX2" fmla="*/ 1348421 w 1348421"/>
              <a:gd name="connsiteY2" fmla="*/ 1131767 h 1133500"/>
              <a:gd name="connsiteX3" fmla="*/ 0 w 1348421"/>
              <a:gd name="connsiteY3" fmla="*/ 829926 h 1133500"/>
              <a:gd name="connsiteX0" fmla="*/ 0 w 1818938"/>
              <a:gd name="connsiteY0" fmla="*/ 829926 h 858845"/>
              <a:gd name="connsiteX1" fmla="*/ 292962 w 1818938"/>
              <a:gd name="connsiteY1" fmla="*/ 110836 h 858845"/>
              <a:gd name="connsiteX2" fmla="*/ 1818938 w 1818938"/>
              <a:gd name="connsiteY2" fmla="*/ 714516 h 858845"/>
              <a:gd name="connsiteX3" fmla="*/ 0 w 1818938"/>
              <a:gd name="connsiteY3" fmla="*/ 829926 h 858845"/>
              <a:gd name="connsiteX0" fmla="*/ 0 w 1818938"/>
              <a:gd name="connsiteY0" fmla="*/ 829926 h 858845"/>
              <a:gd name="connsiteX1" fmla="*/ 292962 w 1818938"/>
              <a:gd name="connsiteY1" fmla="*/ 110836 h 858845"/>
              <a:gd name="connsiteX2" fmla="*/ 1818938 w 1818938"/>
              <a:gd name="connsiteY2" fmla="*/ 714516 h 858845"/>
              <a:gd name="connsiteX3" fmla="*/ 0 w 1818938"/>
              <a:gd name="connsiteY3" fmla="*/ 829926 h 858845"/>
              <a:gd name="connsiteX0" fmla="*/ 0 w 1818938"/>
              <a:gd name="connsiteY0" fmla="*/ 838014 h 866933"/>
              <a:gd name="connsiteX1" fmla="*/ 399494 w 1818938"/>
              <a:gd name="connsiteY1" fmla="*/ 110046 h 866933"/>
              <a:gd name="connsiteX2" fmla="*/ 1818938 w 1818938"/>
              <a:gd name="connsiteY2" fmla="*/ 722604 h 866933"/>
              <a:gd name="connsiteX3" fmla="*/ 0 w 1818938"/>
              <a:gd name="connsiteY3" fmla="*/ 838014 h 866933"/>
              <a:gd name="connsiteX0" fmla="*/ 0 w 1818938"/>
              <a:gd name="connsiteY0" fmla="*/ 838014 h 866933"/>
              <a:gd name="connsiteX1" fmla="*/ 399494 w 1818938"/>
              <a:gd name="connsiteY1" fmla="*/ 110046 h 866933"/>
              <a:gd name="connsiteX2" fmla="*/ 1818938 w 1818938"/>
              <a:gd name="connsiteY2" fmla="*/ 722604 h 866933"/>
              <a:gd name="connsiteX3" fmla="*/ 0 w 1818938"/>
              <a:gd name="connsiteY3" fmla="*/ 838014 h 866933"/>
              <a:gd name="connsiteX0" fmla="*/ 0 w 1818938"/>
              <a:gd name="connsiteY0" fmla="*/ 846113 h 875032"/>
              <a:gd name="connsiteX1" fmla="*/ 417249 w 1818938"/>
              <a:gd name="connsiteY1" fmla="*/ 109267 h 875032"/>
              <a:gd name="connsiteX2" fmla="*/ 1818938 w 1818938"/>
              <a:gd name="connsiteY2" fmla="*/ 730703 h 875032"/>
              <a:gd name="connsiteX3" fmla="*/ 0 w 1818938"/>
              <a:gd name="connsiteY3" fmla="*/ 846113 h 875032"/>
              <a:gd name="connsiteX0" fmla="*/ 0 w 1818938"/>
              <a:gd name="connsiteY0" fmla="*/ 846113 h 875032"/>
              <a:gd name="connsiteX1" fmla="*/ 417249 w 1818938"/>
              <a:gd name="connsiteY1" fmla="*/ 109267 h 875032"/>
              <a:gd name="connsiteX2" fmla="*/ 1818938 w 1818938"/>
              <a:gd name="connsiteY2" fmla="*/ 730703 h 875032"/>
              <a:gd name="connsiteX3" fmla="*/ 0 w 1818938"/>
              <a:gd name="connsiteY3" fmla="*/ 846113 h 875032"/>
              <a:gd name="connsiteX0" fmla="*/ 0 w 1818938"/>
              <a:gd name="connsiteY0" fmla="*/ 862342 h 891261"/>
              <a:gd name="connsiteX1" fmla="*/ 452759 w 1818938"/>
              <a:gd name="connsiteY1" fmla="*/ 107741 h 891261"/>
              <a:gd name="connsiteX2" fmla="*/ 1818938 w 1818938"/>
              <a:gd name="connsiteY2" fmla="*/ 746932 h 891261"/>
              <a:gd name="connsiteX3" fmla="*/ 0 w 1818938"/>
              <a:gd name="connsiteY3" fmla="*/ 862342 h 891261"/>
              <a:gd name="connsiteX0" fmla="*/ 0 w 1818938"/>
              <a:gd name="connsiteY0" fmla="*/ 935859 h 964778"/>
              <a:gd name="connsiteX1" fmla="*/ 506025 w 1818938"/>
              <a:gd name="connsiteY1" fmla="*/ 101359 h 964778"/>
              <a:gd name="connsiteX2" fmla="*/ 1818938 w 1818938"/>
              <a:gd name="connsiteY2" fmla="*/ 820449 h 964778"/>
              <a:gd name="connsiteX3" fmla="*/ 0 w 1818938"/>
              <a:gd name="connsiteY3" fmla="*/ 935859 h 964778"/>
              <a:gd name="connsiteX0" fmla="*/ 0 w 1818938"/>
              <a:gd name="connsiteY0" fmla="*/ 765646 h 794565"/>
              <a:gd name="connsiteX1" fmla="*/ 461637 w 1818938"/>
              <a:gd name="connsiteY1" fmla="*/ 117577 h 794565"/>
              <a:gd name="connsiteX2" fmla="*/ 1818938 w 1818938"/>
              <a:gd name="connsiteY2" fmla="*/ 650236 h 794565"/>
              <a:gd name="connsiteX3" fmla="*/ 0 w 1818938"/>
              <a:gd name="connsiteY3" fmla="*/ 765646 h 794565"/>
              <a:gd name="connsiteX0" fmla="*/ 0 w 1818938"/>
              <a:gd name="connsiteY0" fmla="*/ 781641 h 810560"/>
              <a:gd name="connsiteX1" fmla="*/ 417249 w 1818938"/>
              <a:gd name="connsiteY1" fmla="*/ 115817 h 810560"/>
              <a:gd name="connsiteX2" fmla="*/ 1818938 w 1818938"/>
              <a:gd name="connsiteY2" fmla="*/ 666231 h 810560"/>
              <a:gd name="connsiteX3" fmla="*/ 0 w 1818938"/>
              <a:gd name="connsiteY3" fmla="*/ 781641 h 810560"/>
              <a:gd name="connsiteX0" fmla="*/ 0 w 1818938"/>
              <a:gd name="connsiteY0" fmla="*/ 781641 h 810560"/>
              <a:gd name="connsiteX1" fmla="*/ 417249 w 1818938"/>
              <a:gd name="connsiteY1" fmla="*/ 115817 h 810560"/>
              <a:gd name="connsiteX2" fmla="*/ 1818938 w 1818938"/>
              <a:gd name="connsiteY2" fmla="*/ 666231 h 810560"/>
              <a:gd name="connsiteX3" fmla="*/ 0 w 1818938"/>
              <a:gd name="connsiteY3" fmla="*/ 781641 h 810560"/>
              <a:gd name="connsiteX0" fmla="*/ 0 w 1818938"/>
              <a:gd name="connsiteY0" fmla="*/ 680934 h 709853"/>
              <a:gd name="connsiteX1" fmla="*/ 417249 w 1818938"/>
              <a:gd name="connsiteY1" fmla="*/ 15110 h 709853"/>
              <a:gd name="connsiteX2" fmla="*/ 1818938 w 1818938"/>
              <a:gd name="connsiteY2" fmla="*/ 565524 h 709853"/>
              <a:gd name="connsiteX3" fmla="*/ 0 w 1818938"/>
              <a:gd name="connsiteY3" fmla="*/ 680934 h 70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8938" h="709853">
                <a:moveTo>
                  <a:pt x="0" y="680934"/>
                </a:moveTo>
                <a:cubicBezTo>
                  <a:pt x="59184" y="447156"/>
                  <a:pt x="375821" y="-97342"/>
                  <a:pt x="417249" y="15110"/>
                </a:cubicBezTo>
                <a:cubicBezTo>
                  <a:pt x="591516" y="669099"/>
                  <a:pt x="-441580" y="506339"/>
                  <a:pt x="1818938" y="565524"/>
                </a:cubicBezTo>
                <a:cubicBezTo>
                  <a:pt x="1786715" y="589198"/>
                  <a:pt x="449474" y="781548"/>
                  <a:pt x="0" y="68093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ahmen 17"/>
          <p:cNvSpPr/>
          <p:nvPr/>
        </p:nvSpPr>
        <p:spPr>
          <a:xfrm>
            <a:off x="10243473" y="5404292"/>
            <a:ext cx="288032" cy="33791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9" name="Rechtwinkliges Dreieck 6"/>
          <p:cNvSpPr/>
          <p:nvPr/>
        </p:nvSpPr>
        <p:spPr>
          <a:xfrm rot="18604765">
            <a:off x="10242846" y="5281385"/>
            <a:ext cx="555399" cy="309761"/>
          </a:xfrm>
          <a:custGeom>
            <a:avLst/>
            <a:gdLst>
              <a:gd name="connsiteX0" fmla="*/ 0 w 576064"/>
              <a:gd name="connsiteY0" fmla="*/ 914400 h 914400"/>
              <a:gd name="connsiteX1" fmla="*/ 0 w 576064"/>
              <a:gd name="connsiteY1" fmla="*/ 0 h 914400"/>
              <a:gd name="connsiteX2" fmla="*/ 576064 w 576064"/>
              <a:gd name="connsiteY2" fmla="*/ 914400 h 914400"/>
              <a:gd name="connsiteX3" fmla="*/ 0 w 576064"/>
              <a:gd name="connsiteY3" fmla="*/ 914400 h 914400"/>
              <a:gd name="connsiteX0" fmla="*/ 0 w 1348421"/>
              <a:gd name="connsiteY0" fmla="*/ 914400 h 1216241"/>
              <a:gd name="connsiteX1" fmla="*/ 0 w 1348421"/>
              <a:gd name="connsiteY1" fmla="*/ 0 h 1216241"/>
              <a:gd name="connsiteX2" fmla="*/ 1348421 w 1348421"/>
              <a:gd name="connsiteY2" fmla="*/ 1216241 h 1216241"/>
              <a:gd name="connsiteX3" fmla="*/ 0 w 1348421"/>
              <a:gd name="connsiteY3" fmla="*/ 914400 h 1216241"/>
              <a:gd name="connsiteX0" fmla="*/ 0 w 1348421"/>
              <a:gd name="connsiteY0" fmla="*/ 914400 h 1217974"/>
              <a:gd name="connsiteX1" fmla="*/ 0 w 1348421"/>
              <a:gd name="connsiteY1" fmla="*/ 0 h 1217974"/>
              <a:gd name="connsiteX2" fmla="*/ 1348421 w 1348421"/>
              <a:gd name="connsiteY2" fmla="*/ 1216241 h 1217974"/>
              <a:gd name="connsiteX3" fmla="*/ 0 w 1348421"/>
              <a:gd name="connsiteY3" fmla="*/ 914400 h 1217974"/>
              <a:gd name="connsiteX0" fmla="*/ 0 w 1348421"/>
              <a:gd name="connsiteY0" fmla="*/ 914400 h 1217974"/>
              <a:gd name="connsiteX1" fmla="*/ 0 w 1348421"/>
              <a:gd name="connsiteY1" fmla="*/ 0 h 1217974"/>
              <a:gd name="connsiteX2" fmla="*/ 1348421 w 1348421"/>
              <a:gd name="connsiteY2" fmla="*/ 1216241 h 1217974"/>
              <a:gd name="connsiteX3" fmla="*/ 0 w 1348421"/>
              <a:gd name="connsiteY3" fmla="*/ 914400 h 1217974"/>
              <a:gd name="connsiteX0" fmla="*/ 0 w 1348421"/>
              <a:gd name="connsiteY0" fmla="*/ 701335 h 1004909"/>
              <a:gd name="connsiteX1" fmla="*/ 177553 w 1348421"/>
              <a:gd name="connsiteY1" fmla="*/ 0 h 1004909"/>
              <a:gd name="connsiteX2" fmla="*/ 1348421 w 1348421"/>
              <a:gd name="connsiteY2" fmla="*/ 1003176 h 1004909"/>
              <a:gd name="connsiteX3" fmla="*/ 0 w 1348421"/>
              <a:gd name="connsiteY3" fmla="*/ 701335 h 1004909"/>
              <a:gd name="connsiteX0" fmla="*/ 0 w 1348421"/>
              <a:gd name="connsiteY0" fmla="*/ 701335 h 1004909"/>
              <a:gd name="connsiteX1" fmla="*/ 177553 w 1348421"/>
              <a:gd name="connsiteY1" fmla="*/ 0 h 1004909"/>
              <a:gd name="connsiteX2" fmla="*/ 1348421 w 1348421"/>
              <a:gd name="connsiteY2" fmla="*/ 1003176 h 1004909"/>
              <a:gd name="connsiteX3" fmla="*/ 0 w 1348421"/>
              <a:gd name="connsiteY3" fmla="*/ 701335 h 1004909"/>
              <a:gd name="connsiteX0" fmla="*/ 0 w 1348421"/>
              <a:gd name="connsiteY0" fmla="*/ 701335 h 1004909"/>
              <a:gd name="connsiteX1" fmla="*/ 177553 w 1348421"/>
              <a:gd name="connsiteY1" fmla="*/ 0 h 1004909"/>
              <a:gd name="connsiteX2" fmla="*/ 1348421 w 1348421"/>
              <a:gd name="connsiteY2" fmla="*/ 1003176 h 1004909"/>
              <a:gd name="connsiteX3" fmla="*/ 0 w 1348421"/>
              <a:gd name="connsiteY3" fmla="*/ 701335 h 1004909"/>
              <a:gd name="connsiteX0" fmla="*/ 0 w 1348421"/>
              <a:gd name="connsiteY0" fmla="*/ 813784 h 1117358"/>
              <a:gd name="connsiteX1" fmla="*/ 177553 w 1348421"/>
              <a:gd name="connsiteY1" fmla="*/ 112449 h 1117358"/>
              <a:gd name="connsiteX2" fmla="*/ 1348421 w 1348421"/>
              <a:gd name="connsiteY2" fmla="*/ 1115625 h 1117358"/>
              <a:gd name="connsiteX3" fmla="*/ 0 w 1348421"/>
              <a:gd name="connsiteY3" fmla="*/ 813784 h 1117358"/>
              <a:gd name="connsiteX0" fmla="*/ 0 w 1348421"/>
              <a:gd name="connsiteY0" fmla="*/ 829926 h 1133500"/>
              <a:gd name="connsiteX1" fmla="*/ 292962 w 1348421"/>
              <a:gd name="connsiteY1" fmla="*/ 110836 h 1133500"/>
              <a:gd name="connsiteX2" fmla="*/ 1348421 w 1348421"/>
              <a:gd name="connsiteY2" fmla="*/ 1131767 h 1133500"/>
              <a:gd name="connsiteX3" fmla="*/ 0 w 1348421"/>
              <a:gd name="connsiteY3" fmla="*/ 829926 h 1133500"/>
              <a:gd name="connsiteX0" fmla="*/ 0 w 1818938"/>
              <a:gd name="connsiteY0" fmla="*/ 829926 h 858845"/>
              <a:gd name="connsiteX1" fmla="*/ 292962 w 1818938"/>
              <a:gd name="connsiteY1" fmla="*/ 110836 h 858845"/>
              <a:gd name="connsiteX2" fmla="*/ 1818938 w 1818938"/>
              <a:gd name="connsiteY2" fmla="*/ 714516 h 858845"/>
              <a:gd name="connsiteX3" fmla="*/ 0 w 1818938"/>
              <a:gd name="connsiteY3" fmla="*/ 829926 h 858845"/>
              <a:gd name="connsiteX0" fmla="*/ 0 w 1818938"/>
              <a:gd name="connsiteY0" fmla="*/ 829926 h 858845"/>
              <a:gd name="connsiteX1" fmla="*/ 292962 w 1818938"/>
              <a:gd name="connsiteY1" fmla="*/ 110836 h 858845"/>
              <a:gd name="connsiteX2" fmla="*/ 1818938 w 1818938"/>
              <a:gd name="connsiteY2" fmla="*/ 714516 h 858845"/>
              <a:gd name="connsiteX3" fmla="*/ 0 w 1818938"/>
              <a:gd name="connsiteY3" fmla="*/ 829926 h 858845"/>
              <a:gd name="connsiteX0" fmla="*/ 0 w 1818938"/>
              <a:gd name="connsiteY0" fmla="*/ 838014 h 866933"/>
              <a:gd name="connsiteX1" fmla="*/ 399494 w 1818938"/>
              <a:gd name="connsiteY1" fmla="*/ 110046 h 866933"/>
              <a:gd name="connsiteX2" fmla="*/ 1818938 w 1818938"/>
              <a:gd name="connsiteY2" fmla="*/ 722604 h 866933"/>
              <a:gd name="connsiteX3" fmla="*/ 0 w 1818938"/>
              <a:gd name="connsiteY3" fmla="*/ 838014 h 866933"/>
              <a:gd name="connsiteX0" fmla="*/ 0 w 1818938"/>
              <a:gd name="connsiteY0" fmla="*/ 838014 h 866933"/>
              <a:gd name="connsiteX1" fmla="*/ 399494 w 1818938"/>
              <a:gd name="connsiteY1" fmla="*/ 110046 h 866933"/>
              <a:gd name="connsiteX2" fmla="*/ 1818938 w 1818938"/>
              <a:gd name="connsiteY2" fmla="*/ 722604 h 866933"/>
              <a:gd name="connsiteX3" fmla="*/ 0 w 1818938"/>
              <a:gd name="connsiteY3" fmla="*/ 838014 h 866933"/>
              <a:gd name="connsiteX0" fmla="*/ 0 w 1818938"/>
              <a:gd name="connsiteY0" fmla="*/ 846113 h 875032"/>
              <a:gd name="connsiteX1" fmla="*/ 417249 w 1818938"/>
              <a:gd name="connsiteY1" fmla="*/ 109267 h 875032"/>
              <a:gd name="connsiteX2" fmla="*/ 1818938 w 1818938"/>
              <a:gd name="connsiteY2" fmla="*/ 730703 h 875032"/>
              <a:gd name="connsiteX3" fmla="*/ 0 w 1818938"/>
              <a:gd name="connsiteY3" fmla="*/ 846113 h 875032"/>
              <a:gd name="connsiteX0" fmla="*/ 0 w 1818938"/>
              <a:gd name="connsiteY0" fmla="*/ 846113 h 875032"/>
              <a:gd name="connsiteX1" fmla="*/ 417249 w 1818938"/>
              <a:gd name="connsiteY1" fmla="*/ 109267 h 875032"/>
              <a:gd name="connsiteX2" fmla="*/ 1818938 w 1818938"/>
              <a:gd name="connsiteY2" fmla="*/ 730703 h 875032"/>
              <a:gd name="connsiteX3" fmla="*/ 0 w 1818938"/>
              <a:gd name="connsiteY3" fmla="*/ 846113 h 875032"/>
              <a:gd name="connsiteX0" fmla="*/ 0 w 1818938"/>
              <a:gd name="connsiteY0" fmla="*/ 862342 h 891261"/>
              <a:gd name="connsiteX1" fmla="*/ 452759 w 1818938"/>
              <a:gd name="connsiteY1" fmla="*/ 107741 h 891261"/>
              <a:gd name="connsiteX2" fmla="*/ 1818938 w 1818938"/>
              <a:gd name="connsiteY2" fmla="*/ 746932 h 891261"/>
              <a:gd name="connsiteX3" fmla="*/ 0 w 1818938"/>
              <a:gd name="connsiteY3" fmla="*/ 862342 h 891261"/>
              <a:gd name="connsiteX0" fmla="*/ 0 w 1818938"/>
              <a:gd name="connsiteY0" fmla="*/ 935859 h 964778"/>
              <a:gd name="connsiteX1" fmla="*/ 506025 w 1818938"/>
              <a:gd name="connsiteY1" fmla="*/ 101359 h 964778"/>
              <a:gd name="connsiteX2" fmla="*/ 1818938 w 1818938"/>
              <a:gd name="connsiteY2" fmla="*/ 820449 h 964778"/>
              <a:gd name="connsiteX3" fmla="*/ 0 w 1818938"/>
              <a:gd name="connsiteY3" fmla="*/ 935859 h 964778"/>
              <a:gd name="connsiteX0" fmla="*/ 0 w 1818938"/>
              <a:gd name="connsiteY0" fmla="*/ 765646 h 794565"/>
              <a:gd name="connsiteX1" fmla="*/ 461637 w 1818938"/>
              <a:gd name="connsiteY1" fmla="*/ 117577 h 794565"/>
              <a:gd name="connsiteX2" fmla="*/ 1818938 w 1818938"/>
              <a:gd name="connsiteY2" fmla="*/ 650236 h 794565"/>
              <a:gd name="connsiteX3" fmla="*/ 0 w 1818938"/>
              <a:gd name="connsiteY3" fmla="*/ 765646 h 794565"/>
              <a:gd name="connsiteX0" fmla="*/ 0 w 1818938"/>
              <a:gd name="connsiteY0" fmla="*/ 781641 h 810560"/>
              <a:gd name="connsiteX1" fmla="*/ 417249 w 1818938"/>
              <a:gd name="connsiteY1" fmla="*/ 115817 h 810560"/>
              <a:gd name="connsiteX2" fmla="*/ 1818938 w 1818938"/>
              <a:gd name="connsiteY2" fmla="*/ 666231 h 810560"/>
              <a:gd name="connsiteX3" fmla="*/ 0 w 1818938"/>
              <a:gd name="connsiteY3" fmla="*/ 781641 h 810560"/>
              <a:gd name="connsiteX0" fmla="*/ 0 w 1818938"/>
              <a:gd name="connsiteY0" fmla="*/ 781641 h 810560"/>
              <a:gd name="connsiteX1" fmla="*/ 417249 w 1818938"/>
              <a:gd name="connsiteY1" fmla="*/ 115817 h 810560"/>
              <a:gd name="connsiteX2" fmla="*/ 1818938 w 1818938"/>
              <a:gd name="connsiteY2" fmla="*/ 666231 h 810560"/>
              <a:gd name="connsiteX3" fmla="*/ 0 w 1818938"/>
              <a:gd name="connsiteY3" fmla="*/ 781641 h 810560"/>
              <a:gd name="connsiteX0" fmla="*/ 0 w 1818938"/>
              <a:gd name="connsiteY0" fmla="*/ 680934 h 709853"/>
              <a:gd name="connsiteX1" fmla="*/ 417249 w 1818938"/>
              <a:gd name="connsiteY1" fmla="*/ 15110 h 709853"/>
              <a:gd name="connsiteX2" fmla="*/ 1818938 w 1818938"/>
              <a:gd name="connsiteY2" fmla="*/ 565524 h 709853"/>
              <a:gd name="connsiteX3" fmla="*/ 0 w 1818938"/>
              <a:gd name="connsiteY3" fmla="*/ 680934 h 70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8938" h="709853">
                <a:moveTo>
                  <a:pt x="0" y="680934"/>
                </a:moveTo>
                <a:cubicBezTo>
                  <a:pt x="59184" y="447156"/>
                  <a:pt x="375821" y="-97342"/>
                  <a:pt x="417249" y="15110"/>
                </a:cubicBezTo>
                <a:cubicBezTo>
                  <a:pt x="591516" y="669099"/>
                  <a:pt x="-441580" y="506339"/>
                  <a:pt x="1818938" y="565524"/>
                </a:cubicBezTo>
                <a:cubicBezTo>
                  <a:pt x="1786715" y="589198"/>
                  <a:pt x="449474" y="781548"/>
                  <a:pt x="0" y="68093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33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EC2B-1100-4820-B8B2-7891EB125A9D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0042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EC2B-1100-4820-B8B2-7891EB125A9D}" type="slidenum">
              <a:rPr lang="de-DE" smtClean="0"/>
              <a:pPr/>
              <a:t>26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530" y="1128616"/>
            <a:ext cx="5356581" cy="4832303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7608168" y="1628800"/>
            <a:ext cx="3446040" cy="4329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(u.a.) </a:t>
            </a:r>
            <a:r>
              <a:rPr lang="de-DE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implementierte / wirksame Prozessabläufe</a:t>
            </a:r>
            <a:r>
              <a:rPr lang="de-DE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damit sich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alle angesprochenen Personenkreise unter Nutzung verschiedenster Kommunikationsmittel (E-Mail, Telefax, Telefon) auch anonym an den Ombudsmann (z.B. externer Rechtsanwalt) wenden können.</a:t>
            </a:r>
            <a:endParaRPr lang="de-DE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627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EC2B-1100-4820-B8B2-7891EB125A9D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106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EC2B-1100-4820-B8B2-7891EB125A9D}" type="slidenum">
              <a:rPr lang="de-DE" smtClean="0"/>
              <a:pPr/>
              <a:t>28</a:t>
            </a:fld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2046000" y="2060848"/>
            <a:ext cx="8100000" cy="2693661"/>
            <a:chOff x="2046000" y="2204864"/>
            <a:chExt cx="8100000" cy="2693661"/>
          </a:xfrm>
        </p:grpSpPr>
        <p:sp>
          <p:nvSpPr>
            <p:cNvPr id="6" name="Rechteck 5"/>
            <p:cNvSpPr/>
            <p:nvPr/>
          </p:nvSpPr>
          <p:spPr>
            <a:xfrm>
              <a:off x="2046000" y="2921574"/>
              <a:ext cx="8100000" cy="1976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DE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Wie bei allen </a:t>
              </a:r>
              <a:r>
                <a:rPr lang="de-DE" b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Delegationen von Aufgaben: 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de-DE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DE" sz="2800" b="1" i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Eine persönlich und fachlich geeignete Person!</a:t>
              </a:r>
              <a:endParaRPr lang="de-DE" sz="28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2046000" y="2204864"/>
              <a:ext cx="8100000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28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Bisher keine gesetzliche Regelung!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3724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EC2B-1100-4820-B8B2-7891EB125A9D}" type="slidenum">
              <a:rPr lang="de-DE" smtClean="0"/>
              <a:pPr/>
              <a:t>29</a:t>
            </a:fld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2046000" y="1412776"/>
            <a:ext cx="8100000" cy="4664680"/>
            <a:chOff x="647564" y="883504"/>
            <a:chExt cx="8100000" cy="4664680"/>
          </a:xfrm>
        </p:grpSpPr>
        <p:sp>
          <p:nvSpPr>
            <p:cNvPr id="6" name="Rechteck 5"/>
            <p:cNvSpPr/>
            <p:nvPr/>
          </p:nvSpPr>
          <p:spPr>
            <a:xfrm>
              <a:off x="647564" y="1639422"/>
              <a:ext cx="7848872" cy="39087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de-DE" sz="1600" dirty="0"/>
                <a:t> Zugelassener Rechtsanwalt / Rechtsanwältin mit „</a:t>
              </a:r>
              <a:r>
                <a:rPr lang="de-DE" sz="1600" dirty="0" err="1"/>
                <a:t>backoffice</a:t>
              </a:r>
              <a:r>
                <a:rPr lang="de-DE" sz="1600" dirty="0"/>
                <a:t>“</a:t>
              </a:r>
            </a:p>
            <a:p>
              <a:endParaRPr lang="de-DE" sz="1600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de-DE" sz="1600" dirty="0"/>
                <a:t>Gute Kenntnisse im Strafrecht, Strafprozessrecht, Zivilrecht, Arbeitsrecht, Datenschutzrecht, Wirtschaftsrecht und in unternehmensspezifischen Rechtsbereichen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de-DE" sz="1600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de-DE" sz="1600" dirty="0"/>
                <a:t>Vertraut mit Abläufen in Wirtschaftsunternehmen</a:t>
              </a:r>
            </a:p>
            <a:p>
              <a:endParaRPr lang="de-DE" sz="1600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de-DE" sz="1600" dirty="0"/>
                <a:t>Vertraut mit unternehmensinternen Recherchen (internal </a:t>
              </a:r>
              <a:r>
                <a:rPr lang="de-DE" sz="1600" dirty="0" err="1"/>
                <a:t>investigation</a:t>
              </a:r>
              <a:r>
                <a:rPr lang="de-DE" sz="1600" dirty="0"/>
                <a:t>)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de-DE" sz="1600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de-DE" sz="1600" dirty="0"/>
                <a:t>Vertraut mit kriminalistischen Methoden der Ermittlungsbehörden</a:t>
              </a:r>
            </a:p>
            <a:p>
              <a:endParaRPr lang="de-DE" sz="1600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de-DE" sz="1600" dirty="0"/>
                <a:t>Erfahrung im Umgang mit Staatsanwaltschaft, Polizei, Zoll</a:t>
              </a:r>
            </a:p>
            <a:p>
              <a:endParaRPr lang="de-DE" sz="1600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de-DE" sz="1600" dirty="0"/>
                <a:t>Erfahrungen im Compliance-Bereich</a:t>
              </a: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647564" y="883504"/>
              <a:ext cx="8100000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2800" b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Aus der Literatur:</a:t>
              </a:r>
              <a:endParaRPr lang="de-DE" sz="2800" b="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9065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EC2B-1100-4820-B8B2-7891EB125A9D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2135560" y="855924"/>
            <a:ext cx="7992888" cy="54835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de-DE" sz="800" b="1" dirty="0">
                <a:solidFill>
                  <a:schemeClr val="tx1"/>
                </a:solidFill>
                <a:latin typeface="Cambria"/>
                <a:ea typeface="Calibri"/>
                <a:cs typeface="Times New Roman"/>
              </a:rPr>
              <a:t> </a:t>
            </a:r>
            <a:endParaRPr lang="de-DE" sz="1200" dirty="0">
              <a:solidFill>
                <a:schemeClr val="tx1"/>
              </a:solidFill>
              <a:latin typeface="Cambria"/>
              <a:ea typeface="Calibri"/>
              <a:cs typeface="Times New Roman"/>
            </a:endParaRPr>
          </a:p>
          <a:p>
            <a:pPr defTabSz="540000">
              <a:lnSpc>
                <a:spcPct val="150000"/>
              </a:lnSpc>
              <a:defRPr/>
            </a:pPr>
            <a:r>
              <a:rPr lang="de-DE" altLang="de-DE" b="1" kern="0" dirty="0">
                <a:solidFill>
                  <a:schemeClr val="tx1"/>
                </a:solidFill>
                <a:latin typeface="Cambria" panose="02040503050406030204" pitchFamily="18" charset="0"/>
              </a:rPr>
              <a:t>	Integriertes „Kombi-Managementsystem on </a:t>
            </a:r>
            <a:r>
              <a:rPr lang="de-DE" altLang="de-DE" b="1" kern="0" dirty="0" err="1">
                <a:solidFill>
                  <a:schemeClr val="tx1"/>
                </a:solidFill>
                <a:latin typeface="Cambria" panose="02040503050406030204" pitchFamily="18" charset="0"/>
              </a:rPr>
              <a:t>demand</a:t>
            </a:r>
            <a:r>
              <a:rPr lang="de-DE" altLang="de-DE" b="1" kern="0" dirty="0">
                <a:solidFill>
                  <a:schemeClr val="tx1"/>
                </a:solidFill>
                <a:latin typeface="Cambria" panose="02040503050406030204" pitchFamily="18" charset="0"/>
              </a:rPr>
              <a:t>“</a:t>
            </a:r>
          </a:p>
          <a:p>
            <a:pPr defTabSz="540000">
              <a:lnSpc>
                <a:spcPct val="150000"/>
              </a:lnSpc>
              <a:defRPr/>
            </a:pPr>
            <a:r>
              <a:rPr lang="de-DE" altLang="de-DE" b="1" kern="0" dirty="0">
                <a:solidFill>
                  <a:schemeClr val="tx1"/>
                </a:solidFill>
                <a:latin typeface="Cambria" panose="02040503050406030204" pitchFamily="18" charset="0"/>
              </a:rPr>
              <a:t>	(z. B. QM-, Risk-, Compliance-, CSR-, etc.-Managementsystem)</a:t>
            </a:r>
          </a:p>
          <a:p>
            <a:pPr defTabSz="540000">
              <a:lnSpc>
                <a:spcPct val="150000"/>
              </a:lnSpc>
              <a:defRPr/>
            </a:pPr>
            <a:endParaRPr lang="de-DE" altLang="de-DE" b="1" kern="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defTabSz="540000">
              <a:lnSpc>
                <a:spcPct val="150000"/>
              </a:lnSpc>
              <a:defRPr/>
            </a:pPr>
            <a:endParaRPr lang="de-DE" altLang="de-DE" b="1" kern="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defTabSz="540000">
              <a:lnSpc>
                <a:spcPct val="150000"/>
              </a:lnSpc>
              <a:defRPr/>
            </a:pPr>
            <a:endParaRPr lang="de-DE" altLang="de-DE" b="1" kern="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defTabSz="540000">
              <a:lnSpc>
                <a:spcPct val="150000"/>
              </a:lnSpc>
              <a:defRPr/>
            </a:pPr>
            <a:endParaRPr lang="de-DE" altLang="de-DE" b="1" kern="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defTabSz="540000">
              <a:lnSpc>
                <a:spcPct val="150000"/>
              </a:lnSpc>
              <a:defRPr/>
            </a:pPr>
            <a:endParaRPr lang="de-DE" altLang="de-DE" b="1" kern="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defTabSz="540000">
              <a:lnSpc>
                <a:spcPct val="150000"/>
              </a:lnSpc>
              <a:defRPr/>
            </a:pPr>
            <a:endParaRPr lang="de-DE" altLang="de-DE" b="1" kern="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defTabSz="540000">
              <a:lnSpc>
                <a:spcPct val="150000"/>
              </a:lnSpc>
              <a:defRPr/>
            </a:pPr>
            <a:r>
              <a:rPr lang="de-DE" altLang="de-DE" b="1" kern="0" dirty="0">
                <a:solidFill>
                  <a:schemeClr val="tx1"/>
                </a:solidFill>
                <a:latin typeface="Cambria" panose="02040503050406030204" pitchFamily="18" charset="0"/>
              </a:rPr>
              <a:t>	</a:t>
            </a:r>
            <a:br>
              <a:rPr lang="de-DE" altLang="de-DE" b="1" kern="0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de-DE" altLang="de-DE" b="1" kern="0" dirty="0">
                <a:solidFill>
                  <a:schemeClr val="tx1"/>
                </a:solidFill>
                <a:latin typeface="Cambria" panose="02040503050406030204" pitchFamily="18" charset="0"/>
              </a:rPr>
              <a:t>	 </a:t>
            </a:r>
            <a:br>
              <a:rPr lang="de-DE" altLang="de-DE" b="1" kern="0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endParaRPr lang="de-DE" altLang="de-DE" sz="3200" b="1" kern="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de-DE" sz="800" b="1" dirty="0">
                <a:solidFill>
                  <a:schemeClr val="tx1"/>
                </a:solidFill>
                <a:latin typeface="Cambria"/>
                <a:ea typeface="Calibri"/>
                <a:cs typeface="Times New Roman"/>
              </a:rPr>
              <a:t> </a:t>
            </a:r>
            <a:endParaRPr lang="de-DE" sz="1200" dirty="0">
              <a:solidFill>
                <a:schemeClr val="tx1"/>
              </a:solidFill>
              <a:effectLst/>
              <a:latin typeface="Cambria"/>
              <a:ea typeface="Calibri"/>
              <a:cs typeface="Times New Roman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863752" y="2161346"/>
            <a:ext cx="5544616" cy="38215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de-DE" sz="800" b="1" dirty="0">
                <a:solidFill>
                  <a:schemeClr val="tx1"/>
                </a:solidFill>
                <a:latin typeface="Cambria"/>
                <a:ea typeface="Calibri"/>
                <a:cs typeface="Times New Roman"/>
              </a:rPr>
              <a:t> </a:t>
            </a:r>
            <a:endParaRPr lang="de-DE" sz="1200" dirty="0">
              <a:solidFill>
                <a:schemeClr val="tx1"/>
              </a:solidFill>
              <a:latin typeface="Cambria"/>
              <a:ea typeface="Calibri"/>
              <a:cs typeface="Times New Roman"/>
            </a:endParaRPr>
          </a:p>
          <a:p>
            <a:pPr defTabSz="540000">
              <a:lnSpc>
                <a:spcPct val="150000"/>
              </a:lnSpc>
              <a:defRPr/>
            </a:pPr>
            <a:r>
              <a:rPr lang="de-DE" altLang="de-DE" b="1" kern="0" dirty="0">
                <a:solidFill>
                  <a:schemeClr val="tx1"/>
                </a:solidFill>
                <a:latin typeface="Cambria" panose="02040503050406030204" pitchFamily="18" charset="0"/>
              </a:rPr>
              <a:t>	Integrierbares Compliance-	Managementsystem (CMS)</a:t>
            </a:r>
          </a:p>
          <a:p>
            <a:pPr defTabSz="540000">
              <a:lnSpc>
                <a:spcPct val="150000"/>
              </a:lnSpc>
              <a:defRPr/>
            </a:pPr>
            <a:endParaRPr lang="de-DE" altLang="de-DE" b="1" kern="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defTabSz="540000">
              <a:lnSpc>
                <a:spcPct val="150000"/>
              </a:lnSpc>
              <a:defRPr/>
            </a:pPr>
            <a:endParaRPr lang="de-DE" altLang="de-DE" b="1" kern="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defTabSz="540000">
              <a:lnSpc>
                <a:spcPct val="150000"/>
              </a:lnSpc>
              <a:defRPr/>
            </a:pPr>
            <a:endParaRPr lang="de-DE" altLang="de-DE" b="1" kern="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defTabSz="540000">
              <a:lnSpc>
                <a:spcPct val="150000"/>
              </a:lnSpc>
              <a:defRPr/>
            </a:pPr>
            <a:endParaRPr lang="de-DE" altLang="de-DE" b="1" kern="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defTabSz="540000">
              <a:lnSpc>
                <a:spcPct val="150000"/>
              </a:lnSpc>
              <a:defRPr/>
            </a:pPr>
            <a:endParaRPr lang="de-DE" sz="800" b="1" kern="0" dirty="0">
              <a:solidFill>
                <a:schemeClr val="tx1"/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defTabSz="540000">
              <a:lnSpc>
                <a:spcPct val="150000"/>
              </a:lnSpc>
              <a:defRPr/>
            </a:pPr>
            <a:endParaRPr lang="de-DE" sz="800" b="1" kern="0" dirty="0">
              <a:solidFill>
                <a:schemeClr val="tx1"/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defTabSz="540000">
              <a:lnSpc>
                <a:spcPct val="150000"/>
              </a:lnSpc>
              <a:defRPr/>
            </a:pPr>
            <a:endParaRPr lang="de-DE" sz="800" b="1" kern="0" dirty="0">
              <a:solidFill>
                <a:schemeClr val="tx1"/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defTabSz="540000">
              <a:lnSpc>
                <a:spcPct val="150000"/>
              </a:lnSpc>
              <a:defRPr/>
            </a:pPr>
            <a:endParaRPr lang="de-DE" sz="800" b="1" kern="0" dirty="0">
              <a:solidFill>
                <a:schemeClr val="tx1"/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defTabSz="540000">
              <a:lnSpc>
                <a:spcPct val="150000"/>
              </a:lnSpc>
              <a:defRPr/>
            </a:pPr>
            <a:r>
              <a:rPr lang="de-DE" sz="800" b="1" dirty="0">
                <a:solidFill>
                  <a:schemeClr val="tx1"/>
                </a:solidFill>
                <a:latin typeface="Cambria"/>
                <a:ea typeface="Calibri"/>
                <a:cs typeface="Times New Roman"/>
              </a:rPr>
              <a:t> </a:t>
            </a:r>
            <a:endParaRPr lang="de-DE" sz="1200" dirty="0">
              <a:solidFill>
                <a:schemeClr val="tx1"/>
              </a:solidFill>
              <a:effectLst/>
              <a:latin typeface="Cambria"/>
              <a:ea typeface="Calibri"/>
              <a:cs typeface="Times New Roman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591944" y="3402325"/>
            <a:ext cx="3384376" cy="243656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de-DE" sz="800" b="1" dirty="0">
                <a:solidFill>
                  <a:schemeClr val="tx1"/>
                </a:solidFill>
                <a:latin typeface="Cambria"/>
                <a:ea typeface="Calibri"/>
                <a:cs typeface="Times New Roman"/>
              </a:rPr>
              <a:t> </a:t>
            </a:r>
            <a:endParaRPr lang="de-DE" sz="1200" dirty="0">
              <a:solidFill>
                <a:schemeClr val="tx1"/>
              </a:solidFill>
              <a:latin typeface="Cambria"/>
              <a:ea typeface="Calibri"/>
              <a:cs typeface="Times New Roman"/>
            </a:endParaRPr>
          </a:p>
          <a:p>
            <a:pPr defTabSz="540000">
              <a:lnSpc>
                <a:spcPct val="150000"/>
              </a:lnSpc>
              <a:defRPr/>
            </a:pPr>
            <a:r>
              <a:rPr lang="de-DE" altLang="de-DE" b="1" kern="0" dirty="0">
                <a:solidFill>
                  <a:schemeClr val="tx1"/>
                </a:solidFill>
                <a:latin typeface="Cambria" panose="02040503050406030204" pitchFamily="18" charset="0"/>
              </a:rPr>
              <a:t>	Hinweisgeber-	/</a:t>
            </a:r>
            <a:r>
              <a:rPr lang="de-DE" altLang="de-DE" b="1" kern="0" dirty="0" err="1">
                <a:solidFill>
                  <a:schemeClr val="tx1"/>
                </a:solidFill>
                <a:latin typeface="Cambria" panose="02040503050406030204" pitchFamily="18" charset="0"/>
              </a:rPr>
              <a:t>Ombudsmannsystem</a:t>
            </a:r>
            <a:br>
              <a:rPr lang="de-DE" altLang="de-DE" b="1" kern="0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de-DE" altLang="de-DE" b="1" kern="0" dirty="0">
                <a:solidFill>
                  <a:schemeClr val="tx1"/>
                </a:solidFill>
                <a:latin typeface="Cambria" panose="02040503050406030204" pitchFamily="18" charset="0"/>
              </a:rPr>
              <a:t>	(als Einzelkomponente 	eines CMS)</a:t>
            </a:r>
            <a:endParaRPr lang="de-DE" sz="800" b="1" kern="0" dirty="0">
              <a:solidFill>
                <a:schemeClr val="tx1"/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defTabSz="540000">
              <a:lnSpc>
                <a:spcPct val="150000"/>
              </a:lnSpc>
              <a:defRPr/>
            </a:pPr>
            <a:endParaRPr lang="de-DE" sz="800" b="1" kern="0" dirty="0">
              <a:solidFill>
                <a:schemeClr val="tx1"/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defTabSz="540000">
              <a:lnSpc>
                <a:spcPct val="150000"/>
              </a:lnSpc>
              <a:defRPr/>
            </a:pPr>
            <a:r>
              <a:rPr lang="de-DE" sz="800" b="1" dirty="0">
                <a:solidFill>
                  <a:schemeClr val="tx1"/>
                </a:solidFill>
                <a:latin typeface="Cambria"/>
                <a:ea typeface="Calibri"/>
                <a:cs typeface="Times New Roman"/>
              </a:rPr>
              <a:t> </a:t>
            </a:r>
            <a:endParaRPr lang="de-DE" sz="1200" dirty="0">
              <a:solidFill>
                <a:schemeClr val="tx1"/>
              </a:solidFill>
              <a:effectLst/>
              <a:latin typeface="Cambria"/>
              <a:ea typeface="Calibri"/>
              <a:cs typeface="Times New Roman"/>
            </a:endParaRPr>
          </a:p>
        </p:txBody>
      </p:sp>
      <p:sp>
        <p:nvSpPr>
          <p:cNvPr id="12" name="Pfeil: nach rechts gekrümmt 11"/>
          <p:cNvSpPr/>
          <p:nvPr/>
        </p:nvSpPr>
        <p:spPr>
          <a:xfrm rot="2771379">
            <a:off x="3021167" y="3173322"/>
            <a:ext cx="1012979" cy="1389640"/>
          </a:xfrm>
          <a:prstGeom prst="curvedRightArrow">
            <a:avLst/>
          </a:prstGeom>
          <a:scene3d>
            <a:camera prst="isometricTopUp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3" name="Pfeil: nach rechts gekrümmt 12"/>
          <p:cNvSpPr/>
          <p:nvPr/>
        </p:nvSpPr>
        <p:spPr>
          <a:xfrm rot="2771379">
            <a:off x="4773478" y="3640442"/>
            <a:ext cx="1012979" cy="1389640"/>
          </a:xfrm>
          <a:prstGeom prst="curvedRightArrow">
            <a:avLst/>
          </a:prstGeom>
          <a:scene3d>
            <a:camera prst="isometricTopUp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2279576" y="225725"/>
            <a:ext cx="8424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000" b="1" dirty="0">
                <a:latin typeface="+mj-lt"/>
              </a:rPr>
              <a:t>Einführung in GRC: Hinweisgeber- / </a:t>
            </a:r>
            <a:r>
              <a:rPr lang="de-DE" sz="2000" b="1" dirty="0" err="1">
                <a:latin typeface="+mj-lt"/>
              </a:rPr>
              <a:t>Ombudsmannsystem</a:t>
            </a:r>
            <a:r>
              <a:rPr lang="de-DE" sz="2000" b="1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115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EC2B-1100-4820-B8B2-7891EB125A9D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333714" y="1158830"/>
            <a:ext cx="8645641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Das Hinweisgeber- / </a:t>
            </a:r>
            <a:r>
              <a:rPr lang="de-DE" sz="2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Ombudsmannsystem</a:t>
            </a:r>
            <a:endParaRPr lang="de-DE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338790" y="1988840"/>
            <a:ext cx="5822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1. ist Teil eines Compliance-Managementsystem!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338790" y="3002911"/>
            <a:ext cx="7096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3. kann sowohl intern als auch extern eingerichtet werden!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338790" y="3931698"/>
            <a:ext cx="7425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5. Steht idealerweise allen „</a:t>
            </a:r>
            <a:r>
              <a:rPr lang="de-DE" sz="1600" b="1" dirty="0" err="1"/>
              <a:t>interested</a:t>
            </a:r>
            <a:r>
              <a:rPr lang="de-DE" sz="1600" b="1" dirty="0"/>
              <a:t> </a:t>
            </a:r>
            <a:r>
              <a:rPr lang="de-DE" sz="1600" b="1" dirty="0" err="1"/>
              <a:t>parties</a:t>
            </a:r>
            <a:r>
              <a:rPr lang="de-DE" sz="1600" b="1" dirty="0"/>
              <a:t>“ zur Verfügung!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338790" y="4410617"/>
            <a:ext cx="6659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6. ist anonymitätswahrend, falls der Ombudsmann eine </a:t>
            </a:r>
          </a:p>
          <a:p>
            <a:r>
              <a:rPr lang="de-DE" sz="1600" b="1" dirty="0"/>
              <a:t>    externer zugelassener Anwalt ist!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333714" y="5053696"/>
            <a:ext cx="5878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7. kann </a:t>
            </a:r>
            <a:r>
              <a:rPr lang="de-DE" sz="1600" b="1" dirty="0" err="1"/>
              <a:t>enthaftend</a:t>
            </a:r>
            <a:r>
              <a:rPr lang="de-DE" sz="1600" b="1" dirty="0"/>
              <a:t> für den Hinweisgeber wirken!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338790" y="3469079"/>
            <a:ext cx="9603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4. kann als elektronisches, als persönliches oder kombiniert eingerichtet werden!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338790" y="2493478"/>
            <a:ext cx="5434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2. ist Anlaufstelle für besorgte Hinweisgeber!</a:t>
            </a:r>
          </a:p>
        </p:txBody>
      </p:sp>
      <p:sp>
        <p:nvSpPr>
          <p:cNvPr id="13" name="Rechteck 12"/>
          <p:cNvSpPr/>
          <p:nvPr/>
        </p:nvSpPr>
        <p:spPr>
          <a:xfrm>
            <a:off x="1559496" y="5543659"/>
            <a:ext cx="9164898" cy="764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de-DE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Fazit: Es ist ein wichtiger Beitrag zu einer rechtssicheren Organisation</a:t>
            </a:r>
            <a:r>
              <a:rPr lang="de-DE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und Korruptionsbekämpfung !</a:t>
            </a:r>
            <a:endParaRPr lang="de-DE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ahmen 13"/>
          <p:cNvSpPr/>
          <p:nvPr/>
        </p:nvSpPr>
        <p:spPr>
          <a:xfrm>
            <a:off x="6732192" y="2417754"/>
            <a:ext cx="288032" cy="33791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5" name="Rahmen 14"/>
          <p:cNvSpPr/>
          <p:nvPr/>
        </p:nvSpPr>
        <p:spPr>
          <a:xfrm>
            <a:off x="8371162" y="2907231"/>
            <a:ext cx="288032" cy="33791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16" name="Rahmen 15"/>
          <p:cNvSpPr/>
          <p:nvPr/>
        </p:nvSpPr>
        <p:spPr>
          <a:xfrm>
            <a:off x="10929907" y="3370220"/>
            <a:ext cx="288032" cy="33791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17" name="Rahmen 16"/>
          <p:cNvSpPr/>
          <p:nvPr/>
        </p:nvSpPr>
        <p:spPr>
          <a:xfrm>
            <a:off x="7199811" y="1891875"/>
            <a:ext cx="274097" cy="33791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18" name="Rahmen 17"/>
          <p:cNvSpPr/>
          <p:nvPr/>
        </p:nvSpPr>
        <p:spPr>
          <a:xfrm>
            <a:off x="8784008" y="3860821"/>
            <a:ext cx="288032" cy="33791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19" name="Rahmen 18"/>
          <p:cNvSpPr/>
          <p:nvPr/>
        </p:nvSpPr>
        <p:spPr>
          <a:xfrm>
            <a:off x="8006927" y="4417518"/>
            <a:ext cx="288032" cy="33791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20" name="Rechtwinkliges Dreieck 6"/>
          <p:cNvSpPr/>
          <p:nvPr/>
        </p:nvSpPr>
        <p:spPr>
          <a:xfrm rot="18604765">
            <a:off x="7196208" y="1762706"/>
            <a:ext cx="555399" cy="309761"/>
          </a:xfrm>
          <a:custGeom>
            <a:avLst/>
            <a:gdLst>
              <a:gd name="connsiteX0" fmla="*/ 0 w 576064"/>
              <a:gd name="connsiteY0" fmla="*/ 914400 h 914400"/>
              <a:gd name="connsiteX1" fmla="*/ 0 w 576064"/>
              <a:gd name="connsiteY1" fmla="*/ 0 h 914400"/>
              <a:gd name="connsiteX2" fmla="*/ 576064 w 576064"/>
              <a:gd name="connsiteY2" fmla="*/ 914400 h 914400"/>
              <a:gd name="connsiteX3" fmla="*/ 0 w 576064"/>
              <a:gd name="connsiteY3" fmla="*/ 914400 h 914400"/>
              <a:gd name="connsiteX0" fmla="*/ 0 w 1348421"/>
              <a:gd name="connsiteY0" fmla="*/ 914400 h 1216241"/>
              <a:gd name="connsiteX1" fmla="*/ 0 w 1348421"/>
              <a:gd name="connsiteY1" fmla="*/ 0 h 1216241"/>
              <a:gd name="connsiteX2" fmla="*/ 1348421 w 1348421"/>
              <a:gd name="connsiteY2" fmla="*/ 1216241 h 1216241"/>
              <a:gd name="connsiteX3" fmla="*/ 0 w 1348421"/>
              <a:gd name="connsiteY3" fmla="*/ 914400 h 1216241"/>
              <a:gd name="connsiteX0" fmla="*/ 0 w 1348421"/>
              <a:gd name="connsiteY0" fmla="*/ 914400 h 1217974"/>
              <a:gd name="connsiteX1" fmla="*/ 0 w 1348421"/>
              <a:gd name="connsiteY1" fmla="*/ 0 h 1217974"/>
              <a:gd name="connsiteX2" fmla="*/ 1348421 w 1348421"/>
              <a:gd name="connsiteY2" fmla="*/ 1216241 h 1217974"/>
              <a:gd name="connsiteX3" fmla="*/ 0 w 1348421"/>
              <a:gd name="connsiteY3" fmla="*/ 914400 h 1217974"/>
              <a:gd name="connsiteX0" fmla="*/ 0 w 1348421"/>
              <a:gd name="connsiteY0" fmla="*/ 914400 h 1217974"/>
              <a:gd name="connsiteX1" fmla="*/ 0 w 1348421"/>
              <a:gd name="connsiteY1" fmla="*/ 0 h 1217974"/>
              <a:gd name="connsiteX2" fmla="*/ 1348421 w 1348421"/>
              <a:gd name="connsiteY2" fmla="*/ 1216241 h 1217974"/>
              <a:gd name="connsiteX3" fmla="*/ 0 w 1348421"/>
              <a:gd name="connsiteY3" fmla="*/ 914400 h 1217974"/>
              <a:gd name="connsiteX0" fmla="*/ 0 w 1348421"/>
              <a:gd name="connsiteY0" fmla="*/ 701335 h 1004909"/>
              <a:gd name="connsiteX1" fmla="*/ 177553 w 1348421"/>
              <a:gd name="connsiteY1" fmla="*/ 0 h 1004909"/>
              <a:gd name="connsiteX2" fmla="*/ 1348421 w 1348421"/>
              <a:gd name="connsiteY2" fmla="*/ 1003176 h 1004909"/>
              <a:gd name="connsiteX3" fmla="*/ 0 w 1348421"/>
              <a:gd name="connsiteY3" fmla="*/ 701335 h 1004909"/>
              <a:gd name="connsiteX0" fmla="*/ 0 w 1348421"/>
              <a:gd name="connsiteY0" fmla="*/ 701335 h 1004909"/>
              <a:gd name="connsiteX1" fmla="*/ 177553 w 1348421"/>
              <a:gd name="connsiteY1" fmla="*/ 0 h 1004909"/>
              <a:gd name="connsiteX2" fmla="*/ 1348421 w 1348421"/>
              <a:gd name="connsiteY2" fmla="*/ 1003176 h 1004909"/>
              <a:gd name="connsiteX3" fmla="*/ 0 w 1348421"/>
              <a:gd name="connsiteY3" fmla="*/ 701335 h 1004909"/>
              <a:gd name="connsiteX0" fmla="*/ 0 w 1348421"/>
              <a:gd name="connsiteY0" fmla="*/ 701335 h 1004909"/>
              <a:gd name="connsiteX1" fmla="*/ 177553 w 1348421"/>
              <a:gd name="connsiteY1" fmla="*/ 0 h 1004909"/>
              <a:gd name="connsiteX2" fmla="*/ 1348421 w 1348421"/>
              <a:gd name="connsiteY2" fmla="*/ 1003176 h 1004909"/>
              <a:gd name="connsiteX3" fmla="*/ 0 w 1348421"/>
              <a:gd name="connsiteY3" fmla="*/ 701335 h 1004909"/>
              <a:gd name="connsiteX0" fmla="*/ 0 w 1348421"/>
              <a:gd name="connsiteY0" fmla="*/ 813784 h 1117358"/>
              <a:gd name="connsiteX1" fmla="*/ 177553 w 1348421"/>
              <a:gd name="connsiteY1" fmla="*/ 112449 h 1117358"/>
              <a:gd name="connsiteX2" fmla="*/ 1348421 w 1348421"/>
              <a:gd name="connsiteY2" fmla="*/ 1115625 h 1117358"/>
              <a:gd name="connsiteX3" fmla="*/ 0 w 1348421"/>
              <a:gd name="connsiteY3" fmla="*/ 813784 h 1117358"/>
              <a:gd name="connsiteX0" fmla="*/ 0 w 1348421"/>
              <a:gd name="connsiteY0" fmla="*/ 829926 h 1133500"/>
              <a:gd name="connsiteX1" fmla="*/ 292962 w 1348421"/>
              <a:gd name="connsiteY1" fmla="*/ 110836 h 1133500"/>
              <a:gd name="connsiteX2" fmla="*/ 1348421 w 1348421"/>
              <a:gd name="connsiteY2" fmla="*/ 1131767 h 1133500"/>
              <a:gd name="connsiteX3" fmla="*/ 0 w 1348421"/>
              <a:gd name="connsiteY3" fmla="*/ 829926 h 1133500"/>
              <a:gd name="connsiteX0" fmla="*/ 0 w 1818938"/>
              <a:gd name="connsiteY0" fmla="*/ 829926 h 858845"/>
              <a:gd name="connsiteX1" fmla="*/ 292962 w 1818938"/>
              <a:gd name="connsiteY1" fmla="*/ 110836 h 858845"/>
              <a:gd name="connsiteX2" fmla="*/ 1818938 w 1818938"/>
              <a:gd name="connsiteY2" fmla="*/ 714516 h 858845"/>
              <a:gd name="connsiteX3" fmla="*/ 0 w 1818938"/>
              <a:gd name="connsiteY3" fmla="*/ 829926 h 858845"/>
              <a:gd name="connsiteX0" fmla="*/ 0 w 1818938"/>
              <a:gd name="connsiteY0" fmla="*/ 829926 h 858845"/>
              <a:gd name="connsiteX1" fmla="*/ 292962 w 1818938"/>
              <a:gd name="connsiteY1" fmla="*/ 110836 h 858845"/>
              <a:gd name="connsiteX2" fmla="*/ 1818938 w 1818938"/>
              <a:gd name="connsiteY2" fmla="*/ 714516 h 858845"/>
              <a:gd name="connsiteX3" fmla="*/ 0 w 1818938"/>
              <a:gd name="connsiteY3" fmla="*/ 829926 h 858845"/>
              <a:gd name="connsiteX0" fmla="*/ 0 w 1818938"/>
              <a:gd name="connsiteY0" fmla="*/ 838014 h 866933"/>
              <a:gd name="connsiteX1" fmla="*/ 399494 w 1818938"/>
              <a:gd name="connsiteY1" fmla="*/ 110046 h 866933"/>
              <a:gd name="connsiteX2" fmla="*/ 1818938 w 1818938"/>
              <a:gd name="connsiteY2" fmla="*/ 722604 h 866933"/>
              <a:gd name="connsiteX3" fmla="*/ 0 w 1818938"/>
              <a:gd name="connsiteY3" fmla="*/ 838014 h 866933"/>
              <a:gd name="connsiteX0" fmla="*/ 0 w 1818938"/>
              <a:gd name="connsiteY0" fmla="*/ 838014 h 866933"/>
              <a:gd name="connsiteX1" fmla="*/ 399494 w 1818938"/>
              <a:gd name="connsiteY1" fmla="*/ 110046 h 866933"/>
              <a:gd name="connsiteX2" fmla="*/ 1818938 w 1818938"/>
              <a:gd name="connsiteY2" fmla="*/ 722604 h 866933"/>
              <a:gd name="connsiteX3" fmla="*/ 0 w 1818938"/>
              <a:gd name="connsiteY3" fmla="*/ 838014 h 866933"/>
              <a:gd name="connsiteX0" fmla="*/ 0 w 1818938"/>
              <a:gd name="connsiteY0" fmla="*/ 846113 h 875032"/>
              <a:gd name="connsiteX1" fmla="*/ 417249 w 1818938"/>
              <a:gd name="connsiteY1" fmla="*/ 109267 h 875032"/>
              <a:gd name="connsiteX2" fmla="*/ 1818938 w 1818938"/>
              <a:gd name="connsiteY2" fmla="*/ 730703 h 875032"/>
              <a:gd name="connsiteX3" fmla="*/ 0 w 1818938"/>
              <a:gd name="connsiteY3" fmla="*/ 846113 h 875032"/>
              <a:gd name="connsiteX0" fmla="*/ 0 w 1818938"/>
              <a:gd name="connsiteY0" fmla="*/ 846113 h 875032"/>
              <a:gd name="connsiteX1" fmla="*/ 417249 w 1818938"/>
              <a:gd name="connsiteY1" fmla="*/ 109267 h 875032"/>
              <a:gd name="connsiteX2" fmla="*/ 1818938 w 1818938"/>
              <a:gd name="connsiteY2" fmla="*/ 730703 h 875032"/>
              <a:gd name="connsiteX3" fmla="*/ 0 w 1818938"/>
              <a:gd name="connsiteY3" fmla="*/ 846113 h 875032"/>
              <a:gd name="connsiteX0" fmla="*/ 0 w 1818938"/>
              <a:gd name="connsiteY0" fmla="*/ 862342 h 891261"/>
              <a:gd name="connsiteX1" fmla="*/ 452759 w 1818938"/>
              <a:gd name="connsiteY1" fmla="*/ 107741 h 891261"/>
              <a:gd name="connsiteX2" fmla="*/ 1818938 w 1818938"/>
              <a:gd name="connsiteY2" fmla="*/ 746932 h 891261"/>
              <a:gd name="connsiteX3" fmla="*/ 0 w 1818938"/>
              <a:gd name="connsiteY3" fmla="*/ 862342 h 891261"/>
              <a:gd name="connsiteX0" fmla="*/ 0 w 1818938"/>
              <a:gd name="connsiteY0" fmla="*/ 935859 h 964778"/>
              <a:gd name="connsiteX1" fmla="*/ 506025 w 1818938"/>
              <a:gd name="connsiteY1" fmla="*/ 101359 h 964778"/>
              <a:gd name="connsiteX2" fmla="*/ 1818938 w 1818938"/>
              <a:gd name="connsiteY2" fmla="*/ 820449 h 964778"/>
              <a:gd name="connsiteX3" fmla="*/ 0 w 1818938"/>
              <a:gd name="connsiteY3" fmla="*/ 935859 h 964778"/>
              <a:gd name="connsiteX0" fmla="*/ 0 w 1818938"/>
              <a:gd name="connsiteY0" fmla="*/ 765646 h 794565"/>
              <a:gd name="connsiteX1" fmla="*/ 461637 w 1818938"/>
              <a:gd name="connsiteY1" fmla="*/ 117577 h 794565"/>
              <a:gd name="connsiteX2" fmla="*/ 1818938 w 1818938"/>
              <a:gd name="connsiteY2" fmla="*/ 650236 h 794565"/>
              <a:gd name="connsiteX3" fmla="*/ 0 w 1818938"/>
              <a:gd name="connsiteY3" fmla="*/ 765646 h 794565"/>
              <a:gd name="connsiteX0" fmla="*/ 0 w 1818938"/>
              <a:gd name="connsiteY0" fmla="*/ 781641 h 810560"/>
              <a:gd name="connsiteX1" fmla="*/ 417249 w 1818938"/>
              <a:gd name="connsiteY1" fmla="*/ 115817 h 810560"/>
              <a:gd name="connsiteX2" fmla="*/ 1818938 w 1818938"/>
              <a:gd name="connsiteY2" fmla="*/ 666231 h 810560"/>
              <a:gd name="connsiteX3" fmla="*/ 0 w 1818938"/>
              <a:gd name="connsiteY3" fmla="*/ 781641 h 810560"/>
              <a:gd name="connsiteX0" fmla="*/ 0 w 1818938"/>
              <a:gd name="connsiteY0" fmla="*/ 781641 h 810560"/>
              <a:gd name="connsiteX1" fmla="*/ 417249 w 1818938"/>
              <a:gd name="connsiteY1" fmla="*/ 115817 h 810560"/>
              <a:gd name="connsiteX2" fmla="*/ 1818938 w 1818938"/>
              <a:gd name="connsiteY2" fmla="*/ 666231 h 810560"/>
              <a:gd name="connsiteX3" fmla="*/ 0 w 1818938"/>
              <a:gd name="connsiteY3" fmla="*/ 781641 h 810560"/>
              <a:gd name="connsiteX0" fmla="*/ 0 w 1818938"/>
              <a:gd name="connsiteY0" fmla="*/ 680934 h 709853"/>
              <a:gd name="connsiteX1" fmla="*/ 417249 w 1818938"/>
              <a:gd name="connsiteY1" fmla="*/ 15110 h 709853"/>
              <a:gd name="connsiteX2" fmla="*/ 1818938 w 1818938"/>
              <a:gd name="connsiteY2" fmla="*/ 565524 h 709853"/>
              <a:gd name="connsiteX3" fmla="*/ 0 w 1818938"/>
              <a:gd name="connsiteY3" fmla="*/ 680934 h 70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8938" h="709853">
                <a:moveTo>
                  <a:pt x="0" y="680934"/>
                </a:moveTo>
                <a:cubicBezTo>
                  <a:pt x="59184" y="447156"/>
                  <a:pt x="375821" y="-97342"/>
                  <a:pt x="417249" y="15110"/>
                </a:cubicBezTo>
                <a:cubicBezTo>
                  <a:pt x="591516" y="669099"/>
                  <a:pt x="-441580" y="506339"/>
                  <a:pt x="1818938" y="565524"/>
                </a:cubicBezTo>
                <a:cubicBezTo>
                  <a:pt x="1786715" y="589198"/>
                  <a:pt x="449474" y="781548"/>
                  <a:pt x="0" y="68093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winkliges Dreieck 6"/>
          <p:cNvSpPr/>
          <p:nvPr/>
        </p:nvSpPr>
        <p:spPr>
          <a:xfrm rot="18604765">
            <a:off x="8367560" y="2785825"/>
            <a:ext cx="555399" cy="309761"/>
          </a:xfrm>
          <a:custGeom>
            <a:avLst/>
            <a:gdLst>
              <a:gd name="connsiteX0" fmla="*/ 0 w 576064"/>
              <a:gd name="connsiteY0" fmla="*/ 914400 h 914400"/>
              <a:gd name="connsiteX1" fmla="*/ 0 w 576064"/>
              <a:gd name="connsiteY1" fmla="*/ 0 h 914400"/>
              <a:gd name="connsiteX2" fmla="*/ 576064 w 576064"/>
              <a:gd name="connsiteY2" fmla="*/ 914400 h 914400"/>
              <a:gd name="connsiteX3" fmla="*/ 0 w 576064"/>
              <a:gd name="connsiteY3" fmla="*/ 914400 h 914400"/>
              <a:gd name="connsiteX0" fmla="*/ 0 w 1348421"/>
              <a:gd name="connsiteY0" fmla="*/ 914400 h 1216241"/>
              <a:gd name="connsiteX1" fmla="*/ 0 w 1348421"/>
              <a:gd name="connsiteY1" fmla="*/ 0 h 1216241"/>
              <a:gd name="connsiteX2" fmla="*/ 1348421 w 1348421"/>
              <a:gd name="connsiteY2" fmla="*/ 1216241 h 1216241"/>
              <a:gd name="connsiteX3" fmla="*/ 0 w 1348421"/>
              <a:gd name="connsiteY3" fmla="*/ 914400 h 1216241"/>
              <a:gd name="connsiteX0" fmla="*/ 0 w 1348421"/>
              <a:gd name="connsiteY0" fmla="*/ 914400 h 1217974"/>
              <a:gd name="connsiteX1" fmla="*/ 0 w 1348421"/>
              <a:gd name="connsiteY1" fmla="*/ 0 h 1217974"/>
              <a:gd name="connsiteX2" fmla="*/ 1348421 w 1348421"/>
              <a:gd name="connsiteY2" fmla="*/ 1216241 h 1217974"/>
              <a:gd name="connsiteX3" fmla="*/ 0 w 1348421"/>
              <a:gd name="connsiteY3" fmla="*/ 914400 h 1217974"/>
              <a:gd name="connsiteX0" fmla="*/ 0 w 1348421"/>
              <a:gd name="connsiteY0" fmla="*/ 914400 h 1217974"/>
              <a:gd name="connsiteX1" fmla="*/ 0 w 1348421"/>
              <a:gd name="connsiteY1" fmla="*/ 0 h 1217974"/>
              <a:gd name="connsiteX2" fmla="*/ 1348421 w 1348421"/>
              <a:gd name="connsiteY2" fmla="*/ 1216241 h 1217974"/>
              <a:gd name="connsiteX3" fmla="*/ 0 w 1348421"/>
              <a:gd name="connsiteY3" fmla="*/ 914400 h 1217974"/>
              <a:gd name="connsiteX0" fmla="*/ 0 w 1348421"/>
              <a:gd name="connsiteY0" fmla="*/ 701335 h 1004909"/>
              <a:gd name="connsiteX1" fmla="*/ 177553 w 1348421"/>
              <a:gd name="connsiteY1" fmla="*/ 0 h 1004909"/>
              <a:gd name="connsiteX2" fmla="*/ 1348421 w 1348421"/>
              <a:gd name="connsiteY2" fmla="*/ 1003176 h 1004909"/>
              <a:gd name="connsiteX3" fmla="*/ 0 w 1348421"/>
              <a:gd name="connsiteY3" fmla="*/ 701335 h 1004909"/>
              <a:gd name="connsiteX0" fmla="*/ 0 w 1348421"/>
              <a:gd name="connsiteY0" fmla="*/ 701335 h 1004909"/>
              <a:gd name="connsiteX1" fmla="*/ 177553 w 1348421"/>
              <a:gd name="connsiteY1" fmla="*/ 0 h 1004909"/>
              <a:gd name="connsiteX2" fmla="*/ 1348421 w 1348421"/>
              <a:gd name="connsiteY2" fmla="*/ 1003176 h 1004909"/>
              <a:gd name="connsiteX3" fmla="*/ 0 w 1348421"/>
              <a:gd name="connsiteY3" fmla="*/ 701335 h 1004909"/>
              <a:gd name="connsiteX0" fmla="*/ 0 w 1348421"/>
              <a:gd name="connsiteY0" fmla="*/ 701335 h 1004909"/>
              <a:gd name="connsiteX1" fmla="*/ 177553 w 1348421"/>
              <a:gd name="connsiteY1" fmla="*/ 0 h 1004909"/>
              <a:gd name="connsiteX2" fmla="*/ 1348421 w 1348421"/>
              <a:gd name="connsiteY2" fmla="*/ 1003176 h 1004909"/>
              <a:gd name="connsiteX3" fmla="*/ 0 w 1348421"/>
              <a:gd name="connsiteY3" fmla="*/ 701335 h 1004909"/>
              <a:gd name="connsiteX0" fmla="*/ 0 w 1348421"/>
              <a:gd name="connsiteY0" fmla="*/ 813784 h 1117358"/>
              <a:gd name="connsiteX1" fmla="*/ 177553 w 1348421"/>
              <a:gd name="connsiteY1" fmla="*/ 112449 h 1117358"/>
              <a:gd name="connsiteX2" fmla="*/ 1348421 w 1348421"/>
              <a:gd name="connsiteY2" fmla="*/ 1115625 h 1117358"/>
              <a:gd name="connsiteX3" fmla="*/ 0 w 1348421"/>
              <a:gd name="connsiteY3" fmla="*/ 813784 h 1117358"/>
              <a:gd name="connsiteX0" fmla="*/ 0 w 1348421"/>
              <a:gd name="connsiteY0" fmla="*/ 829926 h 1133500"/>
              <a:gd name="connsiteX1" fmla="*/ 292962 w 1348421"/>
              <a:gd name="connsiteY1" fmla="*/ 110836 h 1133500"/>
              <a:gd name="connsiteX2" fmla="*/ 1348421 w 1348421"/>
              <a:gd name="connsiteY2" fmla="*/ 1131767 h 1133500"/>
              <a:gd name="connsiteX3" fmla="*/ 0 w 1348421"/>
              <a:gd name="connsiteY3" fmla="*/ 829926 h 1133500"/>
              <a:gd name="connsiteX0" fmla="*/ 0 w 1818938"/>
              <a:gd name="connsiteY0" fmla="*/ 829926 h 858845"/>
              <a:gd name="connsiteX1" fmla="*/ 292962 w 1818938"/>
              <a:gd name="connsiteY1" fmla="*/ 110836 h 858845"/>
              <a:gd name="connsiteX2" fmla="*/ 1818938 w 1818938"/>
              <a:gd name="connsiteY2" fmla="*/ 714516 h 858845"/>
              <a:gd name="connsiteX3" fmla="*/ 0 w 1818938"/>
              <a:gd name="connsiteY3" fmla="*/ 829926 h 858845"/>
              <a:gd name="connsiteX0" fmla="*/ 0 w 1818938"/>
              <a:gd name="connsiteY0" fmla="*/ 829926 h 858845"/>
              <a:gd name="connsiteX1" fmla="*/ 292962 w 1818938"/>
              <a:gd name="connsiteY1" fmla="*/ 110836 h 858845"/>
              <a:gd name="connsiteX2" fmla="*/ 1818938 w 1818938"/>
              <a:gd name="connsiteY2" fmla="*/ 714516 h 858845"/>
              <a:gd name="connsiteX3" fmla="*/ 0 w 1818938"/>
              <a:gd name="connsiteY3" fmla="*/ 829926 h 858845"/>
              <a:gd name="connsiteX0" fmla="*/ 0 w 1818938"/>
              <a:gd name="connsiteY0" fmla="*/ 838014 h 866933"/>
              <a:gd name="connsiteX1" fmla="*/ 399494 w 1818938"/>
              <a:gd name="connsiteY1" fmla="*/ 110046 h 866933"/>
              <a:gd name="connsiteX2" fmla="*/ 1818938 w 1818938"/>
              <a:gd name="connsiteY2" fmla="*/ 722604 h 866933"/>
              <a:gd name="connsiteX3" fmla="*/ 0 w 1818938"/>
              <a:gd name="connsiteY3" fmla="*/ 838014 h 866933"/>
              <a:gd name="connsiteX0" fmla="*/ 0 w 1818938"/>
              <a:gd name="connsiteY0" fmla="*/ 838014 h 866933"/>
              <a:gd name="connsiteX1" fmla="*/ 399494 w 1818938"/>
              <a:gd name="connsiteY1" fmla="*/ 110046 h 866933"/>
              <a:gd name="connsiteX2" fmla="*/ 1818938 w 1818938"/>
              <a:gd name="connsiteY2" fmla="*/ 722604 h 866933"/>
              <a:gd name="connsiteX3" fmla="*/ 0 w 1818938"/>
              <a:gd name="connsiteY3" fmla="*/ 838014 h 866933"/>
              <a:gd name="connsiteX0" fmla="*/ 0 w 1818938"/>
              <a:gd name="connsiteY0" fmla="*/ 846113 h 875032"/>
              <a:gd name="connsiteX1" fmla="*/ 417249 w 1818938"/>
              <a:gd name="connsiteY1" fmla="*/ 109267 h 875032"/>
              <a:gd name="connsiteX2" fmla="*/ 1818938 w 1818938"/>
              <a:gd name="connsiteY2" fmla="*/ 730703 h 875032"/>
              <a:gd name="connsiteX3" fmla="*/ 0 w 1818938"/>
              <a:gd name="connsiteY3" fmla="*/ 846113 h 875032"/>
              <a:gd name="connsiteX0" fmla="*/ 0 w 1818938"/>
              <a:gd name="connsiteY0" fmla="*/ 846113 h 875032"/>
              <a:gd name="connsiteX1" fmla="*/ 417249 w 1818938"/>
              <a:gd name="connsiteY1" fmla="*/ 109267 h 875032"/>
              <a:gd name="connsiteX2" fmla="*/ 1818938 w 1818938"/>
              <a:gd name="connsiteY2" fmla="*/ 730703 h 875032"/>
              <a:gd name="connsiteX3" fmla="*/ 0 w 1818938"/>
              <a:gd name="connsiteY3" fmla="*/ 846113 h 875032"/>
              <a:gd name="connsiteX0" fmla="*/ 0 w 1818938"/>
              <a:gd name="connsiteY0" fmla="*/ 862342 h 891261"/>
              <a:gd name="connsiteX1" fmla="*/ 452759 w 1818938"/>
              <a:gd name="connsiteY1" fmla="*/ 107741 h 891261"/>
              <a:gd name="connsiteX2" fmla="*/ 1818938 w 1818938"/>
              <a:gd name="connsiteY2" fmla="*/ 746932 h 891261"/>
              <a:gd name="connsiteX3" fmla="*/ 0 w 1818938"/>
              <a:gd name="connsiteY3" fmla="*/ 862342 h 891261"/>
              <a:gd name="connsiteX0" fmla="*/ 0 w 1818938"/>
              <a:gd name="connsiteY0" fmla="*/ 935859 h 964778"/>
              <a:gd name="connsiteX1" fmla="*/ 506025 w 1818938"/>
              <a:gd name="connsiteY1" fmla="*/ 101359 h 964778"/>
              <a:gd name="connsiteX2" fmla="*/ 1818938 w 1818938"/>
              <a:gd name="connsiteY2" fmla="*/ 820449 h 964778"/>
              <a:gd name="connsiteX3" fmla="*/ 0 w 1818938"/>
              <a:gd name="connsiteY3" fmla="*/ 935859 h 964778"/>
              <a:gd name="connsiteX0" fmla="*/ 0 w 1818938"/>
              <a:gd name="connsiteY0" fmla="*/ 765646 h 794565"/>
              <a:gd name="connsiteX1" fmla="*/ 461637 w 1818938"/>
              <a:gd name="connsiteY1" fmla="*/ 117577 h 794565"/>
              <a:gd name="connsiteX2" fmla="*/ 1818938 w 1818938"/>
              <a:gd name="connsiteY2" fmla="*/ 650236 h 794565"/>
              <a:gd name="connsiteX3" fmla="*/ 0 w 1818938"/>
              <a:gd name="connsiteY3" fmla="*/ 765646 h 794565"/>
              <a:gd name="connsiteX0" fmla="*/ 0 w 1818938"/>
              <a:gd name="connsiteY0" fmla="*/ 781641 h 810560"/>
              <a:gd name="connsiteX1" fmla="*/ 417249 w 1818938"/>
              <a:gd name="connsiteY1" fmla="*/ 115817 h 810560"/>
              <a:gd name="connsiteX2" fmla="*/ 1818938 w 1818938"/>
              <a:gd name="connsiteY2" fmla="*/ 666231 h 810560"/>
              <a:gd name="connsiteX3" fmla="*/ 0 w 1818938"/>
              <a:gd name="connsiteY3" fmla="*/ 781641 h 810560"/>
              <a:gd name="connsiteX0" fmla="*/ 0 w 1818938"/>
              <a:gd name="connsiteY0" fmla="*/ 781641 h 810560"/>
              <a:gd name="connsiteX1" fmla="*/ 417249 w 1818938"/>
              <a:gd name="connsiteY1" fmla="*/ 115817 h 810560"/>
              <a:gd name="connsiteX2" fmla="*/ 1818938 w 1818938"/>
              <a:gd name="connsiteY2" fmla="*/ 666231 h 810560"/>
              <a:gd name="connsiteX3" fmla="*/ 0 w 1818938"/>
              <a:gd name="connsiteY3" fmla="*/ 781641 h 810560"/>
              <a:gd name="connsiteX0" fmla="*/ 0 w 1818938"/>
              <a:gd name="connsiteY0" fmla="*/ 680934 h 709853"/>
              <a:gd name="connsiteX1" fmla="*/ 417249 w 1818938"/>
              <a:gd name="connsiteY1" fmla="*/ 15110 h 709853"/>
              <a:gd name="connsiteX2" fmla="*/ 1818938 w 1818938"/>
              <a:gd name="connsiteY2" fmla="*/ 565524 h 709853"/>
              <a:gd name="connsiteX3" fmla="*/ 0 w 1818938"/>
              <a:gd name="connsiteY3" fmla="*/ 680934 h 70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8938" h="709853">
                <a:moveTo>
                  <a:pt x="0" y="680934"/>
                </a:moveTo>
                <a:cubicBezTo>
                  <a:pt x="59184" y="447156"/>
                  <a:pt x="375821" y="-97342"/>
                  <a:pt x="417249" y="15110"/>
                </a:cubicBezTo>
                <a:cubicBezTo>
                  <a:pt x="591516" y="669099"/>
                  <a:pt x="-441580" y="506339"/>
                  <a:pt x="1818938" y="565524"/>
                </a:cubicBezTo>
                <a:cubicBezTo>
                  <a:pt x="1786715" y="589198"/>
                  <a:pt x="449474" y="781548"/>
                  <a:pt x="0" y="68093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22" name="Rechtwinkliges Dreieck 6"/>
          <p:cNvSpPr/>
          <p:nvPr/>
        </p:nvSpPr>
        <p:spPr>
          <a:xfrm rot="18604765">
            <a:off x="10926303" y="3241050"/>
            <a:ext cx="555399" cy="309761"/>
          </a:xfrm>
          <a:custGeom>
            <a:avLst/>
            <a:gdLst>
              <a:gd name="connsiteX0" fmla="*/ 0 w 576064"/>
              <a:gd name="connsiteY0" fmla="*/ 914400 h 914400"/>
              <a:gd name="connsiteX1" fmla="*/ 0 w 576064"/>
              <a:gd name="connsiteY1" fmla="*/ 0 h 914400"/>
              <a:gd name="connsiteX2" fmla="*/ 576064 w 576064"/>
              <a:gd name="connsiteY2" fmla="*/ 914400 h 914400"/>
              <a:gd name="connsiteX3" fmla="*/ 0 w 576064"/>
              <a:gd name="connsiteY3" fmla="*/ 914400 h 914400"/>
              <a:gd name="connsiteX0" fmla="*/ 0 w 1348421"/>
              <a:gd name="connsiteY0" fmla="*/ 914400 h 1216241"/>
              <a:gd name="connsiteX1" fmla="*/ 0 w 1348421"/>
              <a:gd name="connsiteY1" fmla="*/ 0 h 1216241"/>
              <a:gd name="connsiteX2" fmla="*/ 1348421 w 1348421"/>
              <a:gd name="connsiteY2" fmla="*/ 1216241 h 1216241"/>
              <a:gd name="connsiteX3" fmla="*/ 0 w 1348421"/>
              <a:gd name="connsiteY3" fmla="*/ 914400 h 1216241"/>
              <a:gd name="connsiteX0" fmla="*/ 0 w 1348421"/>
              <a:gd name="connsiteY0" fmla="*/ 914400 h 1217974"/>
              <a:gd name="connsiteX1" fmla="*/ 0 w 1348421"/>
              <a:gd name="connsiteY1" fmla="*/ 0 h 1217974"/>
              <a:gd name="connsiteX2" fmla="*/ 1348421 w 1348421"/>
              <a:gd name="connsiteY2" fmla="*/ 1216241 h 1217974"/>
              <a:gd name="connsiteX3" fmla="*/ 0 w 1348421"/>
              <a:gd name="connsiteY3" fmla="*/ 914400 h 1217974"/>
              <a:gd name="connsiteX0" fmla="*/ 0 w 1348421"/>
              <a:gd name="connsiteY0" fmla="*/ 914400 h 1217974"/>
              <a:gd name="connsiteX1" fmla="*/ 0 w 1348421"/>
              <a:gd name="connsiteY1" fmla="*/ 0 h 1217974"/>
              <a:gd name="connsiteX2" fmla="*/ 1348421 w 1348421"/>
              <a:gd name="connsiteY2" fmla="*/ 1216241 h 1217974"/>
              <a:gd name="connsiteX3" fmla="*/ 0 w 1348421"/>
              <a:gd name="connsiteY3" fmla="*/ 914400 h 1217974"/>
              <a:gd name="connsiteX0" fmla="*/ 0 w 1348421"/>
              <a:gd name="connsiteY0" fmla="*/ 701335 h 1004909"/>
              <a:gd name="connsiteX1" fmla="*/ 177553 w 1348421"/>
              <a:gd name="connsiteY1" fmla="*/ 0 h 1004909"/>
              <a:gd name="connsiteX2" fmla="*/ 1348421 w 1348421"/>
              <a:gd name="connsiteY2" fmla="*/ 1003176 h 1004909"/>
              <a:gd name="connsiteX3" fmla="*/ 0 w 1348421"/>
              <a:gd name="connsiteY3" fmla="*/ 701335 h 1004909"/>
              <a:gd name="connsiteX0" fmla="*/ 0 w 1348421"/>
              <a:gd name="connsiteY0" fmla="*/ 701335 h 1004909"/>
              <a:gd name="connsiteX1" fmla="*/ 177553 w 1348421"/>
              <a:gd name="connsiteY1" fmla="*/ 0 h 1004909"/>
              <a:gd name="connsiteX2" fmla="*/ 1348421 w 1348421"/>
              <a:gd name="connsiteY2" fmla="*/ 1003176 h 1004909"/>
              <a:gd name="connsiteX3" fmla="*/ 0 w 1348421"/>
              <a:gd name="connsiteY3" fmla="*/ 701335 h 1004909"/>
              <a:gd name="connsiteX0" fmla="*/ 0 w 1348421"/>
              <a:gd name="connsiteY0" fmla="*/ 701335 h 1004909"/>
              <a:gd name="connsiteX1" fmla="*/ 177553 w 1348421"/>
              <a:gd name="connsiteY1" fmla="*/ 0 h 1004909"/>
              <a:gd name="connsiteX2" fmla="*/ 1348421 w 1348421"/>
              <a:gd name="connsiteY2" fmla="*/ 1003176 h 1004909"/>
              <a:gd name="connsiteX3" fmla="*/ 0 w 1348421"/>
              <a:gd name="connsiteY3" fmla="*/ 701335 h 1004909"/>
              <a:gd name="connsiteX0" fmla="*/ 0 w 1348421"/>
              <a:gd name="connsiteY0" fmla="*/ 813784 h 1117358"/>
              <a:gd name="connsiteX1" fmla="*/ 177553 w 1348421"/>
              <a:gd name="connsiteY1" fmla="*/ 112449 h 1117358"/>
              <a:gd name="connsiteX2" fmla="*/ 1348421 w 1348421"/>
              <a:gd name="connsiteY2" fmla="*/ 1115625 h 1117358"/>
              <a:gd name="connsiteX3" fmla="*/ 0 w 1348421"/>
              <a:gd name="connsiteY3" fmla="*/ 813784 h 1117358"/>
              <a:gd name="connsiteX0" fmla="*/ 0 w 1348421"/>
              <a:gd name="connsiteY0" fmla="*/ 829926 h 1133500"/>
              <a:gd name="connsiteX1" fmla="*/ 292962 w 1348421"/>
              <a:gd name="connsiteY1" fmla="*/ 110836 h 1133500"/>
              <a:gd name="connsiteX2" fmla="*/ 1348421 w 1348421"/>
              <a:gd name="connsiteY2" fmla="*/ 1131767 h 1133500"/>
              <a:gd name="connsiteX3" fmla="*/ 0 w 1348421"/>
              <a:gd name="connsiteY3" fmla="*/ 829926 h 1133500"/>
              <a:gd name="connsiteX0" fmla="*/ 0 w 1818938"/>
              <a:gd name="connsiteY0" fmla="*/ 829926 h 858845"/>
              <a:gd name="connsiteX1" fmla="*/ 292962 w 1818938"/>
              <a:gd name="connsiteY1" fmla="*/ 110836 h 858845"/>
              <a:gd name="connsiteX2" fmla="*/ 1818938 w 1818938"/>
              <a:gd name="connsiteY2" fmla="*/ 714516 h 858845"/>
              <a:gd name="connsiteX3" fmla="*/ 0 w 1818938"/>
              <a:gd name="connsiteY3" fmla="*/ 829926 h 858845"/>
              <a:gd name="connsiteX0" fmla="*/ 0 w 1818938"/>
              <a:gd name="connsiteY0" fmla="*/ 829926 h 858845"/>
              <a:gd name="connsiteX1" fmla="*/ 292962 w 1818938"/>
              <a:gd name="connsiteY1" fmla="*/ 110836 h 858845"/>
              <a:gd name="connsiteX2" fmla="*/ 1818938 w 1818938"/>
              <a:gd name="connsiteY2" fmla="*/ 714516 h 858845"/>
              <a:gd name="connsiteX3" fmla="*/ 0 w 1818938"/>
              <a:gd name="connsiteY3" fmla="*/ 829926 h 858845"/>
              <a:gd name="connsiteX0" fmla="*/ 0 w 1818938"/>
              <a:gd name="connsiteY0" fmla="*/ 838014 h 866933"/>
              <a:gd name="connsiteX1" fmla="*/ 399494 w 1818938"/>
              <a:gd name="connsiteY1" fmla="*/ 110046 h 866933"/>
              <a:gd name="connsiteX2" fmla="*/ 1818938 w 1818938"/>
              <a:gd name="connsiteY2" fmla="*/ 722604 h 866933"/>
              <a:gd name="connsiteX3" fmla="*/ 0 w 1818938"/>
              <a:gd name="connsiteY3" fmla="*/ 838014 h 866933"/>
              <a:gd name="connsiteX0" fmla="*/ 0 w 1818938"/>
              <a:gd name="connsiteY0" fmla="*/ 838014 h 866933"/>
              <a:gd name="connsiteX1" fmla="*/ 399494 w 1818938"/>
              <a:gd name="connsiteY1" fmla="*/ 110046 h 866933"/>
              <a:gd name="connsiteX2" fmla="*/ 1818938 w 1818938"/>
              <a:gd name="connsiteY2" fmla="*/ 722604 h 866933"/>
              <a:gd name="connsiteX3" fmla="*/ 0 w 1818938"/>
              <a:gd name="connsiteY3" fmla="*/ 838014 h 866933"/>
              <a:gd name="connsiteX0" fmla="*/ 0 w 1818938"/>
              <a:gd name="connsiteY0" fmla="*/ 846113 h 875032"/>
              <a:gd name="connsiteX1" fmla="*/ 417249 w 1818938"/>
              <a:gd name="connsiteY1" fmla="*/ 109267 h 875032"/>
              <a:gd name="connsiteX2" fmla="*/ 1818938 w 1818938"/>
              <a:gd name="connsiteY2" fmla="*/ 730703 h 875032"/>
              <a:gd name="connsiteX3" fmla="*/ 0 w 1818938"/>
              <a:gd name="connsiteY3" fmla="*/ 846113 h 875032"/>
              <a:gd name="connsiteX0" fmla="*/ 0 w 1818938"/>
              <a:gd name="connsiteY0" fmla="*/ 846113 h 875032"/>
              <a:gd name="connsiteX1" fmla="*/ 417249 w 1818938"/>
              <a:gd name="connsiteY1" fmla="*/ 109267 h 875032"/>
              <a:gd name="connsiteX2" fmla="*/ 1818938 w 1818938"/>
              <a:gd name="connsiteY2" fmla="*/ 730703 h 875032"/>
              <a:gd name="connsiteX3" fmla="*/ 0 w 1818938"/>
              <a:gd name="connsiteY3" fmla="*/ 846113 h 875032"/>
              <a:gd name="connsiteX0" fmla="*/ 0 w 1818938"/>
              <a:gd name="connsiteY0" fmla="*/ 862342 h 891261"/>
              <a:gd name="connsiteX1" fmla="*/ 452759 w 1818938"/>
              <a:gd name="connsiteY1" fmla="*/ 107741 h 891261"/>
              <a:gd name="connsiteX2" fmla="*/ 1818938 w 1818938"/>
              <a:gd name="connsiteY2" fmla="*/ 746932 h 891261"/>
              <a:gd name="connsiteX3" fmla="*/ 0 w 1818938"/>
              <a:gd name="connsiteY3" fmla="*/ 862342 h 891261"/>
              <a:gd name="connsiteX0" fmla="*/ 0 w 1818938"/>
              <a:gd name="connsiteY0" fmla="*/ 935859 h 964778"/>
              <a:gd name="connsiteX1" fmla="*/ 506025 w 1818938"/>
              <a:gd name="connsiteY1" fmla="*/ 101359 h 964778"/>
              <a:gd name="connsiteX2" fmla="*/ 1818938 w 1818938"/>
              <a:gd name="connsiteY2" fmla="*/ 820449 h 964778"/>
              <a:gd name="connsiteX3" fmla="*/ 0 w 1818938"/>
              <a:gd name="connsiteY3" fmla="*/ 935859 h 964778"/>
              <a:gd name="connsiteX0" fmla="*/ 0 w 1818938"/>
              <a:gd name="connsiteY0" fmla="*/ 765646 h 794565"/>
              <a:gd name="connsiteX1" fmla="*/ 461637 w 1818938"/>
              <a:gd name="connsiteY1" fmla="*/ 117577 h 794565"/>
              <a:gd name="connsiteX2" fmla="*/ 1818938 w 1818938"/>
              <a:gd name="connsiteY2" fmla="*/ 650236 h 794565"/>
              <a:gd name="connsiteX3" fmla="*/ 0 w 1818938"/>
              <a:gd name="connsiteY3" fmla="*/ 765646 h 794565"/>
              <a:gd name="connsiteX0" fmla="*/ 0 w 1818938"/>
              <a:gd name="connsiteY0" fmla="*/ 781641 h 810560"/>
              <a:gd name="connsiteX1" fmla="*/ 417249 w 1818938"/>
              <a:gd name="connsiteY1" fmla="*/ 115817 h 810560"/>
              <a:gd name="connsiteX2" fmla="*/ 1818938 w 1818938"/>
              <a:gd name="connsiteY2" fmla="*/ 666231 h 810560"/>
              <a:gd name="connsiteX3" fmla="*/ 0 w 1818938"/>
              <a:gd name="connsiteY3" fmla="*/ 781641 h 810560"/>
              <a:gd name="connsiteX0" fmla="*/ 0 w 1818938"/>
              <a:gd name="connsiteY0" fmla="*/ 781641 h 810560"/>
              <a:gd name="connsiteX1" fmla="*/ 417249 w 1818938"/>
              <a:gd name="connsiteY1" fmla="*/ 115817 h 810560"/>
              <a:gd name="connsiteX2" fmla="*/ 1818938 w 1818938"/>
              <a:gd name="connsiteY2" fmla="*/ 666231 h 810560"/>
              <a:gd name="connsiteX3" fmla="*/ 0 w 1818938"/>
              <a:gd name="connsiteY3" fmla="*/ 781641 h 810560"/>
              <a:gd name="connsiteX0" fmla="*/ 0 w 1818938"/>
              <a:gd name="connsiteY0" fmla="*/ 680934 h 709853"/>
              <a:gd name="connsiteX1" fmla="*/ 417249 w 1818938"/>
              <a:gd name="connsiteY1" fmla="*/ 15110 h 709853"/>
              <a:gd name="connsiteX2" fmla="*/ 1818938 w 1818938"/>
              <a:gd name="connsiteY2" fmla="*/ 565524 h 709853"/>
              <a:gd name="connsiteX3" fmla="*/ 0 w 1818938"/>
              <a:gd name="connsiteY3" fmla="*/ 680934 h 70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8938" h="709853">
                <a:moveTo>
                  <a:pt x="0" y="680934"/>
                </a:moveTo>
                <a:cubicBezTo>
                  <a:pt x="59184" y="447156"/>
                  <a:pt x="375821" y="-97342"/>
                  <a:pt x="417249" y="15110"/>
                </a:cubicBezTo>
                <a:cubicBezTo>
                  <a:pt x="591516" y="669099"/>
                  <a:pt x="-441580" y="506339"/>
                  <a:pt x="1818938" y="565524"/>
                </a:cubicBezTo>
                <a:cubicBezTo>
                  <a:pt x="1786715" y="589198"/>
                  <a:pt x="449474" y="781548"/>
                  <a:pt x="0" y="68093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23" name="Rechtwinkliges Dreieck 6"/>
          <p:cNvSpPr/>
          <p:nvPr/>
        </p:nvSpPr>
        <p:spPr>
          <a:xfrm rot="18604765">
            <a:off x="6728589" y="2301109"/>
            <a:ext cx="555399" cy="309761"/>
          </a:xfrm>
          <a:custGeom>
            <a:avLst/>
            <a:gdLst>
              <a:gd name="connsiteX0" fmla="*/ 0 w 576064"/>
              <a:gd name="connsiteY0" fmla="*/ 914400 h 914400"/>
              <a:gd name="connsiteX1" fmla="*/ 0 w 576064"/>
              <a:gd name="connsiteY1" fmla="*/ 0 h 914400"/>
              <a:gd name="connsiteX2" fmla="*/ 576064 w 576064"/>
              <a:gd name="connsiteY2" fmla="*/ 914400 h 914400"/>
              <a:gd name="connsiteX3" fmla="*/ 0 w 576064"/>
              <a:gd name="connsiteY3" fmla="*/ 914400 h 914400"/>
              <a:gd name="connsiteX0" fmla="*/ 0 w 1348421"/>
              <a:gd name="connsiteY0" fmla="*/ 914400 h 1216241"/>
              <a:gd name="connsiteX1" fmla="*/ 0 w 1348421"/>
              <a:gd name="connsiteY1" fmla="*/ 0 h 1216241"/>
              <a:gd name="connsiteX2" fmla="*/ 1348421 w 1348421"/>
              <a:gd name="connsiteY2" fmla="*/ 1216241 h 1216241"/>
              <a:gd name="connsiteX3" fmla="*/ 0 w 1348421"/>
              <a:gd name="connsiteY3" fmla="*/ 914400 h 1216241"/>
              <a:gd name="connsiteX0" fmla="*/ 0 w 1348421"/>
              <a:gd name="connsiteY0" fmla="*/ 914400 h 1217974"/>
              <a:gd name="connsiteX1" fmla="*/ 0 w 1348421"/>
              <a:gd name="connsiteY1" fmla="*/ 0 h 1217974"/>
              <a:gd name="connsiteX2" fmla="*/ 1348421 w 1348421"/>
              <a:gd name="connsiteY2" fmla="*/ 1216241 h 1217974"/>
              <a:gd name="connsiteX3" fmla="*/ 0 w 1348421"/>
              <a:gd name="connsiteY3" fmla="*/ 914400 h 1217974"/>
              <a:gd name="connsiteX0" fmla="*/ 0 w 1348421"/>
              <a:gd name="connsiteY0" fmla="*/ 914400 h 1217974"/>
              <a:gd name="connsiteX1" fmla="*/ 0 w 1348421"/>
              <a:gd name="connsiteY1" fmla="*/ 0 h 1217974"/>
              <a:gd name="connsiteX2" fmla="*/ 1348421 w 1348421"/>
              <a:gd name="connsiteY2" fmla="*/ 1216241 h 1217974"/>
              <a:gd name="connsiteX3" fmla="*/ 0 w 1348421"/>
              <a:gd name="connsiteY3" fmla="*/ 914400 h 1217974"/>
              <a:gd name="connsiteX0" fmla="*/ 0 w 1348421"/>
              <a:gd name="connsiteY0" fmla="*/ 701335 h 1004909"/>
              <a:gd name="connsiteX1" fmla="*/ 177553 w 1348421"/>
              <a:gd name="connsiteY1" fmla="*/ 0 h 1004909"/>
              <a:gd name="connsiteX2" fmla="*/ 1348421 w 1348421"/>
              <a:gd name="connsiteY2" fmla="*/ 1003176 h 1004909"/>
              <a:gd name="connsiteX3" fmla="*/ 0 w 1348421"/>
              <a:gd name="connsiteY3" fmla="*/ 701335 h 1004909"/>
              <a:gd name="connsiteX0" fmla="*/ 0 w 1348421"/>
              <a:gd name="connsiteY0" fmla="*/ 701335 h 1004909"/>
              <a:gd name="connsiteX1" fmla="*/ 177553 w 1348421"/>
              <a:gd name="connsiteY1" fmla="*/ 0 h 1004909"/>
              <a:gd name="connsiteX2" fmla="*/ 1348421 w 1348421"/>
              <a:gd name="connsiteY2" fmla="*/ 1003176 h 1004909"/>
              <a:gd name="connsiteX3" fmla="*/ 0 w 1348421"/>
              <a:gd name="connsiteY3" fmla="*/ 701335 h 1004909"/>
              <a:gd name="connsiteX0" fmla="*/ 0 w 1348421"/>
              <a:gd name="connsiteY0" fmla="*/ 701335 h 1004909"/>
              <a:gd name="connsiteX1" fmla="*/ 177553 w 1348421"/>
              <a:gd name="connsiteY1" fmla="*/ 0 h 1004909"/>
              <a:gd name="connsiteX2" fmla="*/ 1348421 w 1348421"/>
              <a:gd name="connsiteY2" fmla="*/ 1003176 h 1004909"/>
              <a:gd name="connsiteX3" fmla="*/ 0 w 1348421"/>
              <a:gd name="connsiteY3" fmla="*/ 701335 h 1004909"/>
              <a:gd name="connsiteX0" fmla="*/ 0 w 1348421"/>
              <a:gd name="connsiteY0" fmla="*/ 813784 h 1117358"/>
              <a:gd name="connsiteX1" fmla="*/ 177553 w 1348421"/>
              <a:gd name="connsiteY1" fmla="*/ 112449 h 1117358"/>
              <a:gd name="connsiteX2" fmla="*/ 1348421 w 1348421"/>
              <a:gd name="connsiteY2" fmla="*/ 1115625 h 1117358"/>
              <a:gd name="connsiteX3" fmla="*/ 0 w 1348421"/>
              <a:gd name="connsiteY3" fmla="*/ 813784 h 1117358"/>
              <a:gd name="connsiteX0" fmla="*/ 0 w 1348421"/>
              <a:gd name="connsiteY0" fmla="*/ 829926 h 1133500"/>
              <a:gd name="connsiteX1" fmla="*/ 292962 w 1348421"/>
              <a:gd name="connsiteY1" fmla="*/ 110836 h 1133500"/>
              <a:gd name="connsiteX2" fmla="*/ 1348421 w 1348421"/>
              <a:gd name="connsiteY2" fmla="*/ 1131767 h 1133500"/>
              <a:gd name="connsiteX3" fmla="*/ 0 w 1348421"/>
              <a:gd name="connsiteY3" fmla="*/ 829926 h 1133500"/>
              <a:gd name="connsiteX0" fmla="*/ 0 w 1818938"/>
              <a:gd name="connsiteY0" fmla="*/ 829926 h 858845"/>
              <a:gd name="connsiteX1" fmla="*/ 292962 w 1818938"/>
              <a:gd name="connsiteY1" fmla="*/ 110836 h 858845"/>
              <a:gd name="connsiteX2" fmla="*/ 1818938 w 1818938"/>
              <a:gd name="connsiteY2" fmla="*/ 714516 h 858845"/>
              <a:gd name="connsiteX3" fmla="*/ 0 w 1818938"/>
              <a:gd name="connsiteY3" fmla="*/ 829926 h 858845"/>
              <a:gd name="connsiteX0" fmla="*/ 0 w 1818938"/>
              <a:gd name="connsiteY0" fmla="*/ 829926 h 858845"/>
              <a:gd name="connsiteX1" fmla="*/ 292962 w 1818938"/>
              <a:gd name="connsiteY1" fmla="*/ 110836 h 858845"/>
              <a:gd name="connsiteX2" fmla="*/ 1818938 w 1818938"/>
              <a:gd name="connsiteY2" fmla="*/ 714516 h 858845"/>
              <a:gd name="connsiteX3" fmla="*/ 0 w 1818938"/>
              <a:gd name="connsiteY3" fmla="*/ 829926 h 858845"/>
              <a:gd name="connsiteX0" fmla="*/ 0 w 1818938"/>
              <a:gd name="connsiteY0" fmla="*/ 838014 h 866933"/>
              <a:gd name="connsiteX1" fmla="*/ 399494 w 1818938"/>
              <a:gd name="connsiteY1" fmla="*/ 110046 h 866933"/>
              <a:gd name="connsiteX2" fmla="*/ 1818938 w 1818938"/>
              <a:gd name="connsiteY2" fmla="*/ 722604 h 866933"/>
              <a:gd name="connsiteX3" fmla="*/ 0 w 1818938"/>
              <a:gd name="connsiteY3" fmla="*/ 838014 h 866933"/>
              <a:gd name="connsiteX0" fmla="*/ 0 w 1818938"/>
              <a:gd name="connsiteY0" fmla="*/ 838014 h 866933"/>
              <a:gd name="connsiteX1" fmla="*/ 399494 w 1818938"/>
              <a:gd name="connsiteY1" fmla="*/ 110046 h 866933"/>
              <a:gd name="connsiteX2" fmla="*/ 1818938 w 1818938"/>
              <a:gd name="connsiteY2" fmla="*/ 722604 h 866933"/>
              <a:gd name="connsiteX3" fmla="*/ 0 w 1818938"/>
              <a:gd name="connsiteY3" fmla="*/ 838014 h 866933"/>
              <a:gd name="connsiteX0" fmla="*/ 0 w 1818938"/>
              <a:gd name="connsiteY0" fmla="*/ 846113 h 875032"/>
              <a:gd name="connsiteX1" fmla="*/ 417249 w 1818938"/>
              <a:gd name="connsiteY1" fmla="*/ 109267 h 875032"/>
              <a:gd name="connsiteX2" fmla="*/ 1818938 w 1818938"/>
              <a:gd name="connsiteY2" fmla="*/ 730703 h 875032"/>
              <a:gd name="connsiteX3" fmla="*/ 0 w 1818938"/>
              <a:gd name="connsiteY3" fmla="*/ 846113 h 875032"/>
              <a:gd name="connsiteX0" fmla="*/ 0 w 1818938"/>
              <a:gd name="connsiteY0" fmla="*/ 846113 h 875032"/>
              <a:gd name="connsiteX1" fmla="*/ 417249 w 1818938"/>
              <a:gd name="connsiteY1" fmla="*/ 109267 h 875032"/>
              <a:gd name="connsiteX2" fmla="*/ 1818938 w 1818938"/>
              <a:gd name="connsiteY2" fmla="*/ 730703 h 875032"/>
              <a:gd name="connsiteX3" fmla="*/ 0 w 1818938"/>
              <a:gd name="connsiteY3" fmla="*/ 846113 h 875032"/>
              <a:gd name="connsiteX0" fmla="*/ 0 w 1818938"/>
              <a:gd name="connsiteY0" fmla="*/ 862342 h 891261"/>
              <a:gd name="connsiteX1" fmla="*/ 452759 w 1818938"/>
              <a:gd name="connsiteY1" fmla="*/ 107741 h 891261"/>
              <a:gd name="connsiteX2" fmla="*/ 1818938 w 1818938"/>
              <a:gd name="connsiteY2" fmla="*/ 746932 h 891261"/>
              <a:gd name="connsiteX3" fmla="*/ 0 w 1818938"/>
              <a:gd name="connsiteY3" fmla="*/ 862342 h 891261"/>
              <a:gd name="connsiteX0" fmla="*/ 0 w 1818938"/>
              <a:gd name="connsiteY0" fmla="*/ 935859 h 964778"/>
              <a:gd name="connsiteX1" fmla="*/ 506025 w 1818938"/>
              <a:gd name="connsiteY1" fmla="*/ 101359 h 964778"/>
              <a:gd name="connsiteX2" fmla="*/ 1818938 w 1818938"/>
              <a:gd name="connsiteY2" fmla="*/ 820449 h 964778"/>
              <a:gd name="connsiteX3" fmla="*/ 0 w 1818938"/>
              <a:gd name="connsiteY3" fmla="*/ 935859 h 964778"/>
              <a:gd name="connsiteX0" fmla="*/ 0 w 1818938"/>
              <a:gd name="connsiteY0" fmla="*/ 765646 h 794565"/>
              <a:gd name="connsiteX1" fmla="*/ 461637 w 1818938"/>
              <a:gd name="connsiteY1" fmla="*/ 117577 h 794565"/>
              <a:gd name="connsiteX2" fmla="*/ 1818938 w 1818938"/>
              <a:gd name="connsiteY2" fmla="*/ 650236 h 794565"/>
              <a:gd name="connsiteX3" fmla="*/ 0 w 1818938"/>
              <a:gd name="connsiteY3" fmla="*/ 765646 h 794565"/>
              <a:gd name="connsiteX0" fmla="*/ 0 w 1818938"/>
              <a:gd name="connsiteY0" fmla="*/ 781641 h 810560"/>
              <a:gd name="connsiteX1" fmla="*/ 417249 w 1818938"/>
              <a:gd name="connsiteY1" fmla="*/ 115817 h 810560"/>
              <a:gd name="connsiteX2" fmla="*/ 1818938 w 1818938"/>
              <a:gd name="connsiteY2" fmla="*/ 666231 h 810560"/>
              <a:gd name="connsiteX3" fmla="*/ 0 w 1818938"/>
              <a:gd name="connsiteY3" fmla="*/ 781641 h 810560"/>
              <a:gd name="connsiteX0" fmla="*/ 0 w 1818938"/>
              <a:gd name="connsiteY0" fmla="*/ 781641 h 810560"/>
              <a:gd name="connsiteX1" fmla="*/ 417249 w 1818938"/>
              <a:gd name="connsiteY1" fmla="*/ 115817 h 810560"/>
              <a:gd name="connsiteX2" fmla="*/ 1818938 w 1818938"/>
              <a:gd name="connsiteY2" fmla="*/ 666231 h 810560"/>
              <a:gd name="connsiteX3" fmla="*/ 0 w 1818938"/>
              <a:gd name="connsiteY3" fmla="*/ 781641 h 810560"/>
              <a:gd name="connsiteX0" fmla="*/ 0 w 1818938"/>
              <a:gd name="connsiteY0" fmla="*/ 680934 h 709853"/>
              <a:gd name="connsiteX1" fmla="*/ 417249 w 1818938"/>
              <a:gd name="connsiteY1" fmla="*/ 15110 h 709853"/>
              <a:gd name="connsiteX2" fmla="*/ 1818938 w 1818938"/>
              <a:gd name="connsiteY2" fmla="*/ 565524 h 709853"/>
              <a:gd name="connsiteX3" fmla="*/ 0 w 1818938"/>
              <a:gd name="connsiteY3" fmla="*/ 680934 h 70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8938" h="709853">
                <a:moveTo>
                  <a:pt x="0" y="680934"/>
                </a:moveTo>
                <a:cubicBezTo>
                  <a:pt x="59184" y="447156"/>
                  <a:pt x="375821" y="-97342"/>
                  <a:pt x="417249" y="15110"/>
                </a:cubicBezTo>
                <a:cubicBezTo>
                  <a:pt x="591516" y="669099"/>
                  <a:pt x="-441580" y="506339"/>
                  <a:pt x="1818938" y="565524"/>
                </a:cubicBezTo>
                <a:cubicBezTo>
                  <a:pt x="1786715" y="589198"/>
                  <a:pt x="449474" y="781548"/>
                  <a:pt x="0" y="68093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24" name="Rechtwinkliges Dreieck 6"/>
          <p:cNvSpPr/>
          <p:nvPr/>
        </p:nvSpPr>
        <p:spPr>
          <a:xfrm rot="18604765">
            <a:off x="8780402" y="3732950"/>
            <a:ext cx="555399" cy="309761"/>
          </a:xfrm>
          <a:custGeom>
            <a:avLst/>
            <a:gdLst>
              <a:gd name="connsiteX0" fmla="*/ 0 w 576064"/>
              <a:gd name="connsiteY0" fmla="*/ 914400 h 914400"/>
              <a:gd name="connsiteX1" fmla="*/ 0 w 576064"/>
              <a:gd name="connsiteY1" fmla="*/ 0 h 914400"/>
              <a:gd name="connsiteX2" fmla="*/ 576064 w 576064"/>
              <a:gd name="connsiteY2" fmla="*/ 914400 h 914400"/>
              <a:gd name="connsiteX3" fmla="*/ 0 w 576064"/>
              <a:gd name="connsiteY3" fmla="*/ 914400 h 914400"/>
              <a:gd name="connsiteX0" fmla="*/ 0 w 1348421"/>
              <a:gd name="connsiteY0" fmla="*/ 914400 h 1216241"/>
              <a:gd name="connsiteX1" fmla="*/ 0 w 1348421"/>
              <a:gd name="connsiteY1" fmla="*/ 0 h 1216241"/>
              <a:gd name="connsiteX2" fmla="*/ 1348421 w 1348421"/>
              <a:gd name="connsiteY2" fmla="*/ 1216241 h 1216241"/>
              <a:gd name="connsiteX3" fmla="*/ 0 w 1348421"/>
              <a:gd name="connsiteY3" fmla="*/ 914400 h 1216241"/>
              <a:gd name="connsiteX0" fmla="*/ 0 w 1348421"/>
              <a:gd name="connsiteY0" fmla="*/ 914400 h 1217974"/>
              <a:gd name="connsiteX1" fmla="*/ 0 w 1348421"/>
              <a:gd name="connsiteY1" fmla="*/ 0 h 1217974"/>
              <a:gd name="connsiteX2" fmla="*/ 1348421 w 1348421"/>
              <a:gd name="connsiteY2" fmla="*/ 1216241 h 1217974"/>
              <a:gd name="connsiteX3" fmla="*/ 0 w 1348421"/>
              <a:gd name="connsiteY3" fmla="*/ 914400 h 1217974"/>
              <a:gd name="connsiteX0" fmla="*/ 0 w 1348421"/>
              <a:gd name="connsiteY0" fmla="*/ 914400 h 1217974"/>
              <a:gd name="connsiteX1" fmla="*/ 0 w 1348421"/>
              <a:gd name="connsiteY1" fmla="*/ 0 h 1217974"/>
              <a:gd name="connsiteX2" fmla="*/ 1348421 w 1348421"/>
              <a:gd name="connsiteY2" fmla="*/ 1216241 h 1217974"/>
              <a:gd name="connsiteX3" fmla="*/ 0 w 1348421"/>
              <a:gd name="connsiteY3" fmla="*/ 914400 h 1217974"/>
              <a:gd name="connsiteX0" fmla="*/ 0 w 1348421"/>
              <a:gd name="connsiteY0" fmla="*/ 701335 h 1004909"/>
              <a:gd name="connsiteX1" fmla="*/ 177553 w 1348421"/>
              <a:gd name="connsiteY1" fmla="*/ 0 h 1004909"/>
              <a:gd name="connsiteX2" fmla="*/ 1348421 w 1348421"/>
              <a:gd name="connsiteY2" fmla="*/ 1003176 h 1004909"/>
              <a:gd name="connsiteX3" fmla="*/ 0 w 1348421"/>
              <a:gd name="connsiteY3" fmla="*/ 701335 h 1004909"/>
              <a:gd name="connsiteX0" fmla="*/ 0 w 1348421"/>
              <a:gd name="connsiteY0" fmla="*/ 701335 h 1004909"/>
              <a:gd name="connsiteX1" fmla="*/ 177553 w 1348421"/>
              <a:gd name="connsiteY1" fmla="*/ 0 h 1004909"/>
              <a:gd name="connsiteX2" fmla="*/ 1348421 w 1348421"/>
              <a:gd name="connsiteY2" fmla="*/ 1003176 h 1004909"/>
              <a:gd name="connsiteX3" fmla="*/ 0 w 1348421"/>
              <a:gd name="connsiteY3" fmla="*/ 701335 h 1004909"/>
              <a:gd name="connsiteX0" fmla="*/ 0 w 1348421"/>
              <a:gd name="connsiteY0" fmla="*/ 701335 h 1004909"/>
              <a:gd name="connsiteX1" fmla="*/ 177553 w 1348421"/>
              <a:gd name="connsiteY1" fmla="*/ 0 h 1004909"/>
              <a:gd name="connsiteX2" fmla="*/ 1348421 w 1348421"/>
              <a:gd name="connsiteY2" fmla="*/ 1003176 h 1004909"/>
              <a:gd name="connsiteX3" fmla="*/ 0 w 1348421"/>
              <a:gd name="connsiteY3" fmla="*/ 701335 h 1004909"/>
              <a:gd name="connsiteX0" fmla="*/ 0 w 1348421"/>
              <a:gd name="connsiteY0" fmla="*/ 813784 h 1117358"/>
              <a:gd name="connsiteX1" fmla="*/ 177553 w 1348421"/>
              <a:gd name="connsiteY1" fmla="*/ 112449 h 1117358"/>
              <a:gd name="connsiteX2" fmla="*/ 1348421 w 1348421"/>
              <a:gd name="connsiteY2" fmla="*/ 1115625 h 1117358"/>
              <a:gd name="connsiteX3" fmla="*/ 0 w 1348421"/>
              <a:gd name="connsiteY3" fmla="*/ 813784 h 1117358"/>
              <a:gd name="connsiteX0" fmla="*/ 0 w 1348421"/>
              <a:gd name="connsiteY0" fmla="*/ 829926 h 1133500"/>
              <a:gd name="connsiteX1" fmla="*/ 292962 w 1348421"/>
              <a:gd name="connsiteY1" fmla="*/ 110836 h 1133500"/>
              <a:gd name="connsiteX2" fmla="*/ 1348421 w 1348421"/>
              <a:gd name="connsiteY2" fmla="*/ 1131767 h 1133500"/>
              <a:gd name="connsiteX3" fmla="*/ 0 w 1348421"/>
              <a:gd name="connsiteY3" fmla="*/ 829926 h 1133500"/>
              <a:gd name="connsiteX0" fmla="*/ 0 w 1818938"/>
              <a:gd name="connsiteY0" fmla="*/ 829926 h 858845"/>
              <a:gd name="connsiteX1" fmla="*/ 292962 w 1818938"/>
              <a:gd name="connsiteY1" fmla="*/ 110836 h 858845"/>
              <a:gd name="connsiteX2" fmla="*/ 1818938 w 1818938"/>
              <a:gd name="connsiteY2" fmla="*/ 714516 h 858845"/>
              <a:gd name="connsiteX3" fmla="*/ 0 w 1818938"/>
              <a:gd name="connsiteY3" fmla="*/ 829926 h 858845"/>
              <a:gd name="connsiteX0" fmla="*/ 0 w 1818938"/>
              <a:gd name="connsiteY0" fmla="*/ 829926 h 858845"/>
              <a:gd name="connsiteX1" fmla="*/ 292962 w 1818938"/>
              <a:gd name="connsiteY1" fmla="*/ 110836 h 858845"/>
              <a:gd name="connsiteX2" fmla="*/ 1818938 w 1818938"/>
              <a:gd name="connsiteY2" fmla="*/ 714516 h 858845"/>
              <a:gd name="connsiteX3" fmla="*/ 0 w 1818938"/>
              <a:gd name="connsiteY3" fmla="*/ 829926 h 858845"/>
              <a:gd name="connsiteX0" fmla="*/ 0 w 1818938"/>
              <a:gd name="connsiteY0" fmla="*/ 838014 h 866933"/>
              <a:gd name="connsiteX1" fmla="*/ 399494 w 1818938"/>
              <a:gd name="connsiteY1" fmla="*/ 110046 h 866933"/>
              <a:gd name="connsiteX2" fmla="*/ 1818938 w 1818938"/>
              <a:gd name="connsiteY2" fmla="*/ 722604 h 866933"/>
              <a:gd name="connsiteX3" fmla="*/ 0 w 1818938"/>
              <a:gd name="connsiteY3" fmla="*/ 838014 h 866933"/>
              <a:gd name="connsiteX0" fmla="*/ 0 w 1818938"/>
              <a:gd name="connsiteY0" fmla="*/ 838014 h 866933"/>
              <a:gd name="connsiteX1" fmla="*/ 399494 w 1818938"/>
              <a:gd name="connsiteY1" fmla="*/ 110046 h 866933"/>
              <a:gd name="connsiteX2" fmla="*/ 1818938 w 1818938"/>
              <a:gd name="connsiteY2" fmla="*/ 722604 h 866933"/>
              <a:gd name="connsiteX3" fmla="*/ 0 w 1818938"/>
              <a:gd name="connsiteY3" fmla="*/ 838014 h 866933"/>
              <a:gd name="connsiteX0" fmla="*/ 0 w 1818938"/>
              <a:gd name="connsiteY0" fmla="*/ 846113 h 875032"/>
              <a:gd name="connsiteX1" fmla="*/ 417249 w 1818938"/>
              <a:gd name="connsiteY1" fmla="*/ 109267 h 875032"/>
              <a:gd name="connsiteX2" fmla="*/ 1818938 w 1818938"/>
              <a:gd name="connsiteY2" fmla="*/ 730703 h 875032"/>
              <a:gd name="connsiteX3" fmla="*/ 0 w 1818938"/>
              <a:gd name="connsiteY3" fmla="*/ 846113 h 875032"/>
              <a:gd name="connsiteX0" fmla="*/ 0 w 1818938"/>
              <a:gd name="connsiteY0" fmla="*/ 846113 h 875032"/>
              <a:gd name="connsiteX1" fmla="*/ 417249 w 1818938"/>
              <a:gd name="connsiteY1" fmla="*/ 109267 h 875032"/>
              <a:gd name="connsiteX2" fmla="*/ 1818938 w 1818938"/>
              <a:gd name="connsiteY2" fmla="*/ 730703 h 875032"/>
              <a:gd name="connsiteX3" fmla="*/ 0 w 1818938"/>
              <a:gd name="connsiteY3" fmla="*/ 846113 h 875032"/>
              <a:gd name="connsiteX0" fmla="*/ 0 w 1818938"/>
              <a:gd name="connsiteY0" fmla="*/ 862342 h 891261"/>
              <a:gd name="connsiteX1" fmla="*/ 452759 w 1818938"/>
              <a:gd name="connsiteY1" fmla="*/ 107741 h 891261"/>
              <a:gd name="connsiteX2" fmla="*/ 1818938 w 1818938"/>
              <a:gd name="connsiteY2" fmla="*/ 746932 h 891261"/>
              <a:gd name="connsiteX3" fmla="*/ 0 w 1818938"/>
              <a:gd name="connsiteY3" fmla="*/ 862342 h 891261"/>
              <a:gd name="connsiteX0" fmla="*/ 0 w 1818938"/>
              <a:gd name="connsiteY0" fmla="*/ 935859 h 964778"/>
              <a:gd name="connsiteX1" fmla="*/ 506025 w 1818938"/>
              <a:gd name="connsiteY1" fmla="*/ 101359 h 964778"/>
              <a:gd name="connsiteX2" fmla="*/ 1818938 w 1818938"/>
              <a:gd name="connsiteY2" fmla="*/ 820449 h 964778"/>
              <a:gd name="connsiteX3" fmla="*/ 0 w 1818938"/>
              <a:gd name="connsiteY3" fmla="*/ 935859 h 964778"/>
              <a:gd name="connsiteX0" fmla="*/ 0 w 1818938"/>
              <a:gd name="connsiteY0" fmla="*/ 765646 h 794565"/>
              <a:gd name="connsiteX1" fmla="*/ 461637 w 1818938"/>
              <a:gd name="connsiteY1" fmla="*/ 117577 h 794565"/>
              <a:gd name="connsiteX2" fmla="*/ 1818938 w 1818938"/>
              <a:gd name="connsiteY2" fmla="*/ 650236 h 794565"/>
              <a:gd name="connsiteX3" fmla="*/ 0 w 1818938"/>
              <a:gd name="connsiteY3" fmla="*/ 765646 h 794565"/>
              <a:gd name="connsiteX0" fmla="*/ 0 w 1818938"/>
              <a:gd name="connsiteY0" fmla="*/ 781641 h 810560"/>
              <a:gd name="connsiteX1" fmla="*/ 417249 w 1818938"/>
              <a:gd name="connsiteY1" fmla="*/ 115817 h 810560"/>
              <a:gd name="connsiteX2" fmla="*/ 1818938 w 1818938"/>
              <a:gd name="connsiteY2" fmla="*/ 666231 h 810560"/>
              <a:gd name="connsiteX3" fmla="*/ 0 w 1818938"/>
              <a:gd name="connsiteY3" fmla="*/ 781641 h 810560"/>
              <a:gd name="connsiteX0" fmla="*/ 0 w 1818938"/>
              <a:gd name="connsiteY0" fmla="*/ 781641 h 810560"/>
              <a:gd name="connsiteX1" fmla="*/ 417249 w 1818938"/>
              <a:gd name="connsiteY1" fmla="*/ 115817 h 810560"/>
              <a:gd name="connsiteX2" fmla="*/ 1818938 w 1818938"/>
              <a:gd name="connsiteY2" fmla="*/ 666231 h 810560"/>
              <a:gd name="connsiteX3" fmla="*/ 0 w 1818938"/>
              <a:gd name="connsiteY3" fmla="*/ 781641 h 810560"/>
              <a:gd name="connsiteX0" fmla="*/ 0 w 1818938"/>
              <a:gd name="connsiteY0" fmla="*/ 680934 h 709853"/>
              <a:gd name="connsiteX1" fmla="*/ 417249 w 1818938"/>
              <a:gd name="connsiteY1" fmla="*/ 15110 h 709853"/>
              <a:gd name="connsiteX2" fmla="*/ 1818938 w 1818938"/>
              <a:gd name="connsiteY2" fmla="*/ 565524 h 709853"/>
              <a:gd name="connsiteX3" fmla="*/ 0 w 1818938"/>
              <a:gd name="connsiteY3" fmla="*/ 680934 h 70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8938" h="709853">
                <a:moveTo>
                  <a:pt x="0" y="680934"/>
                </a:moveTo>
                <a:cubicBezTo>
                  <a:pt x="59184" y="447156"/>
                  <a:pt x="375821" y="-97342"/>
                  <a:pt x="417249" y="15110"/>
                </a:cubicBezTo>
                <a:cubicBezTo>
                  <a:pt x="591516" y="669099"/>
                  <a:pt x="-441580" y="506339"/>
                  <a:pt x="1818938" y="565524"/>
                </a:cubicBezTo>
                <a:cubicBezTo>
                  <a:pt x="1786715" y="589198"/>
                  <a:pt x="449474" y="781548"/>
                  <a:pt x="0" y="68093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25" name="Rechtwinkliges Dreieck 6"/>
          <p:cNvSpPr/>
          <p:nvPr/>
        </p:nvSpPr>
        <p:spPr>
          <a:xfrm rot="18604765">
            <a:off x="8003322" y="4299373"/>
            <a:ext cx="555399" cy="309761"/>
          </a:xfrm>
          <a:custGeom>
            <a:avLst/>
            <a:gdLst>
              <a:gd name="connsiteX0" fmla="*/ 0 w 576064"/>
              <a:gd name="connsiteY0" fmla="*/ 914400 h 914400"/>
              <a:gd name="connsiteX1" fmla="*/ 0 w 576064"/>
              <a:gd name="connsiteY1" fmla="*/ 0 h 914400"/>
              <a:gd name="connsiteX2" fmla="*/ 576064 w 576064"/>
              <a:gd name="connsiteY2" fmla="*/ 914400 h 914400"/>
              <a:gd name="connsiteX3" fmla="*/ 0 w 576064"/>
              <a:gd name="connsiteY3" fmla="*/ 914400 h 914400"/>
              <a:gd name="connsiteX0" fmla="*/ 0 w 1348421"/>
              <a:gd name="connsiteY0" fmla="*/ 914400 h 1216241"/>
              <a:gd name="connsiteX1" fmla="*/ 0 w 1348421"/>
              <a:gd name="connsiteY1" fmla="*/ 0 h 1216241"/>
              <a:gd name="connsiteX2" fmla="*/ 1348421 w 1348421"/>
              <a:gd name="connsiteY2" fmla="*/ 1216241 h 1216241"/>
              <a:gd name="connsiteX3" fmla="*/ 0 w 1348421"/>
              <a:gd name="connsiteY3" fmla="*/ 914400 h 1216241"/>
              <a:gd name="connsiteX0" fmla="*/ 0 w 1348421"/>
              <a:gd name="connsiteY0" fmla="*/ 914400 h 1217974"/>
              <a:gd name="connsiteX1" fmla="*/ 0 w 1348421"/>
              <a:gd name="connsiteY1" fmla="*/ 0 h 1217974"/>
              <a:gd name="connsiteX2" fmla="*/ 1348421 w 1348421"/>
              <a:gd name="connsiteY2" fmla="*/ 1216241 h 1217974"/>
              <a:gd name="connsiteX3" fmla="*/ 0 w 1348421"/>
              <a:gd name="connsiteY3" fmla="*/ 914400 h 1217974"/>
              <a:gd name="connsiteX0" fmla="*/ 0 w 1348421"/>
              <a:gd name="connsiteY0" fmla="*/ 914400 h 1217974"/>
              <a:gd name="connsiteX1" fmla="*/ 0 w 1348421"/>
              <a:gd name="connsiteY1" fmla="*/ 0 h 1217974"/>
              <a:gd name="connsiteX2" fmla="*/ 1348421 w 1348421"/>
              <a:gd name="connsiteY2" fmla="*/ 1216241 h 1217974"/>
              <a:gd name="connsiteX3" fmla="*/ 0 w 1348421"/>
              <a:gd name="connsiteY3" fmla="*/ 914400 h 1217974"/>
              <a:gd name="connsiteX0" fmla="*/ 0 w 1348421"/>
              <a:gd name="connsiteY0" fmla="*/ 701335 h 1004909"/>
              <a:gd name="connsiteX1" fmla="*/ 177553 w 1348421"/>
              <a:gd name="connsiteY1" fmla="*/ 0 h 1004909"/>
              <a:gd name="connsiteX2" fmla="*/ 1348421 w 1348421"/>
              <a:gd name="connsiteY2" fmla="*/ 1003176 h 1004909"/>
              <a:gd name="connsiteX3" fmla="*/ 0 w 1348421"/>
              <a:gd name="connsiteY3" fmla="*/ 701335 h 1004909"/>
              <a:gd name="connsiteX0" fmla="*/ 0 w 1348421"/>
              <a:gd name="connsiteY0" fmla="*/ 701335 h 1004909"/>
              <a:gd name="connsiteX1" fmla="*/ 177553 w 1348421"/>
              <a:gd name="connsiteY1" fmla="*/ 0 h 1004909"/>
              <a:gd name="connsiteX2" fmla="*/ 1348421 w 1348421"/>
              <a:gd name="connsiteY2" fmla="*/ 1003176 h 1004909"/>
              <a:gd name="connsiteX3" fmla="*/ 0 w 1348421"/>
              <a:gd name="connsiteY3" fmla="*/ 701335 h 1004909"/>
              <a:gd name="connsiteX0" fmla="*/ 0 w 1348421"/>
              <a:gd name="connsiteY0" fmla="*/ 701335 h 1004909"/>
              <a:gd name="connsiteX1" fmla="*/ 177553 w 1348421"/>
              <a:gd name="connsiteY1" fmla="*/ 0 h 1004909"/>
              <a:gd name="connsiteX2" fmla="*/ 1348421 w 1348421"/>
              <a:gd name="connsiteY2" fmla="*/ 1003176 h 1004909"/>
              <a:gd name="connsiteX3" fmla="*/ 0 w 1348421"/>
              <a:gd name="connsiteY3" fmla="*/ 701335 h 1004909"/>
              <a:gd name="connsiteX0" fmla="*/ 0 w 1348421"/>
              <a:gd name="connsiteY0" fmla="*/ 813784 h 1117358"/>
              <a:gd name="connsiteX1" fmla="*/ 177553 w 1348421"/>
              <a:gd name="connsiteY1" fmla="*/ 112449 h 1117358"/>
              <a:gd name="connsiteX2" fmla="*/ 1348421 w 1348421"/>
              <a:gd name="connsiteY2" fmla="*/ 1115625 h 1117358"/>
              <a:gd name="connsiteX3" fmla="*/ 0 w 1348421"/>
              <a:gd name="connsiteY3" fmla="*/ 813784 h 1117358"/>
              <a:gd name="connsiteX0" fmla="*/ 0 w 1348421"/>
              <a:gd name="connsiteY0" fmla="*/ 829926 h 1133500"/>
              <a:gd name="connsiteX1" fmla="*/ 292962 w 1348421"/>
              <a:gd name="connsiteY1" fmla="*/ 110836 h 1133500"/>
              <a:gd name="connsiteX2" fmla="*/ 1348421 w 1348421"/>
              <a:gd name="connsiteY2" fmla="*/ 1131767 h 1133500"/>
              <a:gd name="connsiteX3" fmla="*/ 0 w 1348421"/>
              <a:gd name="connsiteY3" fmla="*/ 829926 h 1133500"/>
              <a:gd name="connsiteX0" fmla="*/ 0 w 1818938"/>
              <a:gd name="connsiteY0" fmla="*/ 829926 h 858845"/>
              <a:gd name="connsiteX1" fmla="*/ 292962 w 1818938"/>
              <a:gd name="connsiteY1" fmla="*/ 110836 h 858845"/>
              <a:gd name="connsiteX2" fmla="*/ 1818938 w 1818938"/>
              <a:gd name="connsiteY2" fmla="*/ 714516 h 858845"/>
              <a:gd name="connsiteX3" fmla="*/ 0 w 1818938"/>
              <a:gd name="connsiteY3" fmla="*/ 829926 h 858845"/>
              <a:gd name="connsiteX0" fmla="*/ 0 w 1818938"/>
              <a:gd name="connsiteY0" fmla="*/ 829926 h 858845"/>
              <a:gd name="connsiteX1" fmla="*/ 292962 w 1818938"/>
              <a:gd name="connsiteY1" fmla="*/ 110836 h 858845"/>
              <a:gd name="connsiteX2" fmla="*/ 1818938 w 1818938"/>
              <a:gd name="connsiteY2" fmla="*/ 714516 h 858845"/>
              <a:gd name="connsiteX3" fmla="*/ 0 w 1818938"/>
              <a:gd name="connsiteY3" fmla="*/ 829926 h 858845"/>
              <a:gd name="connsiteX0" fmla="*/ 0 w 1818938"/>
              <a:gd name="connsiteY0" fmla="*/ 838014 h 866933"/>
              <a:gd name="connsiteX1" fmla="*/ 399494 w 1818938"/>
              <a:gd name="connsiteY1" fmla="*/ 110046 h 866933"/>
              <a:gd name="connsiteX2" fmla="*/ 1818938 w 1818938"/>
              <a:gd name="connsiteY2" fmla="*/ 722604 h 866933"/>
              <a:gd name="connsiteX3" fmla="*/ 0 w 1818938"/>
              <a:gd name="connsiteY3" fmla="*/ 838014 h 866933"/>
              <a:gd name="connsiteX0" fmla="*/ 0 w 1818938"/>
              <a:gd name="connsiteY0" fmla="*/ 838014 h 866933"/>
              <a:gd name="connsiteX1" fmla="*/ 399494 w 1818938"/>
              <a:gd name="connsiteY1" fmla="*/ 110046 h 866933"/>
              <a:gd name="connsiteX2" fmla="*/ 1818938 w 1818938"/>
              <a:gd name="connsiteY2" fmla="*/ 722604 h 866933"/>
              <a:gd name="connsiteX3" fmla="*/ 0 w 1818938"/>
              <a:gd name="connsiteY3" fmla="*/ 838014 h 866933"/>
              <a:gd name="connsiteX0" fmla="*/ 0 w 1818938"/>
              <a:gd name="connsiteY0" fmla="*/ 846113 h 875032"/>
              <a:gd name="connsiteX1" fmla="*/ 417249 w 1818938"/>
              <a:gd name="connsiteY1" fmla="*/ 109267 h 875032"/>
              <a:gd name="connsiteX2" fmla="*/ 1818938 w 1818938"/>
              <a:gd name="connsiteY2" fmla="*/ 730703 h 875032"/>
              <a:gd name="connsiteX3" fmla="*/ 0 w 1818938"/>
              <a:gd name="connsiteY3" fmla="*/ 846113 h 875032"/>
              <a:gd name="connsiteX0" fmla="*/ 0 w 1818938"/>
              <a:gd name="connsiteY0" fmla="*/ 846113 h 875032"/>
              <a:gd name="connsiteX1" fmla="*/ 417249 w 1818938"/>
              <a:gd name="connsiteY1" fmla="*/ 109267 h 875032"/>
              <a:gd name="connsiteX2" fmla="*/ 1818938 w 1818938"/>
              <a:gd name="connsiteY2" fmla="*/ 730703 h 875032"/>
              <a:gd name="connsiteX3" fmla="*/ 0 w 1818938"/>
              <a:gd name="connsiteY3" fmla="*/ 846113 h 875032"/>
              <a:gd name="connsiteX0" fmla="*/ 0 w 1818938"/>
              <a:gd name="connsiteY0" fmla="*/ 862342 h 891261"/>
              <a:gd name="connsiteX1" fmla="*/ 452759 w 1818938"/>
              <a:gd name="connsiteY1" fmla="*/ 107741 h 891261"/>
              <a:gd name="connsiteX2" fmla="*/ 1818938 w 1818938"/>
              <a:gd name="connsiteY2" fmla="*/ 746932 h 891261"/>
              <a:gd name="connsiteX3" fmla="*/ 0 w 1818938"/>
              <a:gd name="connsiteY3" fmla="*/ 862342 h 891261"/>
              <a:gd name="connsiteX0" fmla="*/ 0 w 1818938"/>
              <a:gd name="connsiteY0" fmla="*/ 935859 h 964778"/>
              <a:gd name="connsiteX1" fmla="*/ 506025 w 1818938"/>
              <a:gd name="connsiteY1" fmla="*/ 101359 h 964778"/>
              <a:gd name="connsiteX2" fmla="*/ 1818938 w 1818938"/>
              <a:gd name="connsiteY2" fmla="*/ 820449 h 964778"/>
              <a:gd name="connsiteX3" fmla="*/ 0 w 1818938"/>
              <a:gd name="connsiteY3" fmla="*/ 935859 h 964778"/>
              <a:gd name="connsiteX0" fmla="*/ 0 w 1818938"/>
              <a:gd name="connsiteY0" fmla="*/ 765646 h 794565"/>
              <a:gd name="connsiteX1" fmla="*/ 461637 w 1818938"/>
              <a:gd name="connsiteY1" fmla="*/ 117577 h 794565"/>
              <a:gd name="connsiteX2" fmla="*/ 1818938 w 1818938"/>
              <a:gd name="connsiteY2" fmla="*/ 650236 h 794565"/>
              <a:gd name="connsiteX3" fmla="*/ 0 w 1818938"/>
              <a:gd name="connsiteY3" fmla="*/ 765646 h 794565"/>
              <a:gd name="connsiteX0" fmla="*/ 0 w 1818938"/>
              <a:gd name="connsiteY0" fmla="*/ 781641 h 810560"/>
              <a:gd name="connsiteX1" fmla="*/ 417249 w 1818938"/>
              <a:gd name="connsiteY1" fmla="*/ 115817 h 810560"/>
              <a:gd name="connsiteX2" fmla="*/ 1818938 w 1818938"/>
              <a:gd name="connsiteY2" fmla="*/ 666231 h 810560"/>
              <a:gd name="connsiteX3" fmla="*/ 0 w 1818938"/>
              <a:gd name="connsiteY3" fmla="*/ 781641 h 810560"/>
              <a:gd name="connsiteX0" fmla="*/ 0 w 1818938"/>
              <a:gd name="connsiteY0" fmla="*/ 781641 h 810560"/>
              <a:gd name="connsiteX1" fmla="*/ 417249 w 1818938"/>
              <a:gd name="connsiteY1" fmla="*/ 115817 h 810560"/>
              <a:gd name="connsiteX2" fmla="*/ 1818938 w 1818938"/>
              <a:gd name="connsiteY2" fmla="*/ 666231 h 810560"/>
              <a:gd name="connsiteX3" fmla="*/ 0 w 1818938"/>
              <a:gd name="connsiteY3" fmla="*/ 781641 h 810560"/>
              <a:gd name="connsiteX0" fmla="*/ 0 w 1818938"/>
              <a:gd name="connsiteY0" fmla="*/ 680934 h 709853"/>
              <a:gd name="connsiteX1" fmla="*/ 417249 w 1818938"/>
              <a:gd name="connsiteY1" fmla="*/ 15110 h 709853"/>
              <a:gd name="connsiteX2" fmla="*/ 1818938 w 1818938"/>
              <a:gd name="connsiteY2" fmla="*/ 565524 h 709853"/>
              <a:gd name="connsiteX3" fmla="*/ 0 w 1818938"/>
              <a:gd name="connsiteY3" fmla="*/ 680934 h 70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8938" h="709853">
                <a:moveTo>
                  <a:pt x="0" y="680934"/>
                </a:moveTo>
                <a:cubicBezTo>
                  <a:pt x="59184" y="447156"/>
                  <a:pt x="375821" y="-97342"/>
                  <a:pt x="417249" y="15110"/>
                </a:cubicBezTo>
                <a:cubicBezTo>
                  <a:pt x="591516" y="669099"/>
                  <a:pt x="-441580" y="506339"/>
                  <a:pt x="1818938" y="565524"/>
                </a:cubicBezTo>
                <a:cubicBezTo>
                  <a:pt x="1786715" y="589198"/>
                  <a:pt x="449474" y="781548"/>
                  <a:pt x="0" y="68093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26" name="Rahmen 25"/>
          <p:cNvSpPr/>
          <p:nvPr/>
        </p:nvSpPr>
        <p:spPr>
          <a:xfrm>
            <a:off x="7268971" y="4966800"/>
            <a:ext cx="288032" cy="33791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27" name="Rechtwinkliges Dreieck 6"/>
          <p:cNvSpPr/>
          <p:nvPr/>
        </p:nvSpPr>
        <p:spPr>
          <a:xfrm rot="18604765">
            <a:off x="7268344" y="4843893"/>
            <a:ext cx="555399" cy="309761"/>
          </a:xfrm>
          <a:custGeom>
            <a:avLst/>
            <a:gdLst>
              <a:gd name="connsiteX0" fmla="*/ 0 w 576064"/>
              <a:gd name="connsiteY0" fmla="*/ 914400 h 914400"/>
              <a:gd name="connsiteX1" fmla="*/ 0 w 576064"/>
              <a:gd name="connsiteY1" fmla="*/ 0 h 914400"/>
              <a:gd name="connsiteX2" fmla="*/ 576064 w 576064"/>
              <a:gd name="connsiteY2" fmla="*/ 914400 h 914400"/>
              <a:gd name="connsiteX3" fmla="*/ 0 w 576064"/>
              <a:gd name="connsiteY3" fmla="*/ 914400 h 914400"/>
              <a:gd name="connsiteX0" fmla="*/ 0 w 1348421"/>
              <a:gd name="connsiteY0" fmla="*/ 914400 h 1216241"/>
              <a:gd name="connsiteX1" fmla="*/ 0 w 1348421"/>
              <a:gd name="connsiteY1" fmla="*/ 0 h 1216241"/>
              <a:gd name="connsiteX2" fmla="*/ 1348421 w 1348421"/>
              <a:gd name="connsiteY2" fmla="*/ 1216241 h 1216241"/>
              <a:gd name="connsiteX3" fmla="*/ 0 w 1348421"/>
              <a:gd name="connsiteY3" fmla="*/ 914400 h 1216241"/>
              <a:gd name="connsiteX0" fmla="*/ 0 w 1348421"/>
              <a:gd name="connsiteY0" fmla="*/ 914400 h 1217974"/>
              <a:gd name="connsiteX1" fmla="*/ 0 w 1348421"/>
              <a:gd name="connsiteY1" fmla="*/ 0 h 1217974"/>
              <a:gd name="connsiteX2" fmla="*/ 1348421 w 1348421"/>
              <a:gd name="connsiteY2" fmla="*/ 1216241 h 1217974"/>
              <a:gd name="connsiteX3" fmla="*/ 0 w 1348421"/>
              <a:gd name="connsiteY3" fmla="*/ 914400 h 1217974"/>
              <a:gd name="connsiteX0" fmla="*/ 0 w 1348421"/>
              <a:gd name="connsiteY0" fmla="*/ 914400 h 1217974"/>
              <a:gd name="connsiteX1" fmla="*/ 0 w 1348421"/>
              <a:gd name="connsiteY1" fmla="*/ 0 h 1217974"/>
              <a:gd name="connsiteX2" fmla="*/ 1348421 w 1348421"/>
              <a:gd name="connsiteY2" fmla="*/ 1216241 h 1217974"/>
              <a:gd name="connsiteX3" fmla="*/ 0 w 1348421"/>
              <a:gd name="connsiteY3" fmla="*/ 914400 h 1217974"/>
              <a:gd name="connsiteX0" fmla="*/ 0 w 1348421"/>
              <a:gd name="connsiteY0" fmla="*/ 701335 h 1004909"/>
              <a:gd name="connsiteX1" fmla="*/ 177553 w 1348421"/>
              <a:gd name="connsiteY1" fmla="*/ 0 h 1004909"/>
              <a:gd name="connsiteX2" fmla="*/ 1348421 w 1348421"/>
              <a:gd name="connsiteY2" fmla="*/ 1003176 h 1004909"/>
              <a:gd name="connsiteX3" fmla="*/ 0 w 1348421"/>
              <a:gd name="connsiteY3" fmla="*/ 701335 h 1004909"/>
              <a:gd name="connsiteX0" fmla="*/ 0 w 1348421"/>
              <a:gd name="connsiteY0" fmla="*/ 701335 h 1004909"/>
              <a:gd name="connsiteX1" fmla="*/ 177553 w 1348421"/>
              <a:gd name="connsiteY1" fmla="*/ 0 h 1004909"/>
              <a:gd name="connsiteX2" fmla="*/ 1348421 w 1348421"/>
              <a:gd name="connsiteY2" fmla="*/ 1003176 h 1004909"/>
              <a:gd name="connsiteX3" fmla="*/ 0 w 1348421"/>
              <a:gd name="connsiteY3" fmla="*/ 701335 h 1004909"/>
              <a:gd name="connsiteX0" fmla="*/ 0 w 1348421"/>
              <a:gd name="connsiteY0" fmla="*/ 701335 h 1004909"/>
              <a:gd name="connsiteX1" fmla="*/ 177553 w 1348421"/>
              <a:gd name="connsiteY1" fmla="*/ 0 h 1004909"/>
              <a:gd name="connsiteX2" fmla="*/ 1348421 w 1348421"/>
              <a:gd name="connsiteY2" fmla="*/ 1003176 h 1004909"/>
              <a:gd name="connsiteX3" fmla="*/ 0 w 1348421"/>
              <a:gd name="connsiteY3" fmla="*/ 701335 h 1004909"/>
              <a:gd name="connsiteX0" fmla="*/ 0 w 1348421"/>
              <a:gd name="connsiteY0" fmla="*/ 813784 h 1117358"/>
              <a:gd name="connsiteX1" fmla="*/ 177553 w 1348421"/>
              <a:gd name="connsiteY1" fmla="*/ 112449 h 1117358"/>
              <a:gd name="connsiteX2" fmla="*/ 1348421 w 1348421"/>
              <a:gd name="connsiteY2" fmla="*/ 1115625 h 1117358"/>
              <a:gd name="connsiteX3" fmla="*/ 0 w 1348421"/>
              <a:gd name="connsiteY3" fmla="*/ 813784 h 1117358"/>
              <a:gd name="connsiteX0" fmla="*/ 0 w 1348421"/>
              <a:gd name="connsiteY0" fmla="*/ 829926 h 1133500"/>
              <a:gd name="connsiteX1" fmla="*/ 292962 w 1348421"/>
              <a:gd name="connsiteY1" fmla="*/ 110836 h 1133500"/>
              <a:gd name="connsiteX2" fmla="*/ 1348421 w 1348421"/>
              <a:gd name="connsiteY2" fmla="*/ 1131767 h 1133500"/>
              <a:gd name="connsiteX3" fmla="*/ 0 w 1348421"/>
              <a:gd name="connsiteY3" fmla="*/ 829926 h 1133500"/>
              <a:gd name="connsiteX0" fmla="*/ 0 w 1818938"/>
              <a:gd name="connsiteY0" fmla="*/ 829926 h 858845"/>
              <a:gd name="connsiteX1" fmla="*/ 292962 w 1818938"/>
              <a:gd name="connsiteY1" fmla="*/ 110836 h 858845"/>
              <a:gd name="connsiteX2" fmla="*/ 1818938 w 1818938"/>
              <a:gd name="connsiteY2" fmla="*/ 714516 h 858845"/>
              <a:gd name="connsiteX3" fmla="*/ 0 w 1818938"/>
              <a:gd name="connsiteY3" fmla="*/ 829926 h 858845"/>
              <a:gd name="connsiteX0" fmla="*/ 0 w 1818938"/>
              <a:gd name="connsiteY0" fmla="*/ 829926 h 858845"/>
              <a:gd name="connsiteX1" fmla="*/ 292962 w 1818938"/>
              <a:gd name="connsiteY1" fmla="*/ 110836 h 858845"/>
              <a:gd name="connsiteX2" fmla="*/ 1818938 w 1818938"/>
              <a:gd name="connsiteY2" fmla="*/ 714516 h 858845"/>
              <a:gd name="connsiteX3" fmla="*/ 0 w 1818938"/>
              <a:gd name="connsiteY3" fmla="*/ 829926 h 858845"/>
              <a:gd name="connsiteX0" fmla="*/ 0 w 1818938"/>
              <a:gd name="connsiteY0" fmla="*/ 838014 h 866933"/>
              <a:gd name="connsiteX1" fmla="*/ 399494 w 1818938"/>
              <a:gd name="connsiteY1" fmla="*/ 110046 h 866933"/>
              <a:gd name="connsiteX2" fmla="*/ 1818938 w 1818938"/>
              <a:gd name="connsiteY2" fmla="*/ 722604 h 866933"/>
              <a:gd name="connsiteX3" fmla="*/ 0 w 1818938"/>
              <a:gd name="connsiteY3" fmla="*/ 838014 h 866933"/>
              <a:gd name="connsiteX0" fmla="*/ 0 w 1818938"/>
              <a:gd name="connsiteY0" fmla="*/ 838014 h 866933"/>
              <a:gd name="connsiteX1" fmla="*/ 399494 w 1818938"/>
              <a:gd name="connsiteY1" fmla="*/ 110046 h 866933"/>
              <a:gd name="connsiteX2" fmla="*/ 1818938 w 1818938"/>
              <a:gd name="connsiteY2" fmla="*/ 722604 h 866933"/>
              <a:gd name="connsiteX3" fmla="*/ 0 w 1818938"/>
              <a:gd name="connsiteY3" fmla="*/ 838014 h 866933"/>
              <a:gd name="connsiteX0" fmla="*/ 0 w 1818938"/>
              <a:gd name="connsiteY0" fmla="*/ 846113 h 875032"/>
              <a:gd name="connsiteX1" fmla="*/ 417249 w 1818938"/>
              <a:gd name="connsiteY1" fmla="*/ 109267 h 875032"/>
              <a:gd name="connsiteX2" fmla="*/ 1818938 w 1818938"/>
              <a:gd name="connsiteY2" fmla="*/ 730703 h 875032"/>
              <a:gd name="connsiteX3" fmla="*/ 0 w 1818938"/>
              <a:gd name="connsiteY3" fmla="*/ 846113 h 875032"/>
              <a:gd name="connsiteX0" fmla="*/ 0 w 1818938"/>
              <a:gd name="connsiteY0" fmla="*/ 846113 h 875032"/>
              <a:gd name="connsiteX1" fmla="*/ 417249 w 1818938"/>
              <a:gd name="connsiteY1" fmla="*/ 109267 h 875032"/>
              <a:gd name="connsiteX2" fmla="*/ 1818938 w 1818938"/>
              <a:gd name="connsiteY2" fmla="*/ 730703 h 875032"/>
              <a:gd name="connsiteX3" fmla="*/ 0 w 1818938"/>
              <a:gd name="connsiteY3" fmla="*/ 846113 h 875032"/>
              <a:gd name="connsiteX0" fmla="*/ 0 w 1818938"/>
              <a:gd name="connsiteY0" fmla="*/ 862342 h 891261"/>
              <a:gd name="connsiteX1" fmla="*/ 452759 w 1818938"/>
              <a:gd name="connsiteY1" fmla="*/ 107741 h 891261"/>
              <a:gd name="connsiteX2" fmla="*/ 1818938 w 1818938"/>
              <a:gd name="connsiteY2" fmla="*/ 746932 h 891261"/>
              <a:gd name="connsiteX3" fmla="*/ 0 w 1818938"/>
              <a:gd name="connsiteY3" fmla="*/ 862342 h 891261"/>
              <a:gd name="connsiteX0" fmla="*/ 0 w 1818938"/>
              <a:gd name="connsiteY0" fmla="*/ 935859 h 964778"/>
              <a:gd name="connsiteX1" fmla="*/ 506025 w 1818938"/>
              <a:gd name="connsiteY1" fmla="*/ 101359 h 964778"/>
              <a:gd name="connsiteX2" fmla="*/ 1818938 w 1818938"/>
              <a:gd name="connsiteY2" fmla="*/ 820449 h 964778"/>
              <a:gd name="connsiteX3" fmla="*/ 0 w 1818938"/>
              <a:gd name="connsiteY3" fmla="*/ 935859 h 964778"/>
              <a:gd name="connsiteX0" fmla="*/ 0 w 1818938"/>
              <a:gd name="connsiteY0" fmla="*/ 765646 h 794565"/>
              <a:gd name="connsiteX1" fmla="*/ 461637 w 1818938"/>
              <a:gd name="connsiteY1" fmla="*/ 117577 h 794565"/>
              <a:gd name="connsiteX2" fmla="*/ 1818938 w 1818938"/>
              <a:gd name="connsiteY2" fmla="*/ 650236 h 794565"/>
              <a:gd name="connsiteX3" fmla="*/ 0 w 1818938"/>
              <a:gd name="connsiteY3" fmla="*/ 765646 h 794565"/>
              <a:gd name="connsiteX0" fmla="*/ 0 w 1818938"/>
              <a:gd name="connsiteY0" fmla="*/ 781641 h 810560"/>
              <a:gd name="connsiteX1" fmla="*/ 417249 w 1818938"/>
              <a:gd name="connsiteY1" fmla="*/ 115817 h 810560"/>
              <a:gd name="connsiteX2" fmla="*/ 1818938 w 1818938"/>
              <a:gd name="connsiteY2" fmla="*/ 666231 h 810560"/>
              <a:gd name="connsiteX3" fmla="*/ 0 w 1818938"/>
              <a:gd name="connsiteY3" fmla="*/ 781641 h 810560"/>
              <a:gd name="connsiteX0" fmla="*/ 0 w 1818938"/>
              <a:gd name="connsiteY0" fmla="*/ 781641 h 810560"/>
              <a:gd name="connsiteX1" fmla="*/ 417249 w 1818938"/>
              <a:gd name="connsiteY1" fmla="*/ 115817 h 810560"/>
              <a:gd name="connsiteX2" fmla="*/ 1818938 w 1818938"/>
              <a:gd name="connsiteY2" fmla="*/ 666231 h 810560"/>
              <a:gd name="connsiteX3" fmla="*/ 0 w 1818938"/>
              <a:gd name="connsiteY3" fmla="*/ 781641 h 810560"/>
              <a:gd name="connsiteX0" fmla="*/ 0 w 1818938"/>
              <a:gd name="connsiteY0" fmla="*/ 680934 h 709853"/>
              <a:gd name="connsiteX1" fmla="*/ 417249 w 1818938"/>
              <a:gd name="connsiteY1" fmla="*/ 15110 h 709853"/>
              <a:gd name="connsiteX2" fmla="*/ 1818938 w 1818938"/>
              <a:gd name="connsiteY2" fmla="*/ 565524 h 709853"/>
              <a:gd name="connsiteX3" fmla="*/ 0 w 1818938"/>
              <a:gd name="connsiteY3" fmla="*/ 680934 h 70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8938" h="709853">
                <a:moveTo>
                  <a:pt x="0" y="680934"/>
                </a:moveTo>
                <a:cubicBezTo>
                  <a:pt x="59184" y="447156"/>
                  <a:pt x="375821" y="-97342"/>
                  <a:pt x="417249" y="15110"/>
                </a:cubicBezTo>
                <a:cubicBezTo>
                  <a:pt x="591516" y="669099"/>
                  <a:pt x="-441580" y="506339"/>
                  <a:pt x="1818938" y="565524"/>
                </a:cubicBezTo>
                <a:cubicBezTo>
                  <a:pt x="1786715" y="589198"/>
                  <a:pt x="449474" y="781548"/>
                  <a:pt x="0" y="68093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</p:spTree>
    <p:extLst>
      <p:ext uri="{BB962C8B-B14F-4D97-AF65-F5344CB8AC3E}">
        <p14:creationId xmlns:p14="http://schemas.microsoft.com/office/powerpoint/2010/main" val="83208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0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EC2B-1100-4820-B8B2-7891EB125A9D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1893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EC2B-1100-4820-B8B2-7891EB125A9D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279576" y="225725"/>
            <a:ext cx="8424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000" b="1" dirty="0">
                <a:latin typeface="+mj-lt"/>
              </a:rPr>
              <a:t>Einführung in GRC: Hinweisgeber- / </a:t>
            </a:r>
            <a:r>
              <a:rPr lang="de-DE" sz="2000" b="1" dirty="0" err="1">
                <a:latin typeface="+mj-lt"/>
              </a:rPr>
              <a:t>Ombudsmannsystem</a:t>
            </a:r>
            <a:r>
              <a:rPr lang="de-DE" sz="2000" b="1" dirty="0">
                <a:latin typeface="+mj-lt"/>
              </a:rPr>
              <a:t> 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2046000" y="2049669"/>
            <a:ext cx="8100000" cy="3312661"/>
            <a:chOff x="2279576" y="1916832"/>
            <a:chExt cx="8100000" cy="3312661"/>
          </a:xfrm>
        </p:grpSpPr>
        <p:sp>
          <p:nvSpPr>
            <p:cNvPr id="5" name="Textfeld 4"/>
            <p:cNvSpPr txBox="1"/>
            <p:nvPr/>
          </p:nvSpPr>
          <p:spPr>
            <a:xfrm>
              <a:off x="2279576" y="2644170"/>
              <a:ext cx="7632848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de-DE" i="1" dirty="0">
                  <a:solidFill>
                    <a:prstClr val="black"/>
                  </a:solidFill>
                </a:rPr>
                <a:t>[…] Die </a:t>
              </a:r>
              <a:r>
                <a:rPr lang="de-DE" b="1" i="1" dirty="0">
                  <a:solidFill>
                    <a:prstClr val="black"/>
                  </a:solidFill>
                </a:rPr>
                <a:t>resolute Altenpflegerin</a:t>
              </a:r>
              <a:r>
                <a:rPr lang="de-DE" i="1" dirty="0">
                  <a:solidFill>
                    <a:prstClr val="black"/>
                  </a:solidFill>
                </a:rPr>
                <a:t> </a:t>
              </a:r>
              <a:r>
                <a:rPr lang="de-DE" b="1" i="1" dirty="0">
                  <a:solidFill>
                    <a:prstClr val="black"/>
                  </a:solidFill>
                </a:rPr>
                <a:t>prangerte die Zustände in einem Berliner Pflegeheim</a:t>
              </a:r>
              <a:r>
                <a:rPr lang="de-DE" i="1" dirty="0">
                  <a:solidFill>
                    <a:prstClr val="black"/>
                  </a:solidFill>
                </a:rPr>
                <a:t> an. […]2005 wurde die zweifache Mutter fristlos entlassen. […] der </a:t>
              </a:r>
              <a:r>
                <a:rPr lang="de-DE" b="1" i="1" dirty="0">
                  <a:solidFill>
                    <a:prstClr val="black"/>
                  </a:solidFill>
                </a:rPr>
                <a:t>Europäische Gerichtshof für Menschenrechte (EGMR)</a:t>
              </a:r>
              <a:r>
                <a:rPr lang="de-DE" i="1" dirty="0">
                  <a:solidFill>
                    <a:prstClr val="black"/>
                  </a:solidFill>
                </a:rPr>
                <a:t> in Straßburg: </a:t>
              </a:r>
            </a:p>
            <a:p>
              <a:pPr>
                <a:lnSpc>
                  <a:spcPct val="150000"/>
                </a:lnSpc>
              </a:pPr>
              <a:endParaRPr lang="de-DE" i="1" dirty="0">
                <a:solidFill>
                  <a:prstClr val="black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de-DE" b="1" i="1" dirty="0">
                  <a:solidFill>
                    <a:prstClr val="black"/>
                  </a:solidFill>
                </a:rPr>
                <a:t>Die Meinungsfreiheit der Pflegerin wurde verletzt […]!</a:t>
              </a: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2279576" y="1916832"/>
              <a:ext cx="8100000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rgbClr r="0" g="0" b="0"/>
            </a:lnRef>
            <a:fillRef idx="1001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de-DE" sz="2800" b="1" dirty="0">
                  <a:solidFill>
                    <a:prstClr val="black"/>
                  </a:solidFill>
                </a:rPr>
                <a:t>Einleitungsfall 1</a:t>
              </a:r>
              <a:endParaRPr lang="de-DE" sz="28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3497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EC2B-1100-4820-B8B2-7891EB125A9D}" type="slidenum">
              <a:rPr lang="de-DE" smtClean="0"/>
              <a:pPr/>
              <a:t>5</a:t>
            </a:fld>
            <a:endParaRPr lang="de-DE"/>
          </a:p>
        </p:txBody>
      </p:sp>
      <p:grpSp>
        <p:nvGrpSpPr>
          <p:cNvPr id="3" name="Gruppieren 2"/>
          <p:cNvGrpSpPr/>
          <p:nvPr/>
        </p:nvGrpSpPr>
        <p:grpSpPr>
          <a:xfrm>
            <a:off x="2046000" y="1601795"/>
            <a:ext cx="8100000" cy="3377411"/>
            <a:chOff x="2279576" y="1916832"/>
            <a:chExt cx="8100000" cy="3377411"/>
          </a:xfrm>
        </p:grpSpPr>
        <p:sp>
          <p:nvSpPr>
            <p:cNvPr id="4" name="Textfeld 3"/>
            <p:cNvSpPr txBox="1"/>
            <p:nvPr/>
          </p:nvSpPr>
          <p:spPr>
            <a:xfrm>
              <a:off x="2279576" y="1916832"/>
              <a:ext cx="8100000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rgbClr r="0" g="0" b="0"/>
            </a:lnRef>
            <a:fillRef idx="1001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de-DE" sz="2800" b="1" dirty="0">
                  <a:solidFill>
                    <a:prstClr val="black"/>
                  </a:solidFill>
                </a:rPr>
                <a:t>Einleitungsfall 2: Problem:</a:t>
              </a:r>
              <a:endParaRPr lang="de-DE" sz="2800" dirty="0">
                <a:solidFill>
                  <a:prstClr val="black"/>
                </a:solidFill>
              </a:endParaRPr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2279576" y="2708920"/>
              <a:ext cx="810000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de-DE" b="1" dirty="0">
                  <a:solidFill>
                    <a:prstClr val="black"/>
                  </a:solidFill>
                </a:rPr>
                <a:t>Eine Situation mit Gefährdungscharakter ist intern bekannt oder wird vermutet!</a:t>
              </a:r>
            </a:p>
            <a:p>
              <a:pPr>
                <a:lnSpc>
                  <a:spcPct val="150000"/>
                </a:lnSpc>
              </a:pPr>
              <a:endParaRPr lang="de-DE" b="1" dirty="0">
                <a:solidFill>
                  <a:prstClr val="black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de-DE" dirty="0">
                  <a:solidFill>
                    <a:prstClr val="black"/>
                  </a:solidFill>
                </a:rPr>
                <a:t>Eine </a:t>
              </a:r>
              <a:r>
                <a:rPr lang="de-DE" b="1" dirty="0">
                  <a:solidFill>
                    <a:prstClr val="black"/>
                  </a:solidFill>
                </a:rPr>
                <a:t>bloße Information </a:t>
              </a:r>
              <a:r>
                <a:rPr lang="de-DE" dirty="0">
                  <a:solidFill>
                    <a:prstClr val="black"/>
                  </a:solidFill>
                </a:rPr>
                <a:t>des Vorgesetzten oder der Geschäftsleitung </a:t>
              </a:r>
              <a:r>
                <a:rPr lang="de-DE" dirty="0" err="1">
                  <a:solidFill>
                    <a:prstClr val="black"/>
                  </a:solidFill>
                </a:rPr>
                <a:t>enthaftet</a:t>
              </a:r>
              <a:r>
                <a:rPr lang="de-DE" dirty="0">
                  <a:solidFill>
                    <a:prstClr val="black"/>
                  </a:solidFill>
                </a:rPr>
                <a:t> den Mitarbeiter </a:t>
              </a:r>
              <a:r>
                <a:rPr lang="de-DE" b="1" dirty="0">
                  <a:solidFill>
                    <a:prstClr val="black"/>
                  </a:solidFill>
                </a:rPr>
                <a:t>nur, wenn </a:t>
              </a:r>
              <a:r>
                <a:rPr lang="de-DE" dirty="0">
                  <a:solidFill>
                    <a:prstClr val="black"/>
                  </a:solidFill>
                </a:rPr>
                <a:t>diese dann </a:t>
              </a:r>
              <a:r>
                <a:rPr lang="de-DE" b="1" dirty="0">
                  <a:solidFill>
                    <a:prstClr val="black"/>
                  </a:solidFill>
                </a:rPr>
                <a:t>zuverlässig </a:t>
              </a:r>
              <a:r>
                <a:rPr lang="de-DE" dirty="0">
                  <a:solidFill>
                    <a:prstClr val="black"/>
                  </a:solidFill>
                </a:rPr>
                <a:t>zur </a:t>
              </a:r>
              <a:r>
                <a:rPr lang="de-DE" b="1" dirty="0">
                  <a:solidFill>
                    <a:prstClr val="black"/>
                  </a:solidFill>
                </a:rPr>
                <a:t>Schadensvermeidung</a:t>
              </a:r>
              <a:r>
                <a:rPr lang="de-DE" dirty="0">
                  <a:solidFill>
                    <a:prstClr val="black"/>
                  </a:solidFill>
                </a:rPr>
                <a:t> tätig werden.</a:t>
              </a:r>
            </a:p>
          </p:txBody>
        </p:sp>
      </p:grp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279576" y="225725"/>
            <a:ext cx="8424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000" b="1" dirty="0">
                <a:latin typeface="+mj-lt"/>
              </a:rPr>
              <a:t>Einführung in GRC: Hinweisgeber- / </a:t>
            </a:r>
            <a:r>
              <a:rPr lang="de-DE" sz="2000" b="1" dirty="0" err="1">
                <a:latin typeface="+mj-lt"/>
              </a:rPr>
              <a:t>Ombudsmannsystem</a:t>
            </a:r>
            <a:r>
              <a:rPr lang="de-DE" sz="2000" b="1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9418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EC2B-1100-4820-B8B2-7891EB125A9D}" type="slidenum">
              <a:rPr lang="de-DE" smtClean="0"/>
              <a:pPr/>
              <a:t>6</a:t>
            </a:fld>
            <a:endParaRPr lang="de-DE"/>
          </a:p>
        </p:txBody>
      </p:sp>
      <p:grpSp>
        <p:nvGrpSpPr>
          <p:cNvPr id="3" name="Gruppieren 2"/>
          <p:cNvGrpSpPr/>
          <p:nvPr/>
        </p:nvGrpSpPr>
        <p:grpSpPr>
          <a:xfrm>
            <a:off x="2046000" y="1832628"/>
            <a:ext cx="8100000" cy="2961913"/>
            <a:chOff x="2279576" y="3997939"/>
            <a:chExt cx="8100000" cy="2961913"/>
          </a:xfrm>
        </p:grpSpPr>
        <p:sp>
          <p:nvSpPr>
            <p:cNvPr id="4" name="Textfeld 3"/>
            <p:cNvSpPr txBox="1"/>
            <p:nvPr/>
          </p:nvSpPr>
          <p:spPr>
            <a:xfrm>
              <a:off x="2279576" y="3997939"/>
              <a:ext cx="8100000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rgbClr r="0" g="0" b="0"/>
            </a:lnRef>
            <a:fillRef idx="1001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de-DE" sz="2800" b="1" dirty="0">
                  <a:solidFill>
                    <a:prstClr val="black"/>
                  </a:solidFill>
                </a:rPr>
                <a:t>Einleitungsfälle: Lösung:</a:t>
              </a:r>
              <a:endParaRPr lang="de-DE" sz="2800" dirty="0">
                <a:solidFill>
                  <a:prstClr val="black"/>
                </a:solidFill>
              </a:endParaRPr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2279576" y="4790027"/>
              <a:ext cx="7632848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de-DE" b="1" i="1" dirty="0">
                  <a:solidFill>
                    <a:prstClr val="black"/>
                  </a:solidFill>
                </a:rPr>
                <a:t>Ein vernünftig gelebtes Ombudsmann-System!</a:t>
              </a:r>
            </a:p>
            <a:p>
              <a:pPr>
                <a:lnSpc>
                  <a:spcPct val="150000"/>
                </a:lnSpc>
              </a:pPr>
              <a:endParaRPr lang="de-DE" b="1" i="1" dirty="0">
                <a:solidFill>
                  <a:prstClr val="black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de-DE" dirty="0">
                  <a:solidFill>
                    <a:prstClr val="black"/>
                  </a:solidFill>
                </a:rPr>
                <a:t>Besorgte Mitarbeiter haben eine Anlaufstelle, eine Meldung dürfte </a:t>
              </a:r>
              <a:r>
                <a:rPr lang="de-DE" dirty="0" err="1">
                  <a:solidFill>
                    <a:prstClr val="black"/>
                  </a:solidFill>
                </a:rPr>
                <a:t>enthaftend</a:t>
              </a:r>
              <a:r>
                <a:rPr lang="de-DE" dirty="0">
                  <a:solidFill>
                    <a:prstClr val="black"/>
                  </a:solidFill>
                </a:rPr>
                <a:t> wirken (auch bei Anonymität), der Vorgang bleibt (je nach Schwere) unternehmensintern.</a:t>
              </a:r>
            </a:p>
          </p:txBody>
        </p:sp>
      </p:grp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279576" y="225725"/>
            <a:ext cx="8424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000" b="1" dirty="0">
                <a:latin typeface="+mj-lt"/>
              </a:rPr>
              <a:t>Einführung in GRC: Hinweisgeber- / </a:t>
            </a:r>
            <a:r>
              <a:rPr lang="de-DE" sz="2000" b="1" dirty="0" err="1">
                <a:latin typeface="+mj-lt"/>
              </a:rPr>
              <a:t>Ombudsmannsystem</a:t>
            </a:r>
            <a:r>
              <a:rPr lang="de-DE" sz="2000" b="1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6923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EC2B-1100-4820-B8B2-7891EB125A9D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4292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EC2B-1100-4820-B8B2-7891EB125A9D}" type="slidenum">
              <a:rPr lang="de-DE" smtClean="0"/>
              <a:pPr/>
              <a:t>8</a:t>
            </a:fld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2290593" y="1196752"/>
            <a:ext cx="9188925" cy="4680520"/>
            <a:chOff x="2290593" y="1196752"/>
            <a:chExt cx="9188925" cy="4680520"/>
          </a:xfrm>
        </p:grpSpPr>
        <p:sp>
          <p:nvSpPr>
            <p:cNvPr id="6" name="Flussdiagramm: Prozess 5"/>
            <p:cNvSpPr/>
            <p:nvPr/>
          </p:nvSpPr>
          <p:spPr>
            <a:xfrm>
              <a:off x="4251255" y="1196752"/>
              <a:ext cx="3600400" cy="648072"/>
            </a:xfrm>
            <a:prstGeom prst="flowChartProcess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latin typeface="+mj-lt"/>
                </a:rPr>
                <a:t>Hinweisgebersysteme / </a:t>
              </a:r>
              <a:r>
                <a:rPr lang="de-DE" b="1" dirty="0" err="1">
                  <a:latin typeface="+mj-lt"/>
                </a:rPr>
                <a:t>Whistleblowing</a:t>
              </a:r>
              <a:r>
                <a:rPr lang="de-DE" b="1" dirty="0">
                  <a:latin typeface="+mj-lt"/>
                </a:rPr>
                <a:t> Systems 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2290593" y="2685004"/>
              <a:ext cx="7521724" cy="911678"/>
              <a:chOff x="2407146" y="2517322"/>
              <a:chExt cx="7521724" cy="911678"/>
            </a:xfr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Flussdiagramm: Prozess 17"/>
              <p:cNvSpPr/>
              <p:nvPr/>
            </p:nvSpPr>
            <p:spPr>
              <a:xfrm>
                <a:off x="6888088" y="2517322"/>
                <a:ext cx="3040782" cy="911678"/>
              </a:xfrm>
              <a:prstGeom prst="flowChartProcess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:r>
                  <a:rPr lang="de-DE" b="1" dirty="0">
                    <a:solidFill>
                      <a:prstClr val="black"/>
                    </a:solidFill>
                    <a:latin typeface="+mj-lt"/>
                  </a:rPr>
                  <a:t>Externe / </a:t>
                </a:r>
                <a:r>
                  <a:rPr lang="de-DE" b="1" dirty="0" err="1">
                    <a:solidFill>
                      <a:prstClr val="black"/>
                    </a:solidFill>
                    <a:latin typeface="+mj-lt"/>
                  </a:rPr>
                  <a:t>External</a:t>
                </a:r>
                <a:endParaRPr lang="de-DE" b="1" dirty="0">
                  <a:solidFill>
                    <a:prstClr val="black"/>
                  </a:solidFill>
                  <a:latin typeface="+mj-lt"/>
                </a:endParaRPr>
              </a:p>
              <a:p>
                <a:pPr lvl="0" algn="ctr"/>
                <a:r>
                  <a:rPr lang="de-DE" sz="1400" dirty="0">
                    <a:solidFill>
                      <a:prstClr val="black"/>
                    </a:solidFill>
                    <a:latin typeface="+mj-lt"/>
                  </a:rPr>
                  <a:t>Hinweisgebersysteme / </a:t>
                </a:r>
                <a:r>
                  <a:rPr lang="de-DE" sz="1400" dirty="0" err="1">
                    <a:solidFill>
                      <a:prstClr val="black"/>
                    </a:solidFill>
                    <a:latin typeface="+mj-lt"/>
                  </a:rPr>
                  <a:t>Whistleblowing</a:t>
                </a:r>
                <a:r>
                  <a:rPr lang="de-DE" sz="1400" dirty="0">
                    <a:solidFill>
                      <a:prstClr val="black"/>
                    </a:solidFill>
                    <a:latin typeface="+mj-lt"/>
                  </a:rPr>
                  <a:t> Systems </a:t>
                </a:r>
              </a:p>
            </p:txBody>
          </p:sp>
          <p:sp>
            <p:nvSpPr>
              <p:cNvPr id="19" name="Flussdiagramm: Prozess 18"/>
              <p:cNvSpPr/>
              <p:nvPr/>
            </p:nvSpPr>
            <p:spPr>
              <a:xfrm>
                <a:off x="2407146" y="2517322"/>
                <a:ext cx="3040782" cy="911678"/>
              </a:xfrm>
              <a:prstGeom prst="flowChartProcess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b="1" dirty="0">
                    <a:latin typeface="+mj-lt"/>
                  </a:rPr>
                  <a:t>Interne / Internal</a:t>
                </a:r>
              </a:p>
              <a:p>
                <a:pPr algn="ctr"/>
                <a:r>
                  <a:rPr lang="de-DE" sz="1400" dirty="0">
                    <a:latin typeface="+mj-lt"/>
                  </a:rPr>
                  <a:t>Hinweisgebersysteme / </a:t>
                </a:r>
                <a:r>
                  <a:rPr lang="de-DE" sz="1400" dirty="0" err="1">
                    <a:latin typeface="+mj-lt"/>
                  </a:rPr>
                  <a:t>Whistleblowing</a:t>
                </a:r>
                <a:r>
                  <a:rPr lang="de-DE" sz="1400" dirty="0">
                    <a:latin typeface="+mj-lt"/>
                  </a:rPr>
                  <a:t> Systems </a:t>
                </a:r>
              </a:p>
            </p:txBody>
          </p:sp>
        </p:grpSp>
        <p:cxnSp>
          <p:nvCxnSpPr>
            <p:cNvPr id="8" name="Verbinder: gewinkelt 7"/>
            <p:cNvCxnSpPr>
              <a:cxnSpLocks/>
              <a:stCxn id="6" idx="2"/>
              <a:endCxn id="18" idx="0"/>
            </p:cNvCxnSpPr>
            <p:nvPr/>
          </p:nvCxnSpPr>
          <p:spPr>
            <a:xfrm rot="16200000" flipH="1">
              <a:off x="6751600" y="1144678"/>
              <a:ext cx="840180" cy="2240471"/>
            </a:xfrm>
            <a:prstGeom prst="bentConnector3">
              <a:avLst/>
            </a:prstGeom>
            <a:ln>
              <a:tailEnd type="triangle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Verbinder: gewinkelt 8"/>
            <p:cNvCxnSpPr>
              <a:cxnSpLocks/>
              <a:stCxn id="6" idx="2"/>
              <a:endCxn id="19" idx="0"/>
            </p:cNvCxnSpPr>
            <p:nvPr/>
          </p:nvCxnSpPr>
          <p:spPr>
            <a:xfrm rot="5400000">
              <a:off x="4511130" y="1144679"/>
              <a:ext cx="840180" cy="2240471"/>
            </a:xfrm>
            <a:prstGeom prst="bentConnector3">
              <a:avLst/>
            </a:prstGeom>
            <a:ln>
              <a:tailEnd type="triangle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uppieren 9"/>
            <p:cNvGrpSpPr/>
            <p:nvPr/>
          </p:nvGrpSpPr>
          <p:grpSpPr>
            <a:xfrm>
              <a:off x="5104334" y="3596682"/>
              <a:ext cx="6375184" cy="2280590"/>
              <a:chOff x="623392" y="3596682"/>
              <a:chExt cx="6375184" cy="2280590"/>
            </a:xfrm>
          </p:grpSpPr>
          <p:grpSp>
            <p:nvGrpSpPr>
              <p:cNvPr id="11" name="Gruppieren 10"/>
              <p:cNvGrpSpPr/>
              <p:nvPr/>
            </p:nvGrpSpPr>
            <p:grpSpPr>
              <a:xfrm>
                <a:off x="623392" y="4436862"/>
                <a:ext cx="6375184" cy="1440410"/>
                <a:chOff x="3431704" y="4077072"/>
                <a:chExt cx="6375184" cy="1440410"/>
              </a:xfrm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5" name="Flussdiagramm: Prozess 14"/>
                <p:cNvSpPr/>
                <p:nvPr/>
              </p:nvSpPr>
              <p:spPr>
                <a:xfrm>
                  <a:off x="3431704" y="4077072"/>
                  <a:ext cx="1910688" cy="1440160"/>
                </a:xfrm>
                <a:prstGeom prst="flowChartProcess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400" b="1" dirty="0">
                      <a:latin typeface="+mj-lt"/>
                    </a:rPr>
                    <a:t>Externe Call-Center/ </a:t>
                  </a:r>
                  <a:r>
                    <a:rPr lang="de-DE" sz="1400" b="1" dirty="0" err="1">
                      <a:latin typeface="+mj-lt"/>
                    </a:rPr>
                    <a:t>External</a:t>
                  </a:r>
                  <a:r>
                    <a:rPr lang="de-DE" sz="1400" b="1" dirty="0">
                      <a:latin typeface="+mj-lt"/>
                    </a:rPr>
                    <a:t> Call-Center</a:t>
                  </a:r>
                </a:p>
              </p:txBody>
            </p:sp>
            <p:sp>
              <p:nvSpPr>
                <p:cNvPr id="16" name="Flussdiagramm: Prozess 15"/>
                <p:cNvSpPr/>
                <p:nvPr/>
              </p:nvSpPr>
              <p:spPr>
                <a:xfrm>
                  <a:off x="5663952" y="4077322"/>
                  <a:ext cx="1910688" cy="1440160"/>
                </a:xfrm>
                <a:prstGeom prst="flowChartProcess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400" b="1" dirty="0">
                      <a:latin typeface="+mj-lt"/>
                    </a:rPr>
                    <a:t>Internet basierte Systeme / Internet </a:t>
                  </a:r>
                  <a:r>
                    <a:rPr lang="de-DE" sz="1400" b="1" dirty="0" err="1">
                      <a:latin typeface="+mj-lt"/>
                    </a:rPr>
                    <a:t>based</a:t>
                  </a:r>
                  <a:r>
                    <a:rPr lang="de-DE" sz="1400" b="1" dirty="0">
                      <a:latin typeface="+mj-lt"/>
                    </a:rPr>
                    <a:t> </a:t>
                  </a:r>
                  <a:r>
                    <a:rPr lang="de-DE" sz="1400" b="1" dirty="0" err="1">
                      <a:latin typeface="+mj-lt"/>
                    </a:rPr>
                    <a:t>systems</a:t>
                  </a:r>
                  <a:endParaRPr lang="de-DE" sz="1400" b="1" dirty="0">
                    <a:latin typeface="+mj-lt"/>
                  </a:endParaRPr>
                </a:p>
              </p:txBody>
            </p:sp>
            <p:sp>
              <p:nvSpPr>
                <p:cNvPr id="17" name="Flussdiagramm: Prozess 16"/>
                <p:cNvSpPr/>
                <p:nvPr/>
              </p:nvSpPr>
              <p:spPr>
                <a:xfrm>
                  <a:off x="7896200" y="4077072"/>
                  <a:ext cx="1910688" cy="1440160"/>
                </a:xfrm>
                <a:prstGeom prst="flowChartProcess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400" b="1" dirty="0">
                      <a:latin typeface="+mj-lt"/>
                    </a:rPr>
                    <a:t>Ombudsmann / </a:t>
                  </a:r>
                  <a:r>
                    <a:rPr lang="de-DE" sz="1400" b="1" dirty="0" err="1">
                      <a:latin typeface="+mj-lt"/>
                    </a:rPr>
                    <a:t>Ombudsman</a:t>
                  </a:r>
                  <a:endParaRPr lang="de-DE" sz="1400" b="1" dirty="0">
                    <a:latin typeface="+mj-lt"/>
                  </a:endParaRPr>
                </a:p>
              </p:txBody>
            </p:sp>
          </p:grpSp>
          <p:cxnSp>
            <p:nvCxnSpPr>
              <p:cNvPr id="12" name="Verbinder: gewinkelt 11"/>
              <p:cNvCxnSpPr>
                <a:stCxn id="19" idx="2"/>
                <a:endCxn id="17" idx="0"/>
              </p:cNvCxnSpPr>
              <p:nvPr/>
            </p:nvCxnSpPr>
            <p:spPr>
              <a:xfrm rot="16200000" flipH="1">
                <a:off x="4507018" y="2900648"/>
                <a:ext cx="840180" cy="2232248"/>
              </a:xfrm>
              <a:prstGeom prst="bentConnector3">
                <a:avLst/>
              </a:prstGeom>
              <a:ln>
                <a:tailEnd type="triangle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Verbinder: gewinkelt 12"/>
              <p:cNvCxnSpPr>
                <a:stCxn id="19" idx="2"/>
                <a:endCxn id="15" idx="0"/>
              </p:cNvCxnSpPr>
              <p:nvPr/>
            </p:nvCxnSpPr>
            <p:spPr>
              <a:xfrm rot="5400000">
                <a:off x="2274770" y="2900648"/>
                <a:ext cx="840180" cy="2232248"/>
              </a:xfrm>
              <a:prstGeom prst="bentConnector3">
                <a:avLst/>
              </a:prstGeom>
              <a:ln>
                <a:tailEnd type="triangle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mit Pfeil 13"/>
              <p:cNvCxnSpPr>
                <a:cxnSpLocks/>
                <a:endCxn id="16" idx="0"/>
              </p:cNvCxnSpPr>
              <p:nvPr/>
            </p:nvCxnSpPr>
            <p:spPr>
              <a:xfrm>
                <a:off x="3810984" y="4016771"/>
                <a:ext cx="0" cy="420341"/>
              </a:xfrm>
              <a:prstGeom prst="straightConnector1">
                <a:avLst/>
              </a:prstGeom>
              <a:ln>
                <a:tailEnd type="triangle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25859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EC2B-1100-4820-B8B2-7891EB125A9D}" type="slidenum">
              <a:rPr lang="de-DE" smtClean="0"/>
              <a:pPr/>
              <a:t>9</a:t>
            </a:fld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2046000" y="1885210"/>
            <a:ext cx="8100000" cy="3087581"/>
            <a:chOff x="755577" y="812200"/>
            <a:chExt cx="8064896" cy="3087581"/>
          </a:xfrm>
        </p:grpSpPr>
        <p:sp>
          <p:nvSpPr>
            <p:cNvPr id="6" name="Textfeld 5"/>
            <p:cNvSpPr txBox="1"/>
            <p:nvPr/>
          </p:nvSpPr>
          <p:spPr>
            <a:xfrm>
              <a:off x="755577" y="812200"/>
              <a:ext cx="8064896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rgbClr r="0" g="0" b="0"/>
            </a:lnRef>
            <a:fillRef idx="1001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de-DE" sz="2800" b="1" dirty="0">
                  <a:solidFill>
                    <a:prstClr val="black"/>
                  </a:solidFill>
                </a:rPr>
                <a:t>Definitionen</a:t>
              </a:r>
              <a:endParaRPr lang="de-DE" sz="2800" dirty="0">
                <a:solidFill>
                  <a:prstClr val="black"/>
                </a:solidFill>
              </a:endParaRPr>
            </a:p>
          </p:txBody>
        </p:sp>
        <p:sp>
          <p:nvSpPr>
            <p:cNvPr id="7" name="Rechteck 6"/>
            <p:cNvSpPr/>
            <p:nvPr/>
          </p:nvSpPr>
          <p:spPr>
            <a:xfrm>
              <a:off x="827584" y="1529901"/>
              <a:ext cx="7992889" cy="2369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1190"/>
                </a:spcBef>
                <a:spcAft>
                  <a:spcPts val="1190"/>
                </a:spcAft>
              </a:pPr>
              <a:r>
                <a:rPr lang="de-DE" b="1" dirty="0">
                  <a:solidFill>
                    <a:srgbClr val="000000"/>
                  </a:solidFill>
                  <a:ea typeface="Times New Roman"/>
                  <a:cs typeface="Times New Roman"/>
                </a:rPr>
                <a:t>Achtung! </a:t>
              </a:r>
              <a:r>
                <a:rPr lang="de-DE" dirty="0">
                  <a:solidFill>
                    <a:srgbClr val="000000"/>
                  </a:solidFill>
                  <a:ea typeface="Times New Roman"/>
                  <a:cs typeface="Times New Roman"/>
                </a:rPr>
                <a:t>„</a:t>
              </a:r>
              <a:r>
                <a:rPr lang="de-DE" b="1" dirty="0" err="1">
                  <a:solidFill>
                    <a:srgbClr val="000000"/>
                  </a:solidFill>
                  <a:ea typeface="Times New Roman"/>
                  <a:cs typeface="Times New Roman"/>
                </a:rPr>
                <a:t>Begrifflichkeitswirrwarr</a:t>
              </a:r>
              <a:r>
                <a:rPr lang="de-DE" b="1" dirty="0">
                  <a:solidFill>
                    <a:srgbClr val="000000"/>
                  </a:solidFill>
                  <a:ea typeface="Times New Roman"/>
                  <a:cs typeface="Times New Roman"/>
                </a:rPr>
                <a:t>“</a:t>
              </a:r>
              <a:r>
                <a:rPr lang="de-DE" dirty="0">
                  <a:solidFill>
                    <a:srgbClr val="000000"/>
                  </a:solidFill>
                  <a:ea typeface="Times New Roman"/>
                  <a:cs typeface="Times New Roman"/>
                </a:rPr>
                <a:t>!</a:t>
              </a:r>
              <a:endParaRPr lang="de-DE" dirty="0">
                <a:solidFill>
                  <a:prstClr val="black"/>
                </a:solidFill>
                <a:ea typeface="Calibri"/>
                <a:cs typeface="Times New Roman"/>
              </a:endParaRPr>
            </a:p>
            <a:p>
              <a:pPr>
                <a:lnSpc>
                  <a:spcPct val="150000"/>
                </a:lnSpc>
                <a:spcBef>
                  <a:spcPts val="1190"/>
                </a:spcBef>
                <a:spcAft>
                  <a:spcPts val="1190"/>
                </a:spcAft>
              </a:pPr>
              <a:r>
                <a:rPr lang="de-DE" dirty="0">
                  <a:solidFill>
                    <a:srgbClr val="000000"/>
                  </a:solidFill>
                  <a:ea typeface="Times New Roman"/>
                  <a:cs typeface="Times New Roman"/>
                </a:rPr>
                <a:t>Keine klare gesetzliche Vorgaben!</a:t>
              </a:r>
            </a:p>
            <a:p>
              <a:pPr>
                <a:lnSpc>
                  <a:spcPct val="150000"/>
                </a:lnSpc>
                <a:spcBef>
                  <a:spcPts val="1190"/>
                </a:spcBef>
                <a:spcAft>
                  <a:spcPts val="1190"/>
                </a:spcAft>
              </a:pPr>
              <a:r>
                <a:rPr lang="de-DE" dirty="0">
                  <a:solidFill>
                    <a:srgbClr val="000000"/>
                  </a:solidFill>
                  <a:ea typeface="Times New Roman"/>
                  <a:cs typeface="Times New Roman"/>
                </a:rPr>
                <a:t>(Compliance-) </a:t>
              </a:r>
              <a:r>
                <a:rPr lang="de-DE" dirty="0" err="1">
                  <a:solidFill>
                    <a:srgbClr val="000000"/>
                  </a:solidFill>
                  <a:ea typeface="Times New Roman"/>
                  <a:cs typeface="Times New Roman"/>
                </a:rPr>
                <a:t>Ombudsmannsystem</a:t>
              </a:r>
              <a:r>
                <a:rPr lang="de-DE" dirty="0">
                  <a:solidFill>
                    <a:srgbClr val="000000"/>
                  </a:solidFill>
                  <a:ea typeface="Times New Roman"/>
                  <a:cs typeface="Times New Roman"/>
                </a:rPr>
                <a:t> ist </a:t>
              </a:r>
              <a:r>
                <a:rPr lang="de-DE" b="1" dirty="0">
                  <a:solidFill>
                    <a:srgbClr val="000000"/>
                  </a:solidFill>
                  <a:ea typeface="Times New Roman"/>
                  <a:cs typeface="Times New Roman"/>
                </a:rPr>
                <a:t>keine(!) </a:t>
              </a:r>
              <a:r>
                <a:rPr lang="de-DE" dirty="0">
                  <a:solidFill>
                    <a:srgbClr val="000000"/>
                  </a:solidFill>
                  <a:ea typeface="Times New Roman"/>
                  <a:cs typeface="Times New Roman"/>
                </a:rPr>
                <a:t>Verbraucher-Schlichtungsstelle!</a:t>
              </a:r>
              <a:endParaRPr lang="de-DE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167581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folie VHB" id="{BBE13C2F-20A1-4E7D-882C-26C6EC70D102}" vid="{19FC48DD-3BE4-4857-A2D3-8F9563B879B3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Masterfolie VHB</Template>
  <TotalTime>0</TotalTime>
  <Words>858</Words>
  <Application>Microsoft Office PowerPoint</Application>
  <PresentationFormat>Breitbild</PresentationFormat>
  <Paragraphs>192</Paragraphs>
  <Slides>31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8" baseType="lpstr">
      <vt:lpstr>Arial</vt:lpstr>
      <vt:lpstr>Calibri</vt:lpstr>
      <vt:lpstr>Cambria</vt:lpstr>
      <vt:lpstr>Times New Roman</vt:lpstr>
      <vt:lpstr>Verdana</vt:lpstr>
      <vt:lpstr>Wingdings</vt:lpstr>
      <vt:lpstr>Larissa</vt:lpstr>
      <vt:lpstr>„Einführung in Governance, Risk und Compliance“  Integrierbares Compliance-Managementsystem mit  Governance Risk and Compliance (GRC):  Hinweisgebersystem / Ombudsmannsystem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„Einführung in Governance, Risk und Compliance“  Integrierbares Compliance-Managementsystem mit  Governance Risk and Compliance (GRC):  Hinweisgebersystem / Ombudsmannsystem</dc:title>
  <dc:creator>Josef Scherer</dc:creator>
  <cp:lastModifiedBy>Josef Scherer</cp:lastModifiedBy>
  <cp:revision>11</cp:revision>
  <dcterms:created xsi:type="dcterms:W3CDTF">2017-03-02T14:22:34Z</dcterms:created>
  <dcterms:modified xsi:type="dcterms:W3CDTF">2017-03-03T09:50:34Z</dcterms:modified>
</cp:coreProperties>
</file>