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929" r:id="rId2"/>
    <p:sldMasterId id="2147483941" r:id="rId3"/>
  </p:sldMasterIdLst>
  <p:notesMasterIdLst>
    <p:notesMasterId r:id="rId93"/>
  </p:notesMasterIdLst>
  <p:handoutMasterIdLst>
    <p:handoutMasterId r:id="rId94"/>
  </p:handoutMasterIdLst>
  <p:sldIdLst>
    <p:sldId id="343" r:id="rId4"/>
    <p:sldId id="373" r:id="rId5"/>
    <p:sldId id="423" r:id="rId6"/>
    <p:sldId id="424" r:id="rId7"/>
    <p:sldId id="403" r:id="rId8"/>
    <p:sldId id="404" r:id="rId9"/>
    <p:sldId id="414" r:id="rId10"/>
    <p:sldId id="406" r:id="rId11"/>
    <p:sldId id="416" r:id="rId12"/>
    <p:sldId id="381" r:id="rId13"/>
    <p:sldId id="407" r:id="rId14"/>
    <p:sldId id="408" r:id="rId15"/>
    <p:sldId id="382" r:id="rId16"/>
    <p:sldId id="386" r:id="rId17"/>
    <p:sldId id="371" r:id="rId18"/>
    <p:sldId id="370" r:id="rId19"/>
    <p:sldId id="385" r:id="rId20"/>
    <p:sldId id="387" r:id="rId21"/>
    <p:sldId id="388" r:id="rId22"/>
    <p:sldId id="380" r:id="rId23"/>
    <p:sldId id="361" r:id="rId24"/>
    <p:sldId id="363" r:id="rId25"/>
    <p:sldId id="344" r:id="rId26"/>
    <p:sldId id="415" r:id="rId27"/>
    <p:sldId id="338" r:id="rId28"/>
    <p:sldId id="339" r:id="rId29"/>
    <p:sldId id="348" r:id="rId30"/>
    <p:sldId id="391" r:id="rId31"/>
    <p:sldId id="341" r:id="rId32"/>
    <p:sldId id="419" r:id="rId33"/>
    <p:sldId id="420" r:id="rId34"/>
    <p:sldId id="421" r:id="rId35"/>
    <p:sldId id="349" r:id="rId36"/>
    <p:sldId id="375" r:id="rId37"/>
    <p:sldId id="354" r:id="rId38"/>
    <p:sldId id="411" r:id="rId39"/>
    <p:sldId id="422" r:id="rId40"/>
    <p:sldId id="356" r:id="rId41"/>
    <p:sldId id="355" r:id="rId42"/>
    <p:sldId id="357" r:id="rId43"/>
    <p:sldId id="412" r:id="rId44"/>
    <p:sldId id="399" r:id="rId45"/>
    <p:sldId id="365" r:id="rId46"/>
    <p:sldId id="425" r:id="rId47"/>
    <p:sldId id="426" r:id="rId48"/>
    <p:sldId id="427" r:id="rId49"/>
    <p:sldId id="428" r:id="rId50"/>
    <p:sldId id="429" r:id="rId51"/>
    <p:sldId id="366" r:id="rId52"/>
    <p:sldId id="367" r:id="rId53"/>
    <p:sldId id="430" r:id="rId54"/>
    <p:sldId id="260" r:id="rId55"/>
    <p:sldId id="263" r:id="rId56"/>
    <p:sldId id="291" r:id="rId57"/>
    <p:sldId id="261" r:id="rId58"/>
    <p:sldId id="264" r:id="rId59"/>
    <p:sldId id="265" r:id="rId60"/>
    <p:sldId id="262" r:id="rId61"/>
    <p:sldId id="280" r:id="rId62"/>
    <p:sldId id="279" r:id="rId63"/>
    <p:sldId id="282" r:id="rId64"/>
    <p:sldId id="284" r:id="rId65"/>
    <p:sldId id="285" r:id="rId66"/>
    <p:sldId id="431" r:id="rId67"/>
    <p:sldId id="432" r:id="rId68"/>
    <p:sldId id="433" r:id="rId69"/>
    <p:sldId id="434" r:id="rId70"/>
    <p:sldId id="266" r:id="rId71"/>
    <p:sldId id="293" r:id="rId72"/>
    <p:sldId id="268" r:id="rId73"/>
    <p:sldId id="435" r:id="rId74"/>
    <p:sldId id="270" r:id="rId75"/>
    <p:sldId id="281" r:id="rId76"/>
    <p:sldId id="271" r:id="rId77"/>
    <p:sldId id="436" r:id="rId78"/>
    <p:sldId id="272" r:id="rId79"/>
    <p:sldId id="283" r:id="rId80"/>
    <p:sldId id="297" r:id="rId81"/>
    <p:sldId id="437" r:id="rId82"/>
    <p:sldId id="273" r:id="rId83"/>
    <p:sldId id="438" r:id="rId84"/>
    <p:sldId id="276" r:id="rId85"/>
    <p:sldId id="298" r:id="rId86"/>
    <p:sldId id="300" r:id="rId87"/>
    <p:sldId id="301" r:id="rId88"/>
    <p:sldId id="377" r:id="rId89"/>
    <p:sldId id="439" r:id="rId90"/>
    <p:sldId id="413" r:id="rId91"/>
    <p:sldId id="440" r:id="rId92"/>
  </p:sldIdLst>
  <p:sldSz cx="9906000" cy="7620000"/>
  <p:notesSz cx="6858000" cy="9926638"/>
  <p:defaultTextStyle>
    <a:defPPr>
      <a:defRPr lang="de-DE"/>
    </a:defPPr>
    <a:lvl1pPr algn="l" rtl="0" eaLnBrk="0" fontAlgn="base" hangingPunct="0">
      <a:spcBef>
        <a:spcPct val="0"/>
      </a:spcBef>
      <a:spcAft>
        <a:spcPct val="0"/>
      </a:spcAft>
      <a:defRPr sz="8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8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8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8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800" kern="1200">
        <a:solidFill>
          <a:schemeClr val="tx1"/>
        </a:solidFill>
        <a:latin typeface="Verdana" pitchFamily="34" charset="0"/>
        <a:ea typeface="+mn-ea"/>
        <a:cs typeface="+mn-cs"/>
      </a:defRPr>
    </a:lvl5pPr>
    <a:lvl6pPr marL="2286000" algn="l" defTabSz="914400" rtl="0" eaLnBrk="1" latinLnBrk="0" hangingPunct="1">
      <a:defRPr sz="800" kern="1200">
        <a:solidFill>
          <a:schemeClr val="tx1"/>
        </a:solidFill>
        <a:latin typeface="Verdana" pitchFamily="34" charset="0"/>
        <a:ea typeface="+mn-ea"/>
        <a:cs typeface="+mn-cs"/>
      </a:defRPr>
    </a:lvl6pPr>
    <a:lvl7pPr marL="2743200" algn="l" defTabSz="914400" rtl="0" eaLnBrk="1" latinLnBrk="0" hangingPunct="1">
      <a:defRPr sz="800" kern="1200">
        <a:solidFill>
          <a:schemeClr val="tx1"/>
        </a:solidFill>
        <a:latin typeface="Verdana" pitchFamily="34" charset="0"/>
        <a:ea typeface="+mn-ea"/>
        <a:cs typeface="+mn-cs"/>
      </a:defRPr>
    </a:lvl7pPr>
    <a:lvl8pPr marL="3200400" algn="l" defTabSz="914400" rtl="0" eaLnBrk="1" latinLnBrk="0" hangingPunct="1">
      <a:defRPr sz="800" kern="1200">
        <a:solidFill>
          <a:schemeClr val="tx1"/>
        </a:solidFill>
        <a:latin typeface="Verdana" pitchFamily="34" charset="0"/>
        <a:ea typeface="+mn-ea"/>
        <a:cs typeface="+mn-cs"/>
      </a:defRPr>
    </a:lvl8pPr>
    <a:lvl9pPr marL="3657600" algn="l" defTabSz="914400" rtl="0" eaLnBrk="1" latinLnBrk="0" hangingPunct="1">
      <a:defRPr sz="8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312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94139" autoAdjust="0"/>
  </p:normalViewPr>
  <p:slideViewPr>
    <p:cSldViewPr>
      <p:cViewPr varScale="1">
        <p:scale>
          <a:sx n="73" d="100"/>
          <a:sy n="73" d="100"/>
        </p:scale>
        <p:origin x="1502" y="77"/>
      </p:cViewPr>
      <p:guideLst>
        <p:guide orient="horz" pos="2400"/>
        <p:guide pos="31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570" y="-108"/>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notesMaster" Target="notesMasters/notesMaster1.xml"/><Relationship Id="rId9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radarChart>
        <c:radarStyle val="marker"/>
        <c:varyColors val="0"/>
        <c:ser>
          <c:idx val="0"/>
          <c:order val="0"/>
          <c:spPr>
            <a:ln w="28575" cap="rnd">
              <a:solidFill>
                <a:schemeClr val="accent1"/>
              </a:solidFill>
              <a:round/>
            </a:ln>
            <a:effectLst/>
          </c:spPr>
          <c:marker>
            <c:symbol val="none"/>
          </c:marker>
          <c:cat>
            <c:strRef>
              <c:f>Tabelle1!$A$1:$A$5</c:f>
              <c:strCache>
                <c:ptCount val="5"/>
                <c:pt idx="0">
                  <c:v>Eigenverantwortung</c:v>
                </c:pt>
                <c:pt idx="1">
                  <c:v>Offenheit</c:v>
                </c:pt>
                <c:pt idx="2">
                  <c:v>Vertrauen</c:v>
                </c:pt>
                <c:pt idx="3">
                  <c:v>Lernbereitschaft</c:v>
                </c:pt>
                <c:pt idx="4">
                  <c:v>Umgang mit Macht</c:v>
                </c:pt>
              </c:strCache>
            </c:strRef>
          </c:cat>
          <c:val>
            <c:numRef>
              <c:f>Tabelle1!$B$1:$B$5</c:f>
              <c:numCache>
                <c:formatCode>General</c:formatCode>
                <c:ptCount val="5"/>
                <c:pt idx="0">
                  <c:v>5.35</c:v>
                </c:pt>
                <c:pt idx="1">
                  <c:v>4.95</c:v>
                </c:pt>
                <c:pt idx="2">
                  <c:v>4.75</c:v>
                </c:pt>
                <c:pt idx="3">
                  <c:v>4.8</c:v>
                </c:pt>
                <c:pt idx="4">
                  <c:v>5.0999999999999996</c:v>
                </c:pt>
              </c:numCache>
            </c:numRef>
          </c:val>
          <c:extLst>
            <c:ext xmlns:c16="http://schemas.microsoft.com/office/drawing/2014/chart" uri="{C3380CC4-5D6E-409C-BE32-E72D297353CC}">
              <c16:uniqueId val="{00000000-E987-4368-A0DB-B07B912646BB}"/>
            </c:ext>
          </c:extLst>
        </c:ser>
        <c:dLbls>
          <c:showLegendKey val="0"/>
          <c:showVal val="0"/>
          <c:showCatName val="0"/>
          <c:showSerName val="0"/>
          <c:showPercent val="0"/>
          <c:showBubbleSize val="0"/>
        </c:dLbls>
        <c:axId val="-46684688"/>
        <c:axId val="-46691760"/>
      </c:radarChart>
      <c:catAx>
        <c:axId val="-4668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6691760"/>
        <c:crosses val="autoZero"/>
        <c:auto val="1"/>
        <c:lblAlgn val="ctr"/>
        <c:lblOffset val="100"/>
        <c:noMultiLvlLbl val="0"/>
      </c:catAx>
      <c:valAx>
        <c:axId val="-46691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6684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36ED8-4400-4A0D-ADF6-C2F7FDAB7896}" type="doc">
      <dgm:prSet loTypeId="urn:microsoft.com/office/officeart/2005/8/layout/pList2#1" loCatId="list" qsTypeId="urn:microsoft.com/office/officeart/2005/8/quickstyle/simple1" qsCatId="simple" csTypeId="urn:microsoft.com/office/officeart/2005/8/colors/accent1_2" csCatId="accent1" phldr="1"/>
      <dgm:spPr/>
    </dgm:pt>
    <dgm:pt modelId="{DA4E7799-AB33-42A9-83F5-B9D9F77DD2B6}">
      <dgm:prSet phldrT="[Text]" custT="1"/>
      <dgm:spPr/>
      <dgm:t>
        <a:bodyPr/>
        <a:lstStyle/>
        <a:p>
          <a:r>
            <a:rPr lang="en-US" sz="1400"/>
            <a:t>Eigen-verant-wortung</a:t>
          </a:r>
        </a:p>
      </dgm:t>
    </dgm:pt>
    <dgm:pt modelId="{88712079-2F7B-44AB-991A-160271FD75A8}" type="parTrans" cxnId="{D997A23D-6E24-4E6A-A651-75EE8504C211}">
      <dgm:prSet/>
      <dgm:spPr/>
      <dgm:t>
        <a:bodyPr/>
        <a:lstStyle/>
        <a:p>
          <a:endParaRPr lang="en-US"/>
        </a:p>
      </dgm:t>
    </dgm:pt>
    <dgm:pt modelId="{1CACF3A3-F064-4B1F-9861-8291B1CA7C21}" type="sibTrans" cxnId="{D997A23D-6E24-4E6A-A651-75EE8504C211}">
      <dgm:prSet/>
      <dgm:spPr/>
      <dgm:t>
        <a:bodyPr/>
        <a:lstStyle/>
        <a:p>
          <a:endParaRPr lang="en-US"/>
        </a:p>
      </dgm:t>
    </dgm:pt>
    <dgm:pt modelId="{29F24770-3D74-4BC9-B186-816D34FE0D97}">
      <dgm:prSet phldrT="[Text]" custT="1"/>
      <dgm:spPr/>
      <dgm:t>
        <a:bodyPr/>
        <a:lstStyle/>
        <a:p>
          <a:r>
            <a:rPr lang="en-US" sz="1400"/>
            <a:t>Offenheit</a:t>
          </a:r>
        </a:p>
      </dgm:t>
    </dgm:pt>
    <dgm:pt modelId="{7C44CAC3-BD2C-4501-B7E1-4B221B033665}" type="parTrans" cxnId="{AA19320D-D689-45CF-B0C6-E866B0D48AB5}">
      <dgm:prSet/>
      <dgm:spPr/>
      <dgm:t>
        <a:bodyPr/>
        <a:lstStyle/>
        <a:p>
          <a:endParaRPr lang="en-US"/>
        </a:p>
      </dgm:t>
    </dgm:pt>
    <dgm:pt modelId="{03CE23D4-ECEC-4561-861C-DE6D9821F076}" type="sibTrans" cxnId="{AA19320D-D689-45CF-B0C6-E866B0D48AB5}">
      <dgm:prSet/>
      <dgm:spPr/>
      <dgm:t>
        <a:bodyPr/>
        <a:lstStyle/>
        <a:p>
          <a:endParaRPr lang="en-US"/>
        </a:p>
      </dgm:t>
    </dgm:pt>
    <dgm:pt modelId="{F7DEBDF4-A6F0-4B82-921B-DD561FE9E9C9}">
      <dgm:prSet phldrT="[Text]" custT="1"/>
      <dgm:spPr/>
      <dgm:t>
        <a:bodyPr/>
        <a:lstStyle/>
        <a:p>
          <a:r>
            <a:rPr lang="en-US" sz="1400"/>
            <a:t>Vertrauen</a:t>
          </a:r>
        </a:p>
      </dgm:t>
    </dgm:pt>
    <dgm:pt modelId="{00D83EAE-AA81-4CB7-A3FE-4682AC7CDC05}" type="parTrans" cxnId="{12A509A6-BA67-4332-BC18-387A2E26CF0E}">
      <dgm:prSet/>
      <dgm:spPr/>
      <dgm:t>
        <a:bodyPr/>
        <a:lstStyle/>
        <a:p>
          <a:endParaRPr lang="en-US"/>
        </a:p>
      </dgm:t>
    </dgm:pt>
    <dgm:pt modelId="{03DD1062-F422-450A-BD04-DBEB53548281}" type="sibTrans" cxnId="{12A509A6-BA67-4332-BC18-387A2E26CF0E}">
      <dgm:prSet/>
      <dgm:spPr/>
      <dgm:t>
        <a:bodyPr/>
        <a:lstStyle/>
        <a:p>
          <a:endParaRPr lang="en-US"/>
        </a:p>
      </dgm:t>
    </dgm:pt>
    <dgm:pt modelId="{29140B12-0842-4DE0-8A67-85C42D6E3DCC}">
      <dgm:prSet phldrT="[Text]" custT="1"/>
      <dgm:spPr/>
      <dgm:t>
        <a:bodyPr/>
        <a:lstStyle/>
        <a:p>
          <a:r>
            <a:rPr lang="en-US" sz="1400"/>
            <a:t>Konstruk-tiver Umgang mit Macht</a:t>
          </a:r>
        </a:p>
      </dgm:t>
    </dgm:pt>
    <dgm:pt modelId="{58CF170B-B2EB-4B62-B02B-25D628B4DA2B}" type="parTrans" cxnId="{D8904F82-6D94-4BCE-9B3F-31F3C2E5F094}">
      <dgm:prSet/>
      <dgm:spPr/>
      <dgm:t>
        <a:bodyPr/>
        <a:lstStyle/>
        <a:p>
          <a:endParaRPr lang="en-US"/>
        </a:p>
      </dgm:t>
    </dgm:pt>
    <dgm:pt modelId="{B2A2EC02-B240-44B4-BE0B-F39224EA678B}" type="sibTrans" cxnId="{D8904F82-6D94-4BCE-9B3F-31F3C2E5F094}">
      <dgm:prSet/>
      <dgm:spPr/>
      <dgm:t>
        <a:bodyPr/>
        <a:lstStyle/>
        <a:p>
          <a:endParaRPr lang="en-US"/>
        </a:p>
      </dgm:t>
    </dgm:pt>
    <dgm:pt modelId="{3855E22A-CCAD-4CDF-81F6-8B0558BD7E6B}">
      <dgm:prSet phldrT="[Text]" custT="1"/>
      <dgm:spPr/>
      <dgm:t>
        <a:bodyPr/>
        <a:lstStyle/>
        <a:p>
          <a:r>
            <a:rPr lang="en-US" sz="1400"/>
            <a:t>Lernbe-reitschaft</a:t>
          </a:r>
        </a:p>
      </dgm:t>
    </dgm:pt>
    <dgm:pt modelId="{6090840B-12A0-431A-8E22-854BEB7F31E2}" type="parTrans" cxnId="{72558B3C-4923-45C9-AD85-6ECD8365C425}">
      <dgm:prSet/>
      <dgm:spPr/>
      <dgm:t>
        <a:bodyPr/>
        <a:lstStyle/>
        <a:p>
          <a:endParaRPr lang="en-US"/>
        </a:p>
      </dgm:t>
    </dgm:pt>
    <dgm:pt modelId="{641A7EBA-0BE9-4205-A032-8EFAB8651BED}" type="sibTrans" cxnId="{72558B3C-4923-45C9-AD85-6ECD8365C425}">
      <dgm:prSet/>
      <dgm:spPr/>
      <dgm:t>
        <a:bodyPr/>
        <a:lstStyle/>
        <a:p>
          <a:endParaRPr lang="en-US"/>
        </a:p>
      </dgm:t>
    </dgm:pt>
    <dgm:pt modelId="{864F935B-7403-45AF-88AF-45F7E30C8F9F}" type="pres">
      <dgm:prSet presAssocID="{61E36ED8-4400-4A0D-ADF6-C2F7FDAB7896}" presName="Name0" presStyleCnt="0">
        <dgm:presLayoutVars>
          <dgm:dir/>
          <dgm:resizeHandles val="exact"/>
        </dgm:presLayoutVars>
      </dgm:prSet>
      <dgm:spPr/>
    </dgm:pt>
    <dgm:pt modelId="{B634B9DD-48D6-467B-B303-D6C102DDF8E4}" type="pres">
      <dgm:prSet presAssocID="{61E36ED8-4400-4A0D-ADF6-C2F7FDAB7896}" presName="bkgdShp" presStyleLbl="alignAccFollowNode1" presStyleIdx="0" presStyleCnt="1"/>
      <dgm:spPr/>
    </dgm:pt>
    <dgm:pt modelId="{92DED021-0FD0-4158-9DED-3EF9B2897609}" type="pres">
      <dgm:prSet presAssocID="{61E36ED8-4400-4A0D-ADF6-C2F7FDAB7896}" presName="linComp" presStyleCnt="0"/>
      <dgm:spPr/>
    </dgm:pt>
    <dgm:pt modelId="{46664C6E-DE5B-4D88-BA89-07DFB6E1AEAB}" type="pres">
      <dgm:prSet presAssocID="{DA4E7799-AB33-42A9-83F5-B9D9F77DD2B6}" presName="compNode" presStyleCnt="0"/>
      <dgm:spPr/>
    </dgm:pt>
    <dgm:pt modelId="{2348A2D4-F233-438C-B440-887EC0AA0D8A}" type="pres">
      <dgm:prSet presAssocID="{DA4E7799-AB33-42A9-83F5-B9D9F77DD2B6}" presName="node" presStyleLbl="node1" presStyleIdx="0" presStyleCnt="5" custScaleY="64788" custLinFactNeighborY="-14796">
        <dgm:presLayoutVars>
          <dgm:bulletEnabled val="1"/>
        </dgm:presLayoutVars>
      </dgm:prSet>
      <dgm:spPr/>
    </dgm:pt>
    <dgm:pt modelId="{7518D274-2AD9-4233-AD4F-A1B7CDF950AA}" type="pres">
      <dgm:prSet presAssocID="{DA4E7799-AB33-42A9-83F5-B9D9F77DD2B6}" presName="invisiNode" presStyleLbl="node1" presStyleIdx="0" presStyleCnt="5"/>
      <dgm:spPr/>
    </dgm:pt>
    <dgm:pt modelId="{4D5F5142-6FAD-41FA-880F-DF099611612A}" type="pres">
      <dgm:prSet presAssocID="{DA4E7799-AB33-42A9-83F5-B9D9F77DD2B6}" presName="imagNode" presStyleLbl="fgImgPlace1" presStyleIdx="0" presStyleCnt="5"/>
      <dgm:spPr>
        <a:blipFill rotWithShape="1">
          <a:blip xmlns:r="http://schemas.openxmlformats.org/officeDocument/2006/relationships" r:embed="rId1"/>
          <a:stretch>
            <a:fillRect/>
          </a:stretch>
        </a:blipFill>
      </dgm:spPr>
    </dgm:pt>
    <dgm:pt modelId="{EC057BA3-FCC7-41C7-9962-A56EAEF6C0B4}" type="pres">
      <dgm:prSet presAssocID="{1CACF3A3-F064-4B1F-9861-8291B1CA7C21}" presName="sibTrans" presStyleLbl="sibTrans2D1" presStyleIdx="0" presStyleCnt="0"/>
      <dgm:spPr/>
    </dgm:pt>
    <dgm:pt modelId="{DFA6DD2E-E28C-478A-8CB4-79C570C6A401}" type="pres">
      <dgm:prSet presAssocID="{29F24770-3D74-4BC9-B186-816D34FE0D97}" presName="compNode" presStyleCnt="0"/>
      <dgm:spPr/>
    </dgm:pt>
    <dgm:pt modelId="{4FACF505-504E-4974-BFE9-7D47A6060A4E}" type="pres">
      <dgm:prSet presAssocID="{29F24770-3D74-4BC9-B186-816D34FE0D97}" presName="node" presStyleLbl="node1" presStyleIdx="1" presStyleCnt="5" custScaleY="66598" custLinFactNeighborY="-14796">
        <dgm:presLayoutVars>
          <dgm:bulletEnabled val="1"/>
        </dgm:presLayoutVars>
      </dgm:prSet>
      <dgm:spPr/>
    </dgm:pt>
    <dgm:pt modelId="{A9F35FC9-449D-4CBC-9923-5CE5BA43F8EE}" type="pres">
      <dgm:prSet presAssocID="{29F24770-3D74-4BC9-B186-816D34FE0D97}" presName="invisiNode" presStyleLbl="node1" presStyleIdx="1" presStyleCnt="5"/>
      <dgm:spPr/>
    </dgm:pt>
    <dgm:pt modelId="{8F2C04C1-0C6A-457B-8A61-4AE0FF3D0F36}" type="pres">
      <dgm:prSet presAssocID="{29F24770-3D74-4BC9-B186-816D34FE0D97}" presName="imagNode" presStyleLbl="fgImgPlace1" presStyleIdx="1" presStyleCnt="5"/>
      <dgm:spPr>
        <a:blipFill rotWithShape="1">
          <a:blip xmlns:r="http://schemas.openxmlformats.org/officeDocument/2006/relationships" r:embed="rId2"/>
          <a:stretch>
            <a:fillRect/>
          </a:stretch>
        </a:blipFill>
      </dgm:spPr>
    </dgm:pt>
    <dgm:pt modelId="{C7CC05FE-3ECA-4196-88F0-F7CD6870E40D}" type="pres">
      <dgm:prSet presAssocID="{03CE23D4-ECEC-4561-861C-DE6D9821F076}" presName="sibTrans" presStyleLbl="sibTrans2D1" presStyleIdx="0" presStyleCnt="0"/>
      <dgm:spPr/>
    </dgm:pt>
    <dgm:pt modelId="{C2149864-9E09-4878-82DD-129723B1DC2F}" type="pres">
      <dgm:prSet presAssocID="{F7DEBDF4-A6F0-4B82-921B-DD561FE9E9C9}" presName="compNode" presStyleCnt="0"/>
      <dgm:spPr/>
    </dgm:pt>
    <dgm:pt modelId="{B13FCAA7-BA39-4004-8FFD-EC0B83EBB4DE}" type="pres">
      <dgm:prSet presAssocID="{F7DEBDF4-A6F0-4B82-921B-DD561FE9E9C9}" presName="node" presStyleLbl="node1" presStyleIdx="2" presStyleCnt="5" custScaleY="67421" custLinFactNeighborY="-14796">
        <dgm:presLayoutVars>
          <dgm:bulletEnabled val="1"/>
        </dgm:presLayoutVars>
      </dgm:prSet>
      <dgm:spPr/>
    </dgm:pt>
    <dgm:pt modelId="{B96115FD-4D29-4193-8158-7348842A2756}" type="pres">
      <dgm:prSet presAssocID="{F7DEBDF4-A6F0-4B82-921B-DD561FE9E9C9}" presName="invisiNode" presStyleLbl="node1" presStyleIdx="2" presStyleCnt="5"/>
      <dgm:spPr/>
    </dgm:pt>
    <dgm:pt modelId="{1B5F7F2F-6D2E-4864-9823-D48BD996AA9D}" type="pres">
      <dgm:prSet presAssocID="{F7DEBDF4-A6F0-4B82-921B-DD561FE9E9C9}" presName="imagNode" presStyleLbl="fgImgPlace1" presStyleIdx="2" presStyleCnt="5"/>
      <dgm:spPr>
        <a:blipFill rotWithShape="1">
          <a:blip xmlns:r="http://schemas.openxmlformats.org/officeDocument/2006/relationships" r:embed="rId3"/>
          <a:stretch>
            <a:fillRect/>
          </a:stretch>
        </a:blipFill>
      </dgm:spPr>
    </dgm:pt>
    <dgm:pt modelId="{533AD078-C8B5-4B92-B6E7-2B1BF998BAA1}" type="pres">
      <dgm:prSet presAssocID="{03DD1062-F422-450A-BD04-DBEB53548281}" presName="sibTrans" presStyleLbl="sibTrans2D1" presStyleIdx="0" presStyleCnt="0"/>
      <dgm:spPr/>
    </dgm:pt>
    <dgm:pt modelId="{755D9CAF-0B59-42FE-929C-93E21C11DE71}" type="pres">
      <dgm:prSet presAssocID="{29140B12-0842-4DE0-8A67-85C42D6E3DCC}" presName="compNode" presStyleCnt="0"/>
      <dgm:spPr/>
    </dgm:pt>
    <dgm:pt modelId="{31CFD792-DF50-4423-8BFA-BFBEF3C47C05}" type="pres">
      <dgm:prSet presAssocID="{29140B12-0842-4DE0-8A67-85C42D6E3DCC}" presName="node" presStyleLbl="node1" presStyleIdx="3" presStyleCnt="5" custScaleX="102956" custScaleY="70296" custLinFactNeighborY="-13497">
        <dgm:presLayoutVars>
          <dgm:bulletEnabled val="1"/>
        </dgm:presLayoutVars>
      </dgm:prSet>
      <dgm:spPr/>
    </dgm:pt>
    <dgm:pt modelId="{E770D641-8EED-48BF-B2BC-2206600AE0B2}" type="pres">
      <dgm:prSet presAssocID="{29140B12-0842-4DE0-8A67-85C42D6E3DCC}" presName="invisiNode" presStyleLbl="node1" presStyleIdx="3" presStyleCnt="5"/>
      <dgm:spPr/>
    </dgm:pt>
    <dgm:pt modelId="{8E9735AF-62BE-473C-AA48-0DDD69148F5D}" type="pres">
      <dgm:prSet presAssocID="{29140B12-0842-4DE0-8A67-85C42D6E3DCC}" presName="imagNode" presStyleLbl="fgImgPlace1" presStyleIdx="3" presStyleCnt="5"/>
      <dgm:spPr>
        <a:blipFill rotWithShape="1">
          <a:blip xmlns:r="http://schemas.openxmlformats.org/officeDocument/2006/relationships" r:embed="rId4"/>
          <a:stretch>
            <a:fillRect/>
          </a:stretch>
        </a:blipFill>
      </dgm:spPr>
    </dgm:pt>
    <dgm:pt modelId="{F5EEBFC1-91CD-4884-AFAB-21C230409A38}" type="pres">
      <dgm:prSet presAssocID="{B2A2EC02-B240-44B4-BE0B-F39224EA678B}" presName="sibTrans" presStyleLbl="sibTrans2D1" presStyleIdx="0" presStyleCnt="0"/>
      <dgm:spPr/>
    </dgm:pt>
    <dgm:pt modelId="{4F41BEB5-6F3B-4815-8E9B-D7B96A0046F0}" type="pres">
      <dgm:prSet presAssocID="{3855E22A-CCAD-4CDF-81F6-8B0558BD7E6B}" presName="compNode" presStyleCnt="0"/>
      <dgm:spPr/>
    </dgm:pt>
    <dgm:pt modelId="{E469F0C0-A736-4C3F-BB93-E4F9D745C1E8}" type="pres">
      <dgm:prSet presAssocID="{3855E22A-CCAD-4CDF-81F6-8B0558BD7E6B}" presName="node" presStyleLbl="node1" presStyleIdx="4" presStyleCnt="5" custScaleY="68387" custLinFactNeighborY="-16440">
        <dgm:presLayoutVars>
          <dgm:bulletEnabled val="1"/>
        </dgm:presLayoutVars>
      </dgm:prSet>
      <dgm:spPr/>
    </dgm:pt>
    <dgm:pt modelId="{64E6B141-0F8C-434F-AA68-BA1918975A40}" type="pres">
      <dgm:prSet presAssocID="{3855E22A-CCAD-4CDF-81F6-8B0558BD7E6B}" presName="invisiNode" presStyleLbl="node1" presStyleIdx="4" presStyleCnt="5"/>
      <dgm:spPr/>
    </dgm:pt>
    <dgm:pt modelId="{3E5D8B49-605D-48E5-ADD8-D6DCEE11B29B}" type="pres">
      <dgm:prSet presAssocID="{3855E22A-CCAD-4CDF-81F6-8B0558BD7E6B}" presName="imagNode" presStyleLbl="fgImgPlace1" presStyleIdx="4" presStyleCnt="5"/>
      <dgm:spPr>
        <a:blipFill rotWithShape="1">
          <a:blip xmlns:r="http://schemas.openxmlformats.org/officeDocument/2006/relationships" r:embed="rId5"/>
          <a:stretch>
            <a:fillRect/>
          </a:stretch>
        </a:blipFill>
      </dgm:spPr>
    </dgm:pt>
  </dgm:ptLst>
  <dgm:cxnLst>
    <dgm:cxn modelId="{585D6F0A-2D29-4E8F-9A3C-D88242236D55}" type="presOf" srcId="{03DD1062-F422-450A-BD04-DBEB53548281}" destId="{533AD078-C8B5-4B92-B6E7-2B1BF998BAA1}" srcOrd="0" destOrd="0" presId="urn:microsoft.com/office/officeart/2005/8/layout/pList2#1"/>
    <dgm:cxn modelId="{AA19320D-D689-45CF-B0C6-E866B0D48AB5}" srcId="{61E36ED8-4400-4A0D-ADF6-C2F7FDAB7896}" destId="{29F24770-3D74-4BC9-B186-816D34FE0D97}" srcOrd="1" destOrd="0" parTransId="{7C44CAC3-BD2C-4501-B7E1-4B221B033665}" sibTransId="{03CE23D4-ECEC-4561-861C-DE6D9821F076}"/>
    <dgm:cxn modelId="{5E686E34-8ED9-4ABE-8781-F61627CBBE66}" type="presOf" srcId="{03CE23D4-ECEC-4561-861C-DE6D9821F076}" destId="{C7CC05FE-3ECA-4196-88F0-F7CD6870E40D}" srcOrd="0" destOrd="0" presId="urn:microsoft.com/office/officeart/2005/8/layout/pList2#1"/>
    <dgm:cxn modelId="{72558B3C-4923-45C9-AD85-6ECD8365C425}" srcId="{61E36ED8-4400-4A0D-ADF6-C2F7FDAB7896}" destId="{3855E22A-CCAD-4CDF-81F6-8B0558BD7E6B}" srcOrd="4" destOrd="0" parTransId="{6090840B-12A0-431A-8E22-854BEB7F31E2}" sibTransId="{641A7EBA-0BE9-4205-A032-8EFAB8651BED}"/>
    <dgm:cxn modelId="{D997A23D-6E24-4E6A-A651-75EE8504C211}" srcId="{61E36ED8-4400-4A0D-ADF6-C2F7FDAB7896}" destId="{DA4E7799-AB33-42A9-83F5-B9D9F77DD2B6}" srcOrd="0" destOrd="0" parTransId="{88712079-2F7B-44AB-991A-160271FD75A8}" sibTransId="{1CACF3A3-F064-4B1F-9861-8291B1CA7C21}"/>
    <dgm:cxn modelId="{8F7D6968-0E20-4B6D-AA25-5680922DF4F2}" type="presOf" srcId="{29F24770-3D74-4BC9-B186-816D34FE0D97}" destId="{4FACF505-504E-4974-BFE9-7D47A6060A4E}" srcOrd="0" destOrd="0" presId="urn:microsoft.com/office/officeart/2005/8/layout/pList2#1"/>
    <dgm:cxn modelId="{3D8FE44C-32F6-45C5-8F82-7D58F792F77C}" type="presOf" srcId="{B2A2EC02-B240-44B4-BE0B-F39224EA678B}" destId="{F5EEBFC1-91CD-4884-AFAB-21C230409A38}" srcOrd="0" destOrd="0" presId="urn:microsoft.com/office/officeart/2005/8/layout/pList2#1"/>
    <dgm:cxn modelId="{D8904F82-6D94-4BCE-9B3F-31F3C2E5F094}" srcId="{61E36ED8-4400-4A0D-ADF6-C2F7FDAB7896}" destId="{29140B12-0842-4DE0-8A67-85C42D6E3DCC}" srcOrd="3" destOrd="0" parTransId="{58CF170B-B2EB-4B62-B02B-25D628B4DA2B}" sibTransId="{B2A2EC02-B240-44B4-BE0B-F39224EA678B}"/>
    <dgm:cxn modelId="{C01B8083-FAF5-4824-85F9-62FC2A14CE37}" type="presOf" srcId="{1CACF3A3-F064-4B1F-9861-8291B1CA7C21}" destId="{EC057BA3-FCC7-41C7-9962-A56EAEF6C0B4}" srcOrd="0" destOrd="0" presId="urn:microsoft.com/office/officeart/2005/8/layout/pList2#1"/>
    <dgm:cxn modelId="{C5C2AD83-E727-4956-BF08-213786BD072F}" type="presOf" srcId="{DA4E7799-AB33-42A9-83F5-B9D9F77DD2B6}" destId="{2348A2D4-F233-438C-B440-887EC0AA0D8A}" srcOrd="0" destOrd="0" presId="urn:microsoft.com/office/officeart/2005/8/layout/pList2#1"/>
    <dgm:cxn modelId="{A8087885-4E31-4F4C-9024-E5945EF5F3FF}" type="presOf" srcId="{29140B12-0842-4DE0-8A67-85C42D6E3DCC}" destId="{31CFD792-DF50-4423-8BFA-BFBEF3C47C05}" srcOrd="0" destOrd="0" presId="urn:microsoft.com/office/officeart/2005/8/layout/pList2#1"/>
    <dgm:cxn modelId="{B0DC028C-0135-4DDD-A616-8AD9860D35E7}" type="presOf" srcId="{3855E22A-CCAD-4CDF-81F6-8B0558BD7E6B}" destId="{E469F0C0-A736-4C3F-BB93-E4F9D745C1E8}" srcOrd="0" destOrd="0" presId="urn:microsoft.com/office/officeart/2005/8/layout/pList2#1"/>
    <dgm:cxn modelId="{92516194-D5D3-4B88-90F3-EB45E94430C1}" type="presOf" srcId="{61E36ED8-4400-4A0D-ADF6-C2F7FDAB7896}" destId="{864F935B-7403-45AF-88AF-45F7E30C8F9F}" srcOrd="0" destOrd="0" presId="urn:microsoft.com/office/officeart/2005/8/layout/pList2#1"/>
    <dgm:cxn modelId="{12A509A6-BA67-4332-BC18-387A2E26CF0E}" srcId="{61E36ED8-4400-4A0D-ADF6-C2F7FDAB7896}" destId="{F7DEBDF4-A6F0-4B82-921B-DD561FE9E9C9}" srcOrd="2" destOrd="0" parTransId="{00D83EAE-AA81-4CB7-A3FE-4682AC7CDC05}" sibTransId="{03DD1062-F422-450A-BD04-DBEB53548281}"/>
    <dgm:cxn modelId="{9C3679AF-F357-49DE-BF82-9CC8C4E9CCB7}" type="presOf" srcId="{F7DEBDF4-A6F0-4B82-921B-DD561FE9E9C9}" destId="{B13FCAA7-BA39-4004-8FFD-EC0B83EBB4DE}" srcOrd="0" destOrd="0" presId="urn:microsoft.com/office/officeart/2005/8/layout/pList2#1"/>
    <dgm:cxn modelId="{6928FB76-FD08-43A2-B930-C723F099B93B}" type="presParOf" srcId="{864F935B-7403-45AF-88AF-45F7E30C8F9F}" destId="{B634B9DD-48D6-467B-B303-D6C102DDF8E4}" srcOrd="0" destOrd="0" presId="urn:microsoft.com/office/officeart/2005/8/layout/pList2#1"/>
    <dgm:cxn modelId="{B6B3CA4D-A956-4EDC-96FD-A7FA80938355}" type="presParOf" srcId="{864F935B-7403-45AF-88AF-45F7E30C8F9F}" destId="{92DED021-0FD0-4158-9DED-3EF9B2897609}" srcOrd="1" destOrd="0" presId="urn:microsoft.com/office/officeart/2005/8/layout/pList2#1"/>
    <dgm:cxn modelId="{52FA510A-668A-4FC6-8CAC-A85EEB9CC15E}" type="presParOf" srcId="{92DED021-0FD0-4158-9DED-3EF9B2897609}" destId="{46664C6E-DE5B-4D88-BA89-07DFB6E1AEAB}" srcOrd="0" destOrd="0" presId="urn:microsoft.com/office/officeart/2005/8/layout/pList2#1"/>
    <dgm:cxn modelId="{9B9497EC-1A04-4B4D-89EE-6F1607164640}" type="presParOf" srcId="{46664C6E-DE5B-4D88-BA89-07DFB6E1AEAB}" destId="{2348A2D4-F233-438C-B440-887EC0AA0D8A}" srcOrd="0" destOrd="0" presId="urn:microsoft.com/office/officeart/2005/8/layout/pList2#1"/>
    <dgm:cxn modelId="{31235577-0AE0-46DB-A9E0-C44D9264D168}" type="presParOf" srcId="{46664C6E-DE5B-4D88-BA89-07DFB6E1AEAB}" destId="{7518D274-2AD9-4233-AD4F-A1B7CDF950AA}" srcOrd="1" destOrd="0" presId="urn:microsoft.com/office/officeart/2005/8/layout/pList2#1"/>
    <dgm:cxn modelId="{F364A97A-F657-499C-BD69-E400A22AA109}" type="presParOf" srcId="{46664C6E-DE5B-4D88-BA89-07DFB6E1AEAB}" destId="{4D5F5142-6FAD-41FA-880F-DF099611612A}" srcOrd="2" destOrd="0" presId="urn:microsoft.com/office/officeart/2005/8/layout/pList2#1"/>
    <dgm:cxn modelId="{FCB07B58-6A78-4609-9E5D-DC7A3A4E2E82}" type="presParOf" srcId="{92DED021-0FD0-4158-9DED-3EF9B2897609}" destId="{EC057BA3-FCC7-41C7-9962-A56EAEF6C0B4}" srcOrd="1" destOrd="0" presId="urn:microsoft.com/office/officeart/2005/8/layout/pList2#1"/>
    <dgm:cxn modelId="{94E7A6A9-7C6C-42AA-B90C-A4E69A2900FF}" type="presParOf" srcId="{92DED021-0FD0-4158-9DED-3EF9B2897609}" destId="{DFA6DD2E-E28C-478A-8CB4-79C570C6A401}" srcOrd="2" destOrd="0" presId="urn:microsoft.com/office/officeart/2005/8/layout/pList2#1"/>
    <dgm:cxn modelId="{CC42F551-AEE4-4EE6-801E-7834FB416D4F}" type="presParOf" srcId="{DFA6DD2E-E28C-478A-8CB4-79C570C6A401}" destId="{4FACF505-504E-4974-BFE9-7D47A6060A4E}" srcOrd="0" destOrd="0" presId="urn:microsoft.com/office/officeart/2005/8/layout/pList2#1"/>
    <dgm:cxn modelId="{C67E0392-FDC5-4DD1-9731-6E8BB2D4F300}" type="presParOf" srcId="{DFA6DD2E-E28C-478A-8CB4-79C570C6A401}" destId="{A9F35FC9-449D-4CBC-9923-5CE5BA43F8EE}" srcOrd="1" destOrd="0" presId="urn:microsoft.com/office/officeart/2005/8/layout/pList2#1"/>
    <dgm:cxn modelId="{6D468B6C-58AA-4F2B-B61D-F25004CB931B}" type="presParOf" srcId="{DFA6DD2E-E28C-478A-8CB4-79C570C6A401}" destId="{8F2C04C1-0C6A-457B-8A61-4AE0FF3D0F36}" srcOrd="2" destOrd="0" presId="urn:microsoft.com/office/officeart/2005/8/layout/pList2#1"/>
    <dgm:cxn modelId="{3EC51AFE-0209-4FD4-ADD4-1482EA1CFAAD}" type="presParOf" srcId="{92DED021-0FD0-4158-9DED-3EF9B2897609}" destId="{C7CC05FE-3ECA-4196-88F0-F7CD6870E40D}" srcOrd="3" destOrd="0" presId="urn:microsoft.com/office/officeart/2005/8/layout/pList2#1"/>
    <dgm:cxn modelId="{672810DF-80B2-42CD-A00E-EBFAFED33796}" type="presParOf" srcId="{92DED021-0FD0-4158-9DED-3EF9B2897609}" destId="{C2149864-9E09-4878-82DD-129723B1DC2F}" srcOrd="4" destOrd="0" presId="urn:microsoft.com/office/officeart/2005/8/layout/pList2#1"/>
    <dgm:cxn modelId="{8809E660-4E3D-427C-BE53-FEAE38F56EE3}" type="presParOf" srcId="{C2149864-9E09-4878-82DD-129723B1DC2F}" destId="{B13FCAA7-BA39-4004-8FFD-EC0B83EBB4DE}" srcOrd="0" destOrd="0" presId="urn:microsoft.com/office/officeart/2005/8/layout/pList2#1"/>
    <dgm:cxn modelId="{54AF4633-E1D5-48B7-82A3-E793E1C1A2F0}" type="presParOf" srcId="{C2149864-9E09-4878-82DD-129723B1DC2F}" destId="{B96115FD-4D29-4193-8158-7348842A2756}" srcOrd="1" destOrd="0" presId="urn:microsoft.com/office/officeart/2005/8/layout/pList2#1"/>
    <dgm:cxn modelId="{04AF84DE-1157-4FDE-BC28-3A62E366CFBD}" type="presParOf" srcId="{C2149864-9E09-4878-82DD-129723B1DC2F}" destId="{1B5F7F2F-6D2E-4864-9823-D48BD996AA9D}" srcOrd="2" destOrd="0" presId="urn:microsoft.com/office/officeart/2005/8/layout/pList2#1"/>
    <dgm:cxn modelId="{CCFE99DD-3A08-4841-AC08-0588E11EEB78}" type="presParOf" srcId="{92DED021-0FD0-4158-9DED-3EF9B2897609}" destId="{533AD078-C8B5-4B92-B6E7-2B1BF998BAA1}" srcOrd="5" destOrd="0" presId="urn:microsoft.com/office/officeart/2005/8/layout/pList2#1"/>
    <dgm:cxn modelId="{919F1F94-667F-43E2-9702-11CC86DCC671}" type="presParOf" srcId="{92DED021-0FD0-4158-9DED-3EF9B2897609}" destId="{755D9CAF-0B59-42FE-929C-93E21C11DE71}" srcOrd="6" destOrd="0" presId="urn:microsoft.com/office/officeart/2005/8/layout/pList2#1"/>
    <dgm:cxn modelId="{65A636AB-F623-4503-9EB2-CA6B63235E52}" type="presParOf" srcId="{755D9CAF-0B59-42FE-929C-93E21C11DE71}" destId="{31CFD792-DF50-4423-8BFA-BFBEF3C47C05}" srcOrd="0" destOrd="0" presId="urn:microsoft.com/office/officeart/2005/8/layout/pList2#1"/>
    <dgm:cxn modelId="{FE29C8D3-1208-4316-B752-04F507667BC0}" type="presParOf" srcId="{755D9CAF-0B59-42FE-929C-93E21C11DE71}" destId="{E770D641-8EED-48BF-B2BC-2206600AE0B2}" srcOrd="1" destOrd="0" presId="urn:microsoft.com/office/officeart/2005/8/layout/pList2#1"/>
    <dgm:cxn modelId="{6A9B9728-1564-4F05-8A88-DCDC2EAD1C1B}" type="presParOf" srcId="{755D9CAF-0B59-42FE-929C-93E21C11DE71}" destId="{8E9735AF-62BE-473C-AA48-0DDD69148F5D}" srcOrd="2" destOrd="0" presId="urn:microsoft.com/office/officeart/2005/8/layout/pList2#1"/>
    <dgm:cxn modelId="{ADEE8EAE-C487-4A56-B963-9436FA454DD2}" type="presParOf" srcId="{92DED021-0FD0-4158-9DED-3EF9B2897609}" destId="{F5EEBFC1-91CD-4884-AFAB-21C230409A38}" srcOrd="7" destOrd="0" presId="urn:microsoft.com/office/officeart/2005/8/layout/pList2#1"/>
    <dgm:cxn modelId="{5CD621BE-E045-43DE-A520-6FBBA7378838}" type="presParOf" srcId="{92DED021-0FD0-4158-9DED-3EF9B2897609}" destId="{4F41BEB5-6F3B-4815-8E9B-D7B96A0046F0}" srcOrd="8" destOrd="0" presId="urn:microsoft.com/office/officeart/2005/8/layout/pList2#1"/>
    <dgm:cxn modelId="{4008F56B-D31A-45EC-8A9A-FB165BD24D74}" type="presParOf" srcId="{4F41BEB5-6F3B-4815-8E9B-D7B96A0046F0}" destId="{E469F0C0-A736-4C3F-BB93-E4F9D745C1E8}" srcOrd="0" destOrd="0" presId="urn:microsoft.com/office/officeart/2005/8/layout/pList2#1"/>
    <dgm:cxn modelId="{4398A405-7699-4574-8537-B9A6502FB7DB}" type="presParOf" srcId="{4F41BEB5-6F3B-4815-8E9B-D7B96A0046F0}" destId="{64E6B141-0F8C-434F-AA68-BA1918975A40}" srcOrd="1" destOrd="0" presId="urn:microsoft.com/office/officeart/2005/8/layout/pList2#1"/>
    <dgm:cxn modelId="{F52E6A46-499E-4932-94B2-423D0EEAB85D}" type="presParOf" srcId="{4F41BEB5-6F3B-4815-8E9B-D7B96A0046F0}" destId="{3E5D8B49-605D-48E5-ADD8-D6DCEE11B29B}"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4B9DD-48D6-467B-B303-D6C102DDF8E4}">
      <dsp:nvSpPr>
        <dsp:cNvPr id="0" name=""/>
        <dsp:cNvSpPr/>
      </dsp:nvSpPr>
      <dsp:spPr>
        <a:xfrm>
          <a:off x="0" y="91171"/>
          <a:ext cx="7848872" cy="200902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5F5142-6FAD-41FA-880F-DF099611612A}">
      <dsp:nvSpPr>
        <dsp:cNvPr id="0" name=""/>
        <dsp:cNvSpPr/>
      </dsp:nvSpPr>
      <dsp:spPr>
        <a:xfrm>
          <a:off x="237368" y="575196"/>
          <a:ext cx="1358146" cy="1473283"/>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48A2D4-F233-438C-B440-887EC0AA0D8A}">
      <dsp:nvSpPr>
        <dsp:cNvPr id="0" name=""/>
        <dsp:cNvSpPr/>
      </dsp:nvSpPr>
      <dsp:spPr>
        <a:xfrm rot="10800000">
          <a:off x="237368" y="2385348"/>
          <a:ext cx="1358146" cy="159085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Eigen-verant-wortung</a:t>
          </a:r>
        </a:p>
      </dsp:txBody>
      <dsp:txXfrm rot="10800000">
        <a:off x="279136" y="2385348"/>
        <a:ext cx="1274610" cy="1549083"/>
      </dsp:txXfrm>
    </dsp:sp>
    <dsp:sp modelId="{8F2C04C1-0C6A-457B-8A61-4AE0FF3D0F36}">
      <dsp:nvSpPr>
        <dsp:cNvPr id="0" name=""/>
        <dsp:cNvSpPr/>
      </dsp:nvSpPr>
      <dsp:spPr>
        <a:xfrm>
          <a:off x="1731328" y="564085"/>
          <a:ext cx="1358146" cy="1473283"/>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ACF505-504E-4974-BFE9-7D47A6060A4E}">
      <dsp:nvSpPr>
        <dsp:cNvPr id="0" name=""/>
        <dsp:cNvSpPr/>
      </dsp:nvSpPr>
      <dsp:spPr>
        <a:xfrm rot="10800000">
          <a:off x="1731328" y="2352015"/>
          <a:ext cx="1358146" cy="1635295"/>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Offenheit</a:t>
          </a:r>
        </a:p>
      </dsp:txBody>
      <dsp:txXfrm rot="10800000">
        <a:off x="1773096" y="2352015"/>
        <a:ext cx="1274610" cy="1593527"/>
      </dsp:txXfrm>
    </dsp:sp>
    <dsp:sp modelId="{1B5F7F2F-6D2E-4864-9823-D48BD996AA9D}">
      <dsp:nvSpPr>
        <dsp:cNvPr id="0" name=""/>
        <dsp:cNvSpPr/>
      </dsp:nvSpPr>
      <dsp:spPr>
        <a:xfrm>
          <a:off x="3225289" y="559033"/>
          <a:ext cx="1358146" cy="1473283"/>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FCAA7-BA39-4004-8FFD-EC0B83EBB4DE}">
      <dsp:nvSpPr>
        <dsp:cNvPr id="0" name=""/>
        <dsp:cNvSpPr/>
      </dsp:nvSpPr>
      <dsp:spPr>
        <a:xfrm rot="10800000">
          <a:off x="3225289" y="2336859"/>
          <a:ext cx="1358146" cy="165550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Vertrauen</a:t>
          </a:r>
        </a:p>
      </dsp:txBody>
      <dsp:txXfrm rot="10800000">
        <a:off x="3267057" y="2336859"/>
        <a:ext cx="1274610" cy="1613736"/>
      </dsp:txXfrm>
    </dsp:sp>
    <dsp:sp modelId="{8E9735AF-62BE-473C-AA48-0DDD69148F5D}">
      <dsp:nvSpPr>
        <dsp:cNvPr id="0" name=""/>
        <dsp:cNvSpPr/>
      </dsp:nvSpPr>
      <dsp:spPr>
        <a:xfrm>
          <a:off x="4739323" y="541384"/>
          <a:ext cx="1358146" cy="1473283"/>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CFD792-DF50-4423-8BFA-BFBEF3C47C05}">
      <dsp:nvSpPr>
        <dsp:cNvPr id="0" name=""/>
        <dsp:cNvSpPr/>
      </dsp:nvSpPr>
      <dsp:spPr>
        <a:xfrm rot="10800000">
          <a:off x="4719250" y="2315809"/>
          <a:ext cx="1398292" cy="172609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Konstruk-tiver Umgang mit Macht</a:t>
          </a:r>
        </a:p>
      </dsp:txBody>
      <dsp:txXfrm rot="10800000">
        <a:off x="4762252" y="2315809"/>
        <a:ext cx="1312288" cy="1683097"/>
      </dsp:txXfrm>
    </dsp:sp>
    <dsp:sp modelId="{3E5D8B49-605D-48E5-ADD8-D6DCEE11B29B}">
      <dsp:nvSpPr>
        <dsp:cNvPr id="0" name=""/>
        <dsp:cNvSpPr/>
      </dsp:nvSpPr>
      <dsp:spPr>
        <a:xfrm>
          <a:off x="6253357" y="553103"/>
          <a:ext cx="1358146" cy="1473283"/>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69F0C0-A736-4C3F-BB93-E4F9D745C1E8}">
      <dsp:nvSpPr>
        <dsp:cNvPr id="0" name=""/>
        <dsp:cNvSpPr/>
      </dsp:nvSpPr>
      <dsp:spPr>
        <a:xfrm rot="10800000">
          <a:off x="6253357" y="2278701"/>
          <a:ext cx="1358146" cy="167922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Lernbe-reitschaft</a:t>
          </a:r>
        </a:p>
      </dsp:txBody>
      <dsp:txXfrm rot="10800000">
        <a:off x="6295125" y="2278701"/>
        <a:ext cx="1274610" cy="1637456"/>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03785" cy="460440"/>
          </a:xfrm>
          <a:prstGeom prst="rect">
            <a:avLst/>
          </a:prstGeom>
          <a:noFill/>
          <a:ln w="9525">
            <a:noFill/>
            <a:miter lim="800000"/>
            <a:headEnd/>
            <a:tailEnd/>
          </a:ln>
          <a:effectLst/>
        </p:spPr>
        <p:txBody>
          <a:bodyPr vert="horz" wrap="square" lIns="92217" tIns="46109" rIns="92217" bIns="46109" numCol="1" anchor="t" anchorCtr="0" compatLnSpc="1">
            <a:prstTxWarp prst="textNoShape">
              <a:avLst/>
            </a:prstTxWarp>
          </a:bodyPr>
          <a:lstStyle>
            <a:lvl1pPr>
              <a:defRPr sz="1200"/>
            </a:lvl1pPr>
          </a:lstStyle>
          <a:p>
            <a:pPr>
              <a:defRPr/>
            </a:pPr>
            <a:endParaRPr lang="de-DE"/>
          </a:p>
        </p:txBody>
      </p:sp>
      <p:sp>
        <p:nvSpPr>
          <p:cNvPr id="57347" name="Rectangle 3"/>
          <p:cNvSpPr>
            <a:spLocks noGrp="1" noChangeArrowheads="1"/>
          </p:cNvSpPr>
          <p:nvPr>
            <p:ph type="dt" sz="quarter" idx="1"/>
          </p:nvPr>
        </p:nvSpPr>
        <p:spPr bwMode="auto">
          <a:xfrm>
            <a:off x="3851006" y="0"/>
            <a:ext cx="3003785" cy="460440"/>
          </a:xfrm>
          <a:prstGeom prst="rect">
            <a:avLst/>
          </a:prstGeom>
          <a:noFill/>
          <a:ln w="9525">
            <a:noFill/>
            <a:miter lim="800000"/>
            <a:headEnd/>
            <a:tailEnd/>
          </a:ln>
          <a:effectLst/>
        </p:spPr>
        <p:txBody>
          <a:bodyPr vert="horz" wrap="square" lIns="92217" tIns="46109" rIns="92217" bIns="46109" numCol="1" anchor="t" anchorCtr="0" compatLnSpc="1">
            <a:prstTxWarp prst="textNoShape">
              <a:avLst/>
            </a:prstTxWarp>
          </a:bodyPr>
          <a:lstStyle>
            <a:lvl1pPr algn="r">
              <a:defRPr sz="1200"/>
            </a:lvl1pPr>
          </a:lstStyle>
          <a:p>
            <a:pPr>
              <a:defRPr/>
            </a:pPr>
            <a:endParaRPr lang="de-DE"/>
          </a:p>
        </p:txBody>
      </p:sp>
      <p:sp>
        <p:nvSpPr>
          <p:cNvPr id="57348" name="Rectangle 4"/>
          <p:cNvSpPr>
            <a:spLocks noGrp="1" noChangeArrowheads="1"/>
          </p:cNvSpPr>
          <p:nvPr>
            <p:ph type="ftr" sz="quarter" idx="2"/>
          </p:nvPr>
        </p:nvSpPr>
        <p:spPr bwMode="auto">
          <a:xfrm>
            <a:off x="0" y="9439019"/>
            <a:ext cx="3003785" cy="460440"/>
          </a:xfrm>
          <a:prstGeom prst="rect">
            <a:avLst/>
          </a:prstGeom>
          <a:noFill/>
          <a:ln w="9525">
            <a:noFill/>
            <a:miter lim="800000"/>
            <a:headEnd/>
            <a:tailEnd/>
          </a:ln>
          <a:effectLst/>
        </p:spPr>
        <p:txBody>
          <a:bodyPr vert="horz" wrap="square" lIns="92217" tIns="46109" rIns="92217" bIns="46109" numCol="1" anchor="b" anchorCtr="0" compatLnSpc="1">
            <a:prstTxWarp prst="textNoShape">
              <a:avLst/>
            </a:prstTxWarp>
          </a:bodyPr>
          <a:lstStyle>
            <a:lvl1pPr>
              <a:defRPr sz="1200"/>
            </a:lvl1pPr>
          </a:lstStyle>
          <a:p>
            <a:pPr>
              <a:defRPr/>
            </a:pPr>
            <a:endParaRPr lang="de-DE"/>
          </a:p>
        </p:txBody>
      </p:sp>
      <p:sp>
        <p:nvSpPr>
          <p:cNvPr id="57349" name="Rectangle 5"/>
          <p:cNvSpPr>
            <a:spLocks noGrp="1" noChangeArrowheads="1"/>
          </p:cNvSpPr>
          <p:nvPr>
            <p:ph type="sldNum" sz="quarter" idx="3"/>
          </p:nvPr>
        </p:nvSpPr>
        <p:spPr bwMode="auto">
          <a:xfrm>
            <a:off x="3851006" y="9439019"/>
            <a:ext cx="3003785" cy="460440"/>
          </a:xfrm>
          <a:prstGeom prst="rect">
            <a:avLst/>
          </a:prstGeom>
          <a:noFill/>
          <a:ln w="9525">
            <a:noFill/>
            <a:miter lim="800000"/>
            <a:headEnd/>
            <a:tailEnd/>
          </a:ln>
          <a:effectLst/>
        </p:spPr>
        <p:txBody>
          <a:bodyPr vert="horz" wrap="square" lIns="92217" tIns="46109" rIns="92217" bIns="46109" numCol="1" anchor="b" anchorCtr="0" compatLnSpc="1">
            <a:prstTxWarp prst="textNoShape">
              <a:avLst/>
            </a:prstTxWarp>
          </a:bodyPr>
          <a:lstStyle>
            <a:lvl1pPr algn="r">
              <a:defRPr sz="1200"/>
            </a:lvl1pPr>
          </a:lstStyle>
          <a:p>
            <a:pPr>
              <a:defRPr/>
            </a:pPr>
            <a:fld id="{4D9E0C3E-B729-490E-9355-72901471AE11}" type="slidenum">
              <a:rPr lang="de-DE"/>
              <a:pPr>
                <a:defRPr/>
              </a:pPr>
              <a:t>‹Nr.›</a:t>
            </a:fld>
            <a:endParaRPr lang="de-DE"/>
          </a:p>
        </p:txBody>
      </p:sp>
    </p:spTree>
    <p:extLst>
      <p:ext uri="{BB962C8B-B14F-4D97-AF65-F5344CB8AC3E}">
        <p14:creationId xmlns:p14="http://schemas.microsoft.com/office/powerpoint/2010/main" val="2490908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693" cy="497212"/>
          </a:xfrm>
          <a:prstGeom prst="rect">
            <a:avLst/>
          </a:prstGeom>
          <a:noFill/>
          <a:ln w="9525">
            <a:noFill/>
            <a:miter lim="800000"/>
            <a:headEnd/>
            <a:tailEnd/>
          </a:ln>
          <a:effectLst/>
        </p:spPr>
        <p:txBody>
          <a:bodyPr vert="horz" wrap="square" lIns="92217" tIns="46109" rIns="92217" bIns="46109" numCol="1" anchor="t" anchorCtr="0" compatLnSpc="1">
            <a:prstTxWarp prst="textNoShape">
              <a:avLst/>
            </a:prstTxWarp>
          </a:bodyPr>
          <a:lstStyle>
            <a:lvl1pPr>
              <a:defRPr sz="1200">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886307" y="0"/>
            <a:ext cx="2971693" cy="497212"/>
          </a:xfrm>
          <a:prstGeom prst="rect">
            <a:avLst/>
          </a:prstGeom>
          <a:noFill/>
          <a:ln w="9525">
            <a:noFill/>
            <a:miter lim="800000"/>
            <a:headEnd/>
            <a:tailEnd/>
          </a:ln>
          <a:effectLst/>
        </p:spPr>
        <p:txBody>
          <a:bodyPr vert="horz" wrap="square" lIns="92217" tIns="46109" rIns="92217" bIns="46109" numCol="1" anchor="t" anchorCtr="0" compatLnSpc="1">
            <a:prstTxWarp prst="textNoShape">
              <a:avLst/>
            </a:prstTxWarp>
          </a:bodyPr>
          <a:lstStyle>
            <a:lvl1pPr algn="r">
              <a:defRPr sz="1200">
                <a:latin typeface="Times New Roman" pitchFamily="18" charset="0"/>
              </a:defRPr>
            </a:lvl1pPr>
          </a:lstStyle>
          <a:p>
            <a:pPr>
              <a:defRPr/>
            </a:pPr>
            <a:endParaRPr lang="de-DE"/>
          </a:p>
        </p:txBody>
      </p:sp>
      <p:sp>
        <p:nvSpPr>
          <p:cNvPr id="58372" name="Rectangle 4"/>
          <p:cNvSpPr>
            <a:spLocks noGrp="1" noRot="1" noChangeAspect="1" noChangeArrowheads="1" noTextEdit="1"/>
          </p:cNvSpPr>
          <p:nvPr>
            <p:ph type="sldImg" idx="2"/>
          </p:nvPr>
        </p:nvSpPr>
        <p:spPr bwMode="auto">
          <a:xfrm>
            <a:off x="1009650" y="744538"/>
            <a:ext cx="4838700"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615" y="4714714"/>
            <a:ext cx="5028772" cy="4466907"/>
          </a:xfrm>
          <a:prstGeom prst="rect">
            <a:avLst/>
          </a:prstGeom>
          <a:noFill/>
          <a:ln w="9525">
            <a:noFill/>
            <a:miter lim="800000"/>
            <a:headEnd/>
            <a:tailEnd/>
          </a:ln>
          <a:effectLst/>
        </p:spPr>
        <p:txBody>
          <a:bodyPr vert="horz" wrap="square" lIns="92217" tIns="46109" rIns="92217" bIns="46109" numCol="1" anchor="t" anchorCtr="0" compatLnSpc="1">
            <a:prstTxWarp prst="textNoShape">
              <a:avLst/>
            </a:prstTxWarp>
          </a:bodyPr>
          <a:lstStyle/>
          <a:p>
            <a:pPr lvl="0"/>
            <a:r>
              <a:rPr lang="de-DE" noProof="0"/>
              <a:t>Klicken Sie, um die Textformatierung des Masters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9429427"/>
            <a:ext cx="2971693" cy="497212"/>
          </a:xfrm>
          <a:prstGeom prst="rect">
            <a:avLst/>
          </a:prstGeom>
          <a:noFill/>
          <a:ln w="9525">
            <a:noFill/>
            <a:miter lim="800000"/>
            <a:headEnd/>
            <a:tailEnd/>
          </a:ln>
          <a:effectLst/>
        </p:spPr>
        <p:txBody>
          <a:bodyPr vert="horz" wrap="square" lIns="92217" tIns="46109" rIns="92217" bIns="46109" numCol="1" anchor="b" anchorCtr="0" compatLnSpc="1">
            <a:prstTxWarp prst="textNoShape">
              <a:avLst/>
            </a:prstTxWarp>
          </a:bodyPr>
          <a:lstStyle>
            <a:lvl1pPr>
              <a:defRPr sz="1200">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886307" y="9429427"/>
            <a:ext cx="2971693" cy="497212"/>
          </a:xfrm>
          <a:prstGeom prst="rect">
            <a:avLst/>
          </a:prstGeom>
          <a:noFill/>
          <a:ln w="9525">
            <a:noFill/>
            <a:miter lim="800000"/>
            <a:headEnd/>
            <a:tailEnd/>
          </a:ln>
          <a:effectLst/>
        </p:spPr>
        <p:txBody>
          <a:bodyPr vert="horz" wrap="square" lIns="92217" tIns="46109" rIns="92217" bIns="46109" numCol="1" anchor="b" anchorCtr="0" compatLnSpc="1">
            <a:prstTxWarp prst="textNoShape">
              <a:avLst/>
            </a:prstTxWarp>
          </a:bodyPr>
          <a:lstStyle>
            <a:lvl1pPr algn="r">
              <a:defRPr sz="1200">
                <a:latin typeface="Times New Roman" pitchFamily="18" charset="0"/>
              </a:defRPr>
            </a:lvl1pPr>
          </a:lstStyle>
          <a:p>
            <a:pPr>
              <a:defRPr/>
            </a:pPr>
            <a:fld id="{6975E806-6B09-4E31-BEF8-7C85D93C5A4F}" type="slidenum">
              <a:rPr lang="de-DE"/>
              <a:pPr>
                <a:defRPr/>
              </a:pPr>
              <a:t>‹Nr.›</a:t>
            </a:fld>
            <a:endParaRPr lang="de-DE"/>
          </a:p>
        </p:txBody>
      </p:sp>
    </p:spTree>
    <p:extLst>
      <p:ext uri="{BB962C8B-B14F-4D97-AF65-F5344CB8AC3E}">
        <p14:creationId xmlns:p14="http://schemas.microsoft.com/office/powerpoint/2010/main" val="1248974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407405E-5D59-4122-A7AD-8E5227B8989B}" type="slidenum">
              <a:rPr lang="de-DE" altLang="de-DE" smtClean="0"/>
              <a:pPr/>
              <a:t>1</a:t>
            </a:fld>
            <a:endParaRPr lang="de-DE" altLang="de-DE"/>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tLang="de-DE"/>
          </a:p>
        </p:txBody>
      </p:sp>
    </p:spTree>
    <p:extLst>
      <p:ext uri="{BB962C8B-B14F-4D97-AF65-F5344CB8AC3E}">
        <p14:creationId xmlns:p14="http://schemas.microsoft.com/office/powerpoint/2010/main" val="1249115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Expert</a:t>
            </a:r>
            <a:r>
              <a:rPr lang="de-DE" baseline="0" dirty="0"/>
              <a:t> System: http://learnlearn.uk/igcseict/6-ict-applications/6-12-expert-systems/</a:t>
            </a:r>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4AAF33-EE6C-4148-A4FC-80F082A97E2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185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Chinnok</a:t>
            </a:r>
            <a:r>
              <a:rPr lang="de-DE" dirty="0"/>
              <a:t>: http://www.computerhistory.org/timeline/ai-robotics/</a:t>
            </a:r>
          </a:p>
          <a:p>
            <a:r>
              <a:rPr lang="de-DE" dirty="0" err="1"/>
              <a:t>Deep</a:t>
            </a:r>
            <a:r>
              <a:rPr lang="de-DE" dirty="0"/>
              <a:t> Blue: http://lzrvc.com/deep-blue-alphazero/</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4AAF33-EE6C-4148-A4FC-80F082A97E2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046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Mars</a:t>
            </a:r>
            <a:r>
              <a:rPr lang="de-DE" baseline="0" dirty="0"/>
              <a:t> Robot: https://www.wired.com/2010/09/auto-mars-rover/</a:t>
            </a:r>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4AAF33-EE6C-4148-A4FC-80F082A97E2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278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Robocup</a:t>
            </a:r>
            <a:r>
              <a:rPr lang="de-DE" dirty="0"/>
              <a:t>: https://cosmosmagazine.com/technology/robocup-2017-wrap-up-highs-lows-plenty-of-falls</a:t>
            </a:r>
          </a:p>
          <a:p>
            <a:r>
              <a:rPr lang="de-DE" dirty="0"/>
              <a:t>DARPA</a:t>
            </a:r>
            <a:r>
              <a:rPr lang="de-DE" baseline="0" dirty="0"/>
              <a:t> Grand </a:t>
            </a:r>
            <a:r>
              <a:rPr lang="de-DE" baseline="0" dirty="0" err="1"/>
              <a:t>Challange</a:t>
            </a:r>
            <a:r>
              <a:rPr lang="de-DE" baseline="0" dirty="0"/>
              <a:t>: https://medium.com/self-driving-cars/failure-and-the-darpa-grand-challenge-92c8dd63b25b</a:t>
            </a:r>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4AAF33-EE6C-4148-A4FC-80F082A97E2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665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IBM Watson </a:t>
            </a:r>
            <a:r>
              <a:rPr lang="de-DE" dirty="0" err="1"/>
              <a:t>Jeopardy</a:t>
            </a:r>
            <a:r>
              <a:rPr lang="de-DE" dirty="0"/>
              <a:t>:</a:t>
            </a:r>
            <a:r>
              <a:rPr lang="de-DE" baseline="0" dirty="0"/>
              <a:t> https://www.nytimes.com/2011/02/17/science/17jeopardy-watson.html</a:t>
            </a:r>
          </a:p>
          <a:p>
            <a:r>
              <a:rPr lang="de-DE" baseline="0" dirty="0" err="1"/>
              <a:t>AlphaGo</a:t>
            </a:r>
            <a:r>
              <a:rPr lang="de-DE" baseline="0" dirty="0"/>
              <a:t>: https://www.newscientist.com/article/2132086-deepminds-ai-beats-worlds-best-go-player-in-latest-face-off/</a:t>
            </a:r>
          </a:p>
          <a:p>
            <a:r>
              <a:rPr lang="de-DE" baseline="0" dirty="0" err="1"/>
              <a:t>Libraturs</a:t>
            </a:r>
            <a:r>
              <a:rPr lang="de-DE" baseline="0" dirty="0"/>
              <a:t>: https://www.aargauerzeitung.ch/leben/leben/vernichtende-niederlage-fuer-die-menschheit-maschine-besiegt-profispieler-im-poker-130941776</a:t>
            </a:r>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4AAF33-EE6C-4148-A4FC-80F082A97E2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294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6E2A5CD-9B35-422F-A908-D9270DC2B51B}" type="slidenum">
              <a:rPr lang="de-DE" altLang="de-DE" smtClean="0"/>
              <a:pPr/>
              <a:t>16</a:t>
            </a:fld>
            <a:endParaRPr lang="de-DE" altLang="de-DE"/>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685159" y="4714714"/>
            <a:ext cx="5487684" cy="4466907"/>
          </a:xfrm>
          <a:noFill/>
          <a:ln/>
        </p:spPr>
        <p:txBody>
          <a:bodyPr/>
          <a:lstStyle/>
          <a:p>
            <a:endParaRPr lang="en-US" altLang="de-DE"/>
          </a:p>
        </p:txBody>
      </p:sp>
    </p:spTree>
    <p:extLst>
      <p:ext uri="{BB962C8B-B14F-4D97-AF65-F5344CB8AC3E}">
        <p14:creationId xmlns:p14="http://schemas.microsoft.com/office/powerpoint/2010/main" val="1012947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https://searchenterpriseai.techtarget.com/definition/Turing-test</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4AAF33-EE6C-4148-A4FC-80F082A97E2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59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Zuse: https://www.fuldaerzeitung.de/regional/huenfeld/erfinder-des-weltweit-ersten-computers-vor-20-jahren-starb-konrad-zuse-in-hunfeld-XD4612202</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4AAF33-EE6C-4148-A4FC-80F082A97E2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51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4AAF33-EE6C-4148-A4FC-80F082A97E2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20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PROLOG: https://www.abuhilal.com/install-swi-prolog-swi-prolog-editor-on-windows/</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4AAF33-EE6C-4148-A4FC-80F082A97E2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285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Taxonomie: https://link.springer.com/chapter/10.1007/978-3-662-49068-6_5</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4AAF33-EE6C-4148-A4FC-80F082A97E2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913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MYCIN: https://www.slideshare.net/nidhisingh91/mycin-016</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4AAF33-EE6C-4148-A4FC-80F082A97E2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223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LISP </a:t>
            </a:r>
            <a:r>
              <a:rPr lang="de-DE" dirty="0" err="1"/>
              <a:t>Machine</a:t>
            </a:r>
            <a:r>
              <a:rPr lang="de-DE" dirty="0"/>
              <a:t>: http://victor.se/bjorn/lispm.php</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4AAF33-EE6C-4148-A4FC-80F082A97E2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64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30"/>
          <p:cNvGrpSpPr>
            <a:grpSpLocks/>
          </p:cNvGrpSpPr>
          <p:nvPr userDrawn="1"/>
        </p:nvGrpSpPr>
        <p:grpSpPr bwMode="auto">
          <a:xfrm>
            <a:off x="265113" y="6553200"/>
            <a:ext cx="8526462" cy="1588"/>
            <a:chOff x="166" y="461"/>
            <a:chExt cx="5364" cy="1"/>
          </a:xfrm>
        </p:grpSpPr>
        <p:sp>
          <p:nvSpPr>
            <p:cNvPr id="5" name="Freeform 31"/>
            <p:cNvSpPr>
              <a:spLocks/>
            </p:cNvSpPr>
            <p:nvPr/>
          </p:nvSpPr>
          <p:spPr bwMode="auto">
            <a:xfrm>
              <a:off x="166" y="461"/>
              <a:ext cx="5364" cy="1"/>
            </a:xfrm>
            <a:custGeom>
              <a:avLst/>
              <a:gdLst>
                <a:gd name="T0" fmla="*/ 0 w 10729"/>
                <a:gd name="T1" fmla="*/ 1 h 2"/>
                <a:gd name="T2" fmla="*/ 5364 w 10729"/>
                <a:gd name="T3" fmla="*/ 0 h 2"/>
                <a:gd name="T4" fmla="*/ 0 w 10729"/>
                <a:gd name="T5" fmla="*/ 1 h 2"/>
                <a:gd name="T6" fmla="*/ 0 60000 65536"/>
                <a:gd name="T7" fmla="*/ 0 60000 65536"/>
                <a:gd name="T8" fmla="*/ 0 60000 65536"/>
              </a:gdLst>
              <a:ahLst/>
              <a:cxnLst>
                <a:cxn ang="T6">
                  <a:pos x="T0" y="T1"/>
                </a:cxn>
                <a:cxn ang="T7">
                  <a:pos x="T2" y="T3"/>
                </a:cxn>
                <a:cxn ang="T8">
                  <a:pos x="T4" y="T5"/>
                </a:cxn>
              </a:cxnLst>
              <a:rect l="0" t="0" r="r" b="b"/>
              <a:pathLst>
                <a:path w="10729" h="2">
                  <a:moveTo>
                    <a:pt x="0" y="2"/>
                  </a:moveTo>
                  <a:lnTo>
                    <a:pt x="10729" y="0"/>
                  </a:lnTo>
                  <a:lnTo>
                    <a:pt x="0" y="2"/>
                  </a:lnTo>
                  <a:close/>
                </a:path>
              </a:pathLst>
            </a:custGeom>
            <a:solidFill>
              <a:srgbClr val="FFFFFF"/>
            </a:solidFill>
            <a:ln w="9525">
              <a:noFill/>
              <a:round/>
              <a:headEnd/>
              <a:tailEnd/>
            </a:ln>
          </p:spPr>
          <p:txBody>
            <a:bodyPr/>
            <a:lstStyle/>
            <a:p>
              <a:pPr>
                <a:defRPr/>
              </a:pPr>
              <a:endParaRPr lang="de-DE"/>
            </a:p>
          </p:txBody>
        </p:sp>
        <p:sp>
          <p:nvSpPr>
            <p:cNvPr id="6" name="Line 32"/>
            <p:cNvSpPr>
              <a:spLocks noChangeShapeType="1"/>
            </p:cNvSpPr>
            <p:nvPr/>
          </p:nvSpPr>
          <p:spPr bwMode="auto">
            <a:xfrm flipV="1">
              <a:off x="166" y="461"/>
              <a:ext cx="5364" cy="1"/>
            </a:xfrm>
            <a:prstGeom prst="line">
              <a:avLst/>
            </a:prstGeom>
            <a:noFill/>
            <a:ln w="9525">
              <a:solidFill>
                <a:srgbClr val="FF0000"/>
              </a:solidFill>
              <a:round/>
              <a:headEnd/>
              <a:tailEnd/>
            </a:ln>
          </p:spPr>
          <p:txBody>
            <a:bodyPr/>
            <a:lstStyle/>
            <a:p>
              <a:pPr>
                <a:defRPr/>
              </a:pPr>
              <a:endParaRPr lang="de-DE"/>
            </a:p>
          </p:txBody>
        </p:sp>
      </p:grpSp>
      <p:grpSp>
        <p:nvGrpSpPr>
          <p:cNvPr id="7" name="Group 35"/>
          <p:cNvGrpSpPr>
            <a:grpSpLocks/>
          </p:cNvGrpSpPr>
          <p:nvPr userDrawn="1"/>
        </p:nvGrpSpPr>
        <p:grpSpPr bwMode="auto">
          <a:xfrm>
            <a:off x="261938" y="1092200"/>
            <a:ext cx="8526462" cy="1588"/>
            <a:chOff x="166" y="461"/>
            <a:chExt cx="5364" cy="1"/>
          </a:xfrm>
        </p:grpSpPr>
        <p:sp>
          <p:nvSpPr>
            <p:cNvPr id="8" name="Freeform 36"/>
            <p:cNvSpPr>
              <a:spLocks/>
            </p:cNvSpPr>
            <p:nvPr/>
          </p:nvSpPr>
          <p:spPr bwMode="auto">
            <a:xfrm>
              <a:off x="166" y="461"/>
              <a:ext cx="5364" cy="1"/>
            </a:xfrm>
            <a:custGeom>
              <a:avLst/>
              <a:gdLst>
                <a:gd name="T0" fmla="*/ 0 w 10729"/>
                <a:gd name="T1" fmla="*/ 1 h 2"/>
                <a:gd name="T2" fmla="*/ 5364 w 10729"/>
                <a:gd name="T3" fmla="*/ 0 h 2"/>
                <a:gd name="T4" fmla="*/ 0 w 10729"/>
                <a:gd name="T5" fmla="*/ 1 h 2"/>
                <a:gd name="T6" fmla="*/ 0 60000 65536"/>
                <a:gd name="T7" fmla="*/ 0 60000 65536"/>
                <a:gd name="T8" fmla="*/ 0 60000 65536"/>
              </a:gdLst>
              <a:ahLst/>
              <a:cxnLst>
                <a:cxn ang="T6">
                  <a:pos x="T0" y="T1"/>
                </a:cxn>
                <a:cxn ang="T7">
                  <a:pos x="T2" y="T3"/>
                </a:cxn>
                <a:cxn ang="T8">
                  <a:pos x="T4" y="T5"/>
                </a:cxn>
              </a:cxnLst>
              <a:rect l="0" t="0" r="r" b="b"/>
              <a:pathLst>
                <a:path w="10729" h="2">
                  <a:moveTo>
                    <a:pt x="0" y="2"/>
                  </a:moveTo>
                  <a:lnTo>
                    <a:pt x="10729" y="0"/>
                  </a:lnTo>
                  <a:lnTo>
                    <a:pt x="0" y="2"/>
                  </a:lnTo>
                  <a:close/>
                </a:path>
              </a:pathLst>
            </a:custGeom>
            <a:solidFill>
              <a:srgbClr val="FFFFFF"/>
            </a:solidFill>
            <a:ln w="9525">
              <a:noFill/>
              <a:round/>
              <a:headEnd/>
              <a:tailEnd/>
            </a:ln>
          </p:spPr>
          <p:txBody>
            <a:bodyPr/>
            <a:lstStyle/>
            <a:p>
              <a:pPr>
                <a:defRPr/>
              </a:pPr>
              <a:endParaRPr lang="de-DE"/>
            </a:p>
          </p:txBody>
        </p:sp>
        <p:sp>
          <p:nvSpPr>
            <p:cNvPr id="9" name="Line 37"/>
            <p:cNvSpPr>
              <a:spLocks noChangeShapeType="1"/>
            </p:cNvSpPr>
            <p:nvPr/>
          </p:nvSpPr>
          <p:spPr bwMode="auto">
            <a:xfrm flipV="1">
              <a:off x="166" y="461"/>
              <a:ext cx="5364" cy="1"/>
            </a:xfrm>
            <a:prstGeom prst="line">
              <a:avLst/>
            </a:prstGeom>
            <a:noFill/>
            <a:ln w="9525">
              <a:solidFill>
                <a:srgbClr val="FF0000"/>
              </a:solidFill>
              <a:round/>
              <a:headEnd/>
              <a:tailEnd/>
            </a:ln>
          </p:spPr>
          <p:txBody>
            <a:bodyPr/>
            <a:lstStyle/>
            <a:p>
              <a:pPr>
                <a:defRPr/>
              </a:pPr>
              <a:endParaRPr lang="de-DE"/>
            </a:p>
          </p:txBody>
        </p:sp>
      </p:grpSp>
      <p:sp>
        <p:nvSpPr>
          <p:cNvPr id="7210" name="Rectangle 42"/>
          <p:cNvSpPr>
            <a:spLocks noGrp="1" noChangeArrowheads="1"/>
          </p:cNvSpPr>
          <p:nvPr>
            <p:ph type="ctrTitle" sz="quarter"/>
          </p:nvPr>
        </p:nvSpPr>
        <p:spPr>
          <a:xfrm>
            <a:off x="1181100" y="1524000"/>
            <a:ext cx="6629400" cy="1295400"/>
          </a:xfrm>
        </p:spPr>
        <p:txBody>
          <a:bodyPr lIns="91440"/>
          <a:lstStyle>
            <a:lvl1pPr algn="ctr">
              <a:defRPr sz="1800"/>
            </a:lvl1pPr>
          </a:lstStyle>
          <a:p>
            <a:r>
              <a:rPr lang="de-DE"/>
              <a:t>Klicken Sie, um das Titelformat zu bearbeiten</a:t>
            </a:r>
          </a:p>
        </p:txBody>
      </p:sp>
      <p:sp>
        <p:nvSpPr>
          <p:cNvPr id="7211" name="Rectangle 43"/>
          <p:cNvSpPr>
            <a:spLocks noGrp="1" noChangeArrowheads="1"/>
          </p:cNvSpPr>
          <p:nvPr>
            <p:ph type="subTitle" sz="quarter" idx="1"/>
          </p:nvPr>
        </p:nvSpPr>
        <p:spPr>
          <a:xfrm>
            <a:off x="1028700" y="3733800"/>
            <a:ext cx="6934200" cy="1905000"/>
          </a:xfrm>
        </p:spPr>
        <p:txBody>
          <a:bodyPr/>
          <a:lstStyle>
            <a:lvl1pPr marL="0" indent="0" algn="ctr">
              <a:buFontTx/>
              <a:buNone/>
              <a:defRPr/>
            </a:lvl1pPr>
          </a:lstStyle>
          <a:p>
            <a:r>
              <a:rPr lang="de-DE"/>
              <a:t>Klicken Sie, um das Format des Untertitelmasters zu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DEC017-0086-234F-A7B4-91CE89267CB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31638B0-FCBE-1B43-8529-09B3016097F7}"/>
              </a:ext>
            </a:extLst>
          </p:cNvPr>
          <p:cNvSpPr>
            <a:spLocks noGrp="1"/>
          </p:cNvSpPr>
          <p:nvPr>
            <p:ph sz="half" idx="1"/>
          </p:nvPr>
        </p:nvSpPr>
        <p:spPr>
          <a:xfrm>
            <a:off x="681038" y="2028472"/>
            <a:ext cx="4210050" cy="4834820"/>
          </a:xfrm>
        </p:spPr>
        <p:txBody>
          <a:body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0C35AB4C-BCB3-0342-81A2-F4122B1C6A48}"/>
              </a:ext>
            </a:extLst>
          </p:cNvPr>
          <p:cNvSpPr>
            <a:spLocks noGrp="1"/>
          </p:cNvSpPr>
          <p:nvPr>
            <p:ph sz="half" idx="2"/>
          </p:nvPr>
        </p:nvSpPr>
        <p:spPr>
          <a:xfrm>
            <a:off x="5014913" y="2028472"/>
            <a:ext cx="4210050" cy="4834820"/>
          </a:xfrm>
        </p:spPr>
        <p:txBody>
          <a:body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D4CD54A9-A6FB-A146-B16A-6C3A1A01E04D}"/>
              </a:ext>
            </a:extLst>
          </p:cNvPr>
          <p:cNvSpPr>
            <a:spLocks noGrp="1"/>
          </p:cNvSpPr>
          <p:nvPr>
            <p:ph type="dt" sz="half" idx="10"/>
          </p:nvPr>
        </p:nvSpPr>
        <p:spPr/>
        <p:txBody>
          <a:bodyPr/>
          <a:lstStyle/>
          <a:p>
            <a:fld id="{C6F9FC00-0901-D647-B612-7C0DFE2E9910}" type="datetimeFigureOut">
              <a:rPr lang="de-DE" smtClean="0"/>
              <a:t>13.02.2020</a:t>
            </a:fld>
            <a:endParaRPr lang="de-DE"/>
          </a:p>
        </p:txBody>
      </p:sp>
      <p:sp>
        <p:nvSpPr>
          <p:cNvPr id="6" name="Fußzeilenplatzhalter 5">
            <a:extLst>
              <a:ext uri="{FF2B5EF4-FFF2-40B4-BE49-F238E27FC236}">
                <a16:creationId xmlns:a16="http://schemas.microsoft.com/office/drawing/2014/main" id="{0DEB6946-B91E-304A-8998-FE045646CE7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9F8E85A-11DE-3E4E-9741-995515766D0E}"/>
              </a:ext>
            </a:extLst>
          </p:cNvPr>
          <p:cNvSpPr>
            <a:spLocks noGrp="1"/>
          </p:cNvSpPr>
          <p:nvPr>
            <p:ph type="sldNum" sz="quarter" idx="12"/>
          </p:nvPr>
        </p:nvSpPr>
        <p:spPr/>
        <p:txBody>
          <a:bodyPr/>
          <a:lstStyle/>
          <a:p>
            <a:fld id="{E4D680DE-AD61-2D4D-98DD-687C878445B8}" type="slidenum">
              <a:rPr lang="de-DE" smtClean="0"/>
              <a:t>‹Nr.›</a:t>
            </a:fld>
            <a:endParaRPr lang="de-DE"/>
          </a:p>
        </p:txBody>
      </p:sp>
    </p:spTree>
    <p:extLst>
      <p:ext uri="{BB962C8B-B14F-4D97-AF65-F5344CB8AC3E}">
        <p14:creationId xmlns:p14="http://schemas.microsoft.com/office/powerpoint/2010/main" val="1874508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A1435B-792F-3A4F-882F-7B51C6A74427}"/>
              </a:ext>
            </a:extLst>
          </p:cNvPr>
          <p:cNvSpPr>
            <a:spLocks noGrp="1"/>
          </p:cNvSpPr>
          <p:nvPr>
            <p:ph type="title"/>
          </p:nvPr>
        </p:nvSpPr>
        <p:spPr>
          <a:xfrm>
            <a:off x="682328" y="405695"/>
            <a:ext cx="8543925" cy="1472848"/>
          </a:xfrm>
        </p:spPr>
        <p:txBody>
          <a:bodyPr/>
          <a:lstStyle/>
          <a:p>
            <a:r>
              <a:rPr lang="de-DE"/>
              <a:t>Mastertitelformat bearbeiten</a:t>
            </a:r>
          </a:p>
        </p:txBody>
      </p:sp>
      <p:sp>
        <p:nvSpPr>
          <p:cNvPr id="3" name="Textplatzhalter 2">
            <a:extLst>
              <a:ext uri="{FF2B5EF4-FFF2-40B4-BE49-F238E27FC236}">
                <a16:creationId xmlns:a16="http://schemas.microsoft.com/office/drawing/2014/main" id="{83AF3CF6-48EB-F54F-8A3C-CB2E11A6648A}"/>
              </a:ext>
            </a:extLst>
          </p:cNvPr>
          <p:cNvSpPr>
            <a:spLocks noGrp="1"/>
          </p:cNvSpPr>
          <p:nvPr>
            <p:ph type="body" idx="1"/>
          </p:nvPr>
        </p:nvSpPr>
        <p:spPr>
          <a:xfrm>
            <a:off x="682328" y="1867959"/>
            <a:ext cx="4190702" cy="915458"/>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023EE530-A164-DD48-8FFD-E1F0AEE4C480}"/>
              </a:ext>
            </a:extLst>
          </p:cNvPr>
          <p:cNvSpPr>
            <a:spLocks noGrp="1"/>
          </p:cNvSpPr>
          <p:nvPr>
            <p:ph sz="half" idx="2"/>
          </p:nvPr>
        </p:nvSpPr>
        <p:spPr>
          <a:xfrm>
            <a:off x="682328" y="2783417"/>
            <a:ext cx="4190702" cy="4093987"/>
          </a:xfrm>
        </p:spPr>
        <p:txBody>
          <a:bodyPr/>
          <a:lstStyle/>
          <a:p>
            <a:r>
              <a:rPr lang="de-DE"/>
              <a:t>Mastertextformat bearbeiten
Zweite Ebene
Dritte Ebene
Vierte Ebene
Fünfte Ebene</a:t>
            </a:r>
          </a:p>
        </p:txBody>
      </p:sp>
      <p:sp>
        <p:nvSpPr>
          <p:cNvPr id="5" name="Textplatzhalter 4">
            <a:extLst>
              <a:ext uri="{FF2B5EF4-FFF2-40B4-BE49-F238E27FC236}">
                <a16:creationId xmlns:a16="http://schemas.microsoft.com/office/drawing/2014/main" id="{571BB4CC-076D-8248-B741-B83D5467E06B}"/>
              </a:ext>
            </a:extLst>
          </p:cNvPr>
          <p:cNvSpPr>
            <a:spLocks noGrp="1"/>
          </p:cNvSpPr>
          <p:nvPr>
            <p:ph type="body" sz="quarter" idx="3"/>
          </p:nvPr>
        </p:nvSpPr>
        <p:spPr>
          <a:xfrm>
            <a:off x="5014913" y="1867959"/>
            <a:ext cx="4211340" cy="915458"/>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r>
              <a:rPr lang="de-DE"/>
              <a:t>Mastertextformat bearbeiten
Zweite Ebene
Dritte Ebene
Vierte Ebene
Fünfte Ebene</a:t>
            </a:r>
          </a:p>
        </p:txBody>
      </p:sp>
      <p:sp>
        <p:nvSpPr>
          <p:cNvPr id="6" name="Inhaltsplatzhalter 5">
            <a:extLst>
              <a:ext uri="{FF2B5EF4-FFF2-40B4-BE49-F238E27FC236}">
                <a16:creationId xmlns:a16="http://schemas.microsoft.com/office/drawing/2014/main" id="{2C843D73-3387-744D-87A3-C3EB75CE97D9}"/>
              </a:ext>
            </a:extLst>
          </p:cNvPr>
          <p:cNvSpPr>
            <a:spLocks noGrp="1"/>
          </p:cNvSpPr>
          <p:nvPr>
            <p:ph sz="quarter" idx="4"/>
          </p:nvPr>
        </p:nvSpPr>
        <p:spPr>
          <a:xfrm>
            <a:off x="5014913" y="2783417"/>
            <a:ext cx="4211340" cy="4093987"/>
          </a:xfrm>
        </p:spPr>
        <p:txBody>
          <a:bodyPr/>
          <a:lstStyle/>
          <a:p>
            <a:r>
              <a:rPr lang="de-DE"/>
              <a:t>Mastertextformat bearbeiten
Zweite Ebene
Dritte Ebene
Vierte Ebene
Fünfte Ebene</a:t>
            </a:r>
          </a:p>
        </p:txBody>
      </p:sp>
      <p:sp>
        <p:nvSpPr>
          <p:cNvPr id="7" name="Datumsplatzhalter 6">
            <a:extLst>
              <a:ext uri="{FF2B5EF4-FFF2-40B4-BE49-F238E27FC236}">
                <a16:creationId xmlns:a16="http://schemas.microsoft.com/office/drawing/2014/main" id="{3FD526B5-21BA-1144-8D75-75847F2C975F}"/>
              </a:ext>
            </a:extLst>
          </p:cNvPr>
          <p:cNvSpPr>
            <a:spLocks noGrp="1"/>
          </p:cNvSpPr>
          <p:nvPr>
            <p:ph type="dt" sz="half" idx="10"/>
          </p:nvPr>
        </p:nvSpPr>
        <p:spPr/>
        <p:txBody>
          <a:bodyPr/>
          <a:lstStyle/>
          <a:p>
            <a:fld id="{C6F9FC00-0901-D647-B612-7C0DFE2E9910}" type="datetimeFigureOut">
              <a:rPr lang="de-DE" smtClean="0"/>
              <a:t>13.02.2020</a:t>
            </a:fld>
            <a:endParaRPr lang="de-DE"/>
          </a:p>
        </p:txBody>
      </p:sp>
      <p:sp>
        <p:nvSpPr>
          <p:cNvPr id="8" name="Fußzeilenplatzhalter 7">
            <a:extLst>
              <a:ext uri="{FF2B5EF4-FFF2-40B4-BE49-F238E27FC236}">
                <a16:creationId xmlns:a16="http://schemas.microsoft.com/office/drawing/2014/main" id="{2AB969E7-B5BA-E340-BECF-DA6DCC3E9EA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2E659FD-5FE8-D947-86D8-4AF2D61217B6}"/>
              </a:ext>
            </a:extLst>
          </p:cNvPr>
          <p:cNvSpPr>
            <a:spLocks noGrp="1"/>
          </p:cNvSpPr>
          <p:nvPr>
            <p:ph type="sldNum" sz="quarter" idx="12"/>
          </p:nvPr>
        </p:nvSpPr>
        <p:spPr/>
        <p:txBody>
          <a:bodyPr/>
          <a:lstStyle/>
          <a:p>
            <a:fld id="{E4D680DE-AD61-2D4D-98DD-687C878445B8}" type="slidenum">
              <a:rPr lang="de-DE" smtClean="0"/>
              <a:t>‹Nr.›</a:t>
            </a:fld>
            <a:endParaRPr lang="de-DE"/>
          </a:p>
        </p:txBody>
      </p:sp>
    </p:spTree>
    <p:extLst>
      <p:ext uri="{BB962C8B-B14F-4D97-AF65-F5344CB8AC3E}">
        <p14:creationId xmlns:p14="http://schemas.microsoft.com/office/powerpoint/2010/main" val="1009646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7C3B7-F587-8347-ADEC-221A2C4D3E4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7546FF3-BBEF-8347-938A-B6667C3BA089}"/>
              </a:ext>
            </a:extLst>
          </p:cNvPr>
          <p:cNvSpPr>
            <a:spLocks noGrp="1"/>
          </p:cNvSpPr>
          <p:nvPr>
            <p:ph type="dt" sz="half" idx="10"/>
          </p:nvPr>
        </p:nvSpPr>
        <p:spPr/>
        <p:txBody>
          <a:bodyPr/>
          <a:lstStyle/>
          <a:p>
            <a:fld id="{C6F9FC00-0901-D647-B612-7C0DFE2E9910}" type="datetimeFigureOut">
              <a:rPr lang="de-DE" smtClean="0"/>
              <a:t>13.02.2020</a:t>
            </a:fld>
            <a:endParaRPr lang="de-DE"/>
          </a:p>
        </p:txBody>
      </p:sp>
      <p:sp>
        <p:nvSpPr>
          <p:cNvPr id="4" name="Fußzeilenplatzhalter 3">
            <a:extLst>
              <a:ext uri="{FF2B5EF4-FFF2-40B4-BE49-F238E27FC236}">
                <a16:creationId xmlns:a16="http://schemas.microsoft.com/office/drawing/2014/main" id="{708CD4E7-9014-2A49-8C32-D6366B79264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BA5E96C-9823-8F44-9543-68C7052307DB}"/>
              </a:ext>
            </a:extLst>
          </p:cNvPr>
          <p:cNvSpPr>
            <a:spLocks noGrp="1"/>
          </p:cNvSpPr>
          <p:nvPr>
            <p:ph type="sldNum" sz="quarter" idx="12"/>
          </p:nvPr>
        </p:nvSpPr>
        <p:spPr/>
        <p:txBody>
          <a:bodyPr/>
          <a:lstStyle/>
          <a:p>
            <a:fld id="{E4D680DE-AD61-2D4D-98DD-687C878445B8}" type="slidenum">
              <a:rPr lang="de-DE" smtClean="0"/>
              <a:t>‹Nr.›</a:t>
            </a:fld>
            <a:endParaRPr lang="de-DE"/>
          </a:p>
        </p:txBody>
      </p:sp>
    </p:spTree>
    <p:extLst>
      <p:ext uri="{BB962C8B-B14F-4D97-AF65-F5344CB8AC3E}">
        <p14:creationId xmlns:p14="http://schemas.microsoft.com/office/powerpoint/2010/main" val="2535967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DC15DA2-24EB-9747-93CE-124DEC70939F}"/>
              </a:ext>
            </a:extLst>
          </p:cNvPr>
          <p:cNvSpPr>
            <a:spLocks noGrp="1"/>
          </p:cNvSpPr>
          <p:nvPr>
            <p:ph type="dt" sz="half" idx="10"/>
          </p:nvPr>
        </p:nvSpPr>
        <p:spPr/>
        <p:txBody>
          <a:bodyPr/>
          <a:lstStyle/>
          <a:p>
            <a:fld id="{C6F9FC00-0901-D647-B612-7C0DFE2E9910}" type="datetimeFigureOut">
              <a:rPr lang="de-DE" smtClean="0"/>
              <a:t>13.02.2020</a:t>
            </a:fld>
            <a:endParaRPr lang="de-DE"/>
          </a:p>
        </p:txBody>
      </p:sp>
      <p:sp>
        <p:nvSpPr>
          <p:cNvPr id="3" name="Fußzeilenplatzhalter 2">
            <a:extLst>
              <a:ext uri="{FF2B5EF4-FFF2-40B4-BE49-F238E27FC236}">
                <a16:creationId xmlns:a16="http://schemas.microsoft.com/office/drawing/2014/main" id="{CEFAE7D7-037B-774F-BF38-51F7A6327C7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48F3EA3-184D-3144-968A-042B721A186B}"/>
              </a:ext>
            </a:extLst>
          </p:cNvPr>
          <p:cNvSpPr>
            <a:spLocks noGrp="1"/>
          </p:cNvSpPr>
          <p:nvPr>
            <p:ph type="sldNum" sz="quarter" idx="12"/>
          </p:nvPr>
        </p:nvSpPr>
        <p:spPr/>
        <p:txBody>
          <a:bodyPr/>
          <a:lstStyle/>
          <a:p>
            <a:fld id="{E4D680DE-AD61-2D4D-98DD-687C878445B8}" type="slidenum">
              <a:rPr lang="de-DE" smtClean="0"/>
              <a:t>‹Nr.›</a:t>
            </a:fld>
            <a:endParaRPr lang="de-DE"/>
          </a:p>
        </p:txBody>
      </p:sp>
    </p:spTree>
    <p:extLst>
      <p:ext uri="{BB962C8B-B14F-4D97-AF65-F5344CB8AC3E}">
        <p14:creationId xmlns:p14="http://schemas.microsoft.com/office/powerpoint/2010/main" val="2384339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2D7E5-04F6-B942-B9F9-DABD2C5E3F9F}"/>
              </a:ext>
            </a:extLst>
          </p:cNvPr>
          <p:cNvSpPr>
            <a:spLocks noGrp="1"/>
          </p:cNvSpPr>
          <p:nvPr>
            <p:ph type="title"/>
          </p:nvPr>
        </p:nvSpPr>
        <p:spPr>
          <a:xfrm>
            <a:off x="682328" y="508000"/>
            <a:ext cx="3194943" cy="1778000"/>
          </a:xfrm>
        </p:spPr>
        <p:txBody>
          <a:bodyPr anchor="b"/>
          <a:lstStyle>
            <a:lvl1pPr>
              <a:defRPr sz="2600"/>
            </a:lvl1pPr>
          </a:lstStyle>
          <a:p>
            <a:r>
              <a:rPr lang="de-DE"/>
              <a:t>Mastertitelformat bearbeiten</a:t>
            </a:r>
          </a:p>
        </p:txBody>
      </p:sp>
      <p:sp>
        <p:nvSpPr>
          <p:cNvPr id="3" name="Inhaltsplatzhalter 2">
            <a:extLst>
              <a:ext uri="{FF2B5EF4-FFF2-40B4-BE49-F238E27FC236}">
                <a16:creationId xmlns:a16="http://schemas.microsoft.com/office/drawing/2014/main" id="{D545DFDA-2524-914E-8EC3-28A6BF050FBF}"/>
              </a:ext>
            </a:extLst>
          </p:cNvPr>
          <p:cNvSpPr>
            <a:spLocks noGrp="1"/>
          </p:cNvSpPr>
          <p:nvPr>
            <p:ph idx="1"/>
          </p:nvPr>
        </p:nvSpPr>
        <p:spPr>
          <a:xfrm>
            <a:off x="4211340" y="1097139"/>
            <a:ext cx="5014913" cy="5415139"/>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r>
              <a:rPr lang="de-DE"/>
              <a:t>Mastertextformat bearbeiten
Zweite Ebene
Dritte Ebene
Vierte Ebene
Fünfte Ebene</a:t>
            </a:r>
          </a:p>
        </p:txBody>
      </p:sp>
      <p:sp>
        <p:nvSpPr>
          <p:cNvPr id="4" name="Textplatzhalter 3">
            <a:extLst>
              <a:ext uri="{FF2B5EF4-FFF2-40B4-BE49-F238E27FC236}">
                <a16:creationId xmlns:a16="http://schemas.microsoft.com/office/drawing/2014/main" id="{4A9650BC-8ABC-9F4A-82B0-EB769F69F606}"/>
              </a:ext>
            </a:extLst>
          </p:cNvPr>
          <p:cNvSpPr>
            <a:spLocks noGrp="1"/>
          </p:cNvSpPr>
          <p:nvPr>
            <p:ph type="body" sz="half" idx="2"/>
          </p:nvPr>
        </p:nvSpPr>
        <p:spPr>
          <a:xfrm>
            <a:off x="682328" y="2286000"/>
            <a:ext cx="3194943" cy="423509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6B958328-1FAB-C94C-A5C6-A3E78DE7BA24}"/>
              </a:ext>
            </a:extLst>
          </p:cNvPr>
          <p:cNvSpPr>
            <a:spLocks noGrp="1"/>
          </p:cNvSpPr>
          <p:nvPr>
            <p:ph type="dt" sz="half" idx="10"/>
          </p:nvPr>
        </p:nvSpPr>
        <p:spPr/>
        <p:txBody>
          <a:bodyPr/>
          <a:lstStyle/>
          <a:p>
            <a:fld id="{C6F9FC00-0901-D647-B612-7C0DFE2E9910}" type="datetimeFigureOut">
              <a:rPr lang="de-DE" smtClean="0"/>
              <a:t>13.02.2020</a:t>
            </a:fld>
            <a:endParaRPr lang="de-DE"/>
          </a:p>
        </p:txBody>
      </p:sp>
      <p:sp>
        <p:nvSpPr>
          <p:cNvPr id="6" name="Fußzeilenplatzhalter 5">
            <a:extLst>
              <a:ext uri="{FF2B5EF4-FFF2-40B4-BE49-F238E27FC236}">
                <a16:creationId xmlns:a16="http://schemas.microsoft.com/office/drawing/2014/main" id="{FC5C22C7-E653-594C-A2E9-A80D4411847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8CF227C-456B-4543-8274-40487E42FF93}"/>
              </a:ext>
            </a:extLst>
          </p:cNvPr>
          <p:cNvSpPr>
            <a:spLocks noGrp="1"/>
          </p:cNvSpPr>
          <p:nvPr>
            <p:ph type="sldNum" sz="quarter" idx="12"/>
          </p:nvPr>
        </p:nvSpPr>
        <p:spPr/>
        <p:txBody>
          <a:bodyPr/>
          <a:lstStyle/>
          <a:p>
            <a:fld id="{E4D680DE-AD61-2D4D-98DD-687C878445B8}" type="slidenum">
              <a:rPr lang="de-DE" smtClean="0"/>
              <a:t>‹Nr.›</a:t>
            </a:fld>
            <a:endParaRPr lang="de-DE"/>
          </a:p>
        </p:txBody>
      </p:sp>
    </p:spTree>
    <p:extLst>
      <p:ext uri="{BB962C8B-B14F-4D97-AF65-F5344CB8AC3E}">
        <p14:creationId xmlns:p14="http://schemas.microsoft.com/office/powerpoint/2010/main" val="1778985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FE36B5-4119-5848-BC55-4E5D98A78285}"/>
              </a:ext>
            </a:extLst>
          </p:cNvPr>
          <p:cNvSpPr>
            <a:spLocks noGrp="1"/>
          </p:cNvSpPr>
          <p:nvPr>
            <p:ph type="title"/>
          </p:nvPr>
        </p:nvSpPr>
        <p:spPr>
          <a:xfrm>
            <a:off x="682328" y="508000"/>
            <a:ext cx="3194943" cy="1778000"/>
          </a:xfrm>
        </p:spPr>
        <p:txBody>
          <a:bodyPr anchor="b"/>
          <a:lstStyle>
            <a:lvl1pPr>
              <a:defRPr sz="2600"/>
            </a:lvl1pPr>
          </a:lstStyle>
          <a:p>
            <a:r>
              <a:rPr lang="de-DE"/>
              <a:t>Mastertitelformat bearbeiten</a:t>
            </a:r>
          </a:p>
        </p:txBody>
      </p:sp>
      <p:sp>
        <p:nvSpPr>
          <p:cNvPr id="3" name="Bildplatzhalter 2">
            <a:extLst>
              <a:ext uri="{FF2B5EF4-FFF2-40B4-BE49-F238E27FC236}">
                <a16:creationId xmlns:a16="http://schemas.microsoft.com/office/drawing/2014/main" id="{3DBF677F-51EE-1449-A044-ADE45E885505}"/>
              </a:ext>
            </a:extLst>
          </p:cNvPr>
          <p:cNvSpPr>
            <a:spLocks noGrp="1"/>
          </p:cNvSpPr>
          <p:nvPr>
            <p:ph type="pic" idx="1"/>
          </p:nvPr>
        </p:nvSpPr>
        <p:spPr>
          <a:xfrm>
            <a:off x="4211340" y="1097139"/>
            <a:ext cx="5014913" cy="5415139"/>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de-DE"/>
          </a:p>
        </p:txBody>
      </p:sp>
      <p:sp>
        <p:nvSpPr>
          <p:cNvPr id="4" name="Textplatzhalter 3">
            <a:extLst>
              <a:ext uri="{FF2B5EF4-FFF2-40B4-BE49-F238E27FC236}">
                <a16:creationId xmlns:a16="http://schemas.microsoft.com/office/drawing/2014/main" id="{1918F1DD-A746-5E47-94BF-DBF95072E4E2}"/>
              </a:ext>
            </a:extLst>
          </p:cNvPr>
          <p:cNvSpPr>
            <a:spLocks noGrp="1"/>
          </p:cNvSpPr>
          <p:nvPr>
            <p:ph type="body" sz="half" idx="2"/>
          </p:nvPr>
        </p:nvSpPr>
        <p:spPr>
          <a:xfrm>
            <a:off x="682328" y="2286000"/>
            <a:ext cx="3194943" cy="423509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012D34BA-A814-C74D-8724-B8F1B2575410}"/>
              </a:ext>
            </a:extLst>
          </p:cNvPr>
          <p:cNvSpPr>
            <a:spLocks noGrp="1"/>
          </p:cNvSpPr>
          <p:nvPr>
            <p:ph type="dt" sz="half" idx="10"/>
          </p:nvPr>
        </p:nvSpPr>
        <p:spPr/>
        <p:txBody>
          <a:bodyPr/>
          <a:lstStyle/>
          <a:p>
            <a:fld id="{C6F9FC00-0901-D647-B612-7C0DFE2E9910}" type="datetimeFigureOut">
              <a:rPr lang="de-DE" smtClean="0"/>
              <a:t>13.02.2020</a:t>
            </a:fld>
            <a:endParaRPr lang="de-DE"/>
          </a:p>
        </p:txBody>
      </p:sp>
      <p:sp>
        <p:nvSpPr>
          <p:cNvPr id="6" name="Fußzeilenplatzhalter 5">
            <a:extLst>
              <a:ext uri="{FF2B5EF4-FFF2-40B4-BE49-F238E27FC236}">
                <a16:creationId xmlns:a16="http://schemas.microsoft.com/office/drawing/2014/main" id="{B746D12F-20B8-FA4F-A445-DD371EBBC0D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BF65FE9-390E-C04C-8F56-A4CD337634AB}"/>
              </a:ext>
            </a:extLst>
          </p:cNvPr>
          <p:cNvSpPr>
            <a:spLocks noGrp="1"/>
          </p:cNvSpPr>
          <p:nvPr>
            <p:ph type="sldNum" sz="quarter" idx="12"/>
          </p:nvPr>
        </p:nvSpPr>
        <p:spPr/>
        <p:txBody>
          <a:bodyPr/>
          <a:lstStyle/>
          <a:p>
            <a:fld id="{E4D680DE-AD61-2D4D-98DD-687C878445B8}" type="slidenum">
              <a:rPr lang="de-DE" smtClean="0"/>
              <a:t>‹Nr.›</a:t>
            </a:fld>
            <a:endParaRPr lang="de-DE"/>
          </a:p>
        </p:txBody>
      </p:sp>
    </p:spTree>
    <p:extLst>
      <p:ext uri="{BB962C8B-B14F-4D97-AF65-F5344CB8AC3E}">
        <p14:creationId xmlns:p14="http://schemas.microsoft.com/office/powerpoint/2010/main" val="4119545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84C27-E27F-6A4F-A618-7BE82AC22B7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52036A5-3C48-AE4E-8709-6AEB64FD75C0}"/>
              </a:ext>
            </a:extLst>
          </p:cNvPr>
          <p:cNvSpPr>
            <a:spLocks noGrp="1"/>
          </p:cNvSpPr>
          <p:nvPr>
            <p:ph type="body" orient="vert" idx="1"/>
          </p:nvPr>
        </p:nvSpPr>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89A058CD-C2DA-CE46-9ABF-0C37039886F2}"/>
              </a:ext>
            </a:extLst>
          </p:cNvPr>
          <p:cNvSpPr>
            <a:spLocks noGrp="1"/>
          </p:cNvSpPr>
          <p:nvPr>
            <p:ph type="dt" sz="half" idx="10"/>
          </p:nvPr>
        </p:nvSpPr>
        <p:spPr/>
        <p:txBody>
          <a:bodyPr/>
          <a:lstStyle/>
          <a:p>
            <a:fld id="{C6F9FC00-0901-D647-B612-7C0DFE2E9910}" type="datetimeFigureOut">
              <a:rPr lang="de-DE" smtClean="0"/>
              <a:t>13.02.2020</a:t>
            </a:fld>
            <a:endParaRPr lang="de-DE"/>
          </a:p>
        </p:txBody>
      </p:sp>
      <p:sp>
        <p:nvSpPr>
          <p:cNvPr id="5" name="Fußzeilenplatzhalter 4">
            <a:extLst>
              <a:ext uri="{FF2B5EF4-FFF2-40B4-BE49-F238E27FC236}">
                <a16:creationId xmlns:a16="http://schemas.microsoft.com/office/drawing/2014/main" id="{3E3584B9-7BC2-314D-8D65-9891600DE4B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5D99833-E22C-904F-ACBD-957736877B88}"/>
              </a:ext>
            </a:extLst>
          </p:cNvPr>
          <p:cNvSpPr>
            <a:spLocks noGrp="1"/>
          </p:cNvSpPr>
          <p:nvPr>
            <p:ph type="sldNum" sz="quarter" idx="12"/>
          </p:nvPr>
        </p:nvSpPr>
        <p:spPr/>
        <p:txBody>
          <a:bodyPr/>
          <a:lstStyle/>
          <a:p>
            <a:fld id="{E4D680DE-AD61-2D4D-98DD-687C878445B8}" type="slidenum">
              <a:rPr lang="de-DE" smtClean="0"/>
              <a:t>‹Nr.›</a:t>
            </a:fld>
            <a:endParaRPr lang="de-DE"/>
          </a:p>
        </p:txBody>
      </p:sp>
    </p:spTree>
    <p:extLst>
      <p:ext uri="{BB962C8B-B14F-4D97-AF65-F5344CB8AC3E}">
        <p14:creationId xmlns:p14="http://schemas.microsoft.com/office/powerpoint/2010/main" val="2798407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01735CA-B126-0841-9868-297B472C94EC}"/>
              </a:ext>
            </a:extLst>
          </p:cNvPr>
          <p:cNvSpPr>
            <a:spLocks noGrp="1"/>
          </p:cNvSpPr>
          <p:nvPr>
            <p:ph type="title" orient="vert"/>
          </p:nvPr>
        </p:nvSpPr>
        <p:spPr>
          <a:xfrm>
            <a:off x="7088981" y="405694"/>
            <a:ext cx="2135981" cy="645759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6F69DD3-6943-8840-8ECB-7EAF74E7D29A}"/>
              </a:ext>
            </a:extLst>
          </p:cNvPr>
          <p:cNvSpPr>
            <a:spLocks noGrp="1"/>
          </p:cNvSpPr>
          <p:nvPr>
            <p:ph type="body" orient="vert" idx="1"/>
          </p:nvPr>
        </p:nvSpPr>
        <p:spPr>
          <a:xfrm>
            <a:off x="681037" y="405694"/>
            <a:ext cx="6284119" cy="6457598"/>
          </a:xfrm>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9E3E7932-F283-3147-9E4A-4E5B36007376}"/>
              </a:ext>
            </a:extLst>
          </p:cNvPr>
          <p:cNvSpPr>
            <a:spLocks noGrp="1"/>
          </p:cNvSpPr>
          <p:nvPr>
            <p:ph type="dt" sz="half" idx="10"/>
          </p:nvPr>
        </p:nvSpPr>
        <p:spPr/>
        <p:txBody>
          <a:bodyPr/>
          <a:lstStyle/>
          <a:p>
            <a:fld id="{C6F9FC00-0901-D647-B612-7C0DFE2E9910}" type="datetimeFigureOut">
              <a:rPr lang="de-DE" smtClean="0"/>
              <a:t>13.02.2020</a:t>
            </a:fld>
            <a:endParaRPr lang="de-DE"/>
          </a:p>
        </p:txBody>
      </p:sp>
      <p:sp>
        <p:nvSpPr>
          <p:cNvPr id="5" name="Fußzeilenplatzhalter 4">
            <a:extLst>
              <a:ext uri="{FF2B5EF4-FFF2-40B4-BE49-F238E27FC236}">
                <a16:creationId xmlns:a16="http://schemas.microsoft.com/office/drawing/2014/main" id="{93A9192A-11CE-114B-93A3-68E2115DB97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81E6C5-61B1-E44C-959B-062BD2A8CFCC}"/>
              </a:ext>
            </a:extLst>
          </p:cNvPr>
          <p:cNvSpPr>
            <a:spLocks noGrp="1"/>
          </p:cNvSpPr>
          <p:nvPr>
            <p:ph type="sldNum" sz="quarter" idx="12"/>
          </p:nvPr>
        </p:nvSpPr>
        <p:spPr/>
        <p:txBody>
          <a:bodyPr/>
          <a:lstStyle/>
          <a:p>
            <a:fld id="{E4D680DE-AD61-2D4D-98DD-687C878445B8}" type="slidenum">
              <a:rPr lang="de-DE" smtClean="0"/>
              <a:t>‹Nr.›</a:t>
            </a:fld>
            <a:endParaRPr lang="de-DE"/>
          </a:p>
        </p:txBody>
      </p:sp>
    </p:spTree>
    <p:extLst>
      <p:ext uri="{BB962C8B-B14F-4D97-AF65-F5344CB8AC3E}">
        <p14:creationId xmlns:p14="http://schemas.microsoft.com/office/powerpoint/2010/main" val="662882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2580" y="7112000"/>
            <a:ext cx="9903420"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7038129"/>
            <a:ext cx="9903420"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843280"/>
            <a:ext cx="8172450" cy="3962400"/>
          </a:xfrm>
        </p:spPr>
        <p:txBody>
          <a:bodyPr anchor="b">
            <a:normAutofit/>
          </a:bodyPr>
          <a:lstStyle>
            <a:lvl1pPr algn="l">
              <a:lnSpc>
                <a:spcPct val="85000"/>
              </a:lnSpc>
              <a:defRPr sz="6500" spc="-41"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893791" y="4950689"/>
            <a:ext cx="8172450" cy="1270000"/>
          </a:xfrm>
        </p:spPr>
        <p:txBody>
          <a:bodyPr lIns="91440" rIns="91440">
            <a:normAutofit/>
          </a:bodyPr>
          <a:lstStyle>
            <a:lvl1pPr marL="0" indent="0" algn="l">
              <a:buNone/>
              <a:defRPr sz="1950" cap="all" spc="163" baseline="0">
                <a:solidFill>
                  <a:schemeClr val="tx2"/>
                </a:solidFill>
                <a:latin typeface="+mj-lt"/>
              </a:defRPr>
            </a:lvl1pPr>
            <a:lvl2pPr marL="371475" indent="0" algn="ctr">
              <a:buNone/>
              <a:defRPr sz="1950"/>
            </a:lvl2pPr>
            <a:lvl3pPr marL="742950" indent="0" algn="ctr">
              <a:buNone/>
              <a:defRPr sz="1950"/>
            </a:lvl3pPr>
            <a:lvl4pPr marL="1114425" indent="0" algn="ctr">
              <a:buNone/>
              <a:defRPr sz="1625"/>
            </a:lvl4pPr>
            <a:lvl5pPr marL="1485900" indent="0" algn="ctr">
              <a:buNone/>
              <a:defRPr sz="1625"/>
            </a:lvl5pPr>
            <a:lvl6pPr marL="1857375" indent="0" algn="ctr">
              <a:buNone/>
              <a:defRPr sz="1625"/>
            </a:lvl6pPr>
            <a:lvl7pPr marL="2228850" indent="0" algn="ctr">
              <a:buNone/>
              <a:defRPr sz="1625"/>
            </a:lvl7pPr>
            <a:lvl8pPr marL="2600325" indent="0" algn="ctr">
              <a:buNone/>
              <a:defRPr sz="1625"/>
            </a:lvl8pPr>
            <a:lvl9pPr marL="2971800" indent="0" algn="ctr">
              <a:buNone/>
              <a:defRPr sz="1625"/>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188DE09-DA51-4F73-A24B-E8B46BBC50B7}" type="datetime1">
              <a:rPr lang="de-DE" smtClean="0"/>
              <a:t>13.02.2020</a:t>
            </a:fld>
            <a:endParaRPr lang="de-DE"/>
          </a:p>
        </p:txBody>
      </p:sp>
      <p:sp>
        <p:nvSpPr>
          <p:cNvPr id="5" name="Footer Placeholder 4"/>
          <p:cNvSpPr>
            <a:spLocks noGrp="1"/>
          </p:cNvSpPr>
          <p:nvPr>
            <p:ph type="ftr" sz="quarter" idx="11"/>
          </p:nvPr>
        </p:nvSpPr>
        <p:spPr/>
        <p:txBody>
          <a:bodyPr/>
          <a:lstStyle/>
          <a:p>
            <a:r>
              <a:rPr lang="de-DE"/>
              <a:t>Wissensbasierte Systeme - Grundlagen und Geschichte der KI</a:t>
            </a:r>
          </a:p>
        </p:txBody>
      </p:sp>
      <p:sp>
        <p:nvSpPr>
          <p:cNvPr id="6" name="Slide Number Placeholder 5"/>
          <p:cNvSpPr>
            <a:spLocks noGrp="1"/>
          </p:cNvSpPr>
          <p:nvPr>
            <p:ph type="sldNum" sz="quarter" idx="12"/>
          </p:nvPr>
        </p:nvSpPr>
        <p:spPr/>
        <p:txBody>
          <a:bodyPr/>
          <a:lstStyle/>
          <a:p>
            <a:fld id="{CB3FCF08-F411-4740-A28F-410ABB8231E7}" type="slidenum">
              <a:rPr lang="de-DE" smtClean="0"/>
              <a:t>‹Nr.›</a:t>
            </a:fld>
            <a:endParaRPr lang="de-DE"/>
          </a:p>
        </p:txBody>
      </p:sp>
      <p:cxnSp>
        <p:nvCxnSpPr>
          <p:cNvPr id="9" name="Straight Connector 8"/>
          <p:cNvCxnSpPr/>
          <p:nvPr/>
        </p:nvCxnSpPr>
        <p:spPr>
          <a:xfrm>
            <a:off x="981222" y="48260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885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E2EDFAD-0C1D-4667-A3C3-A1D737171A9F}" type="datetime1">
              <a:rPr lang="de-DE" smtClean="0"/>
              <a:t>13.02.2020</a:t>
            </a:fld>
            <a:endParaRPr lang="de-DE"/>
          </a:p>
        </p:txBody>
      </p:sp>
      <p:sp>
        <p:nvSpPr>
          <p:cNvPr id="5" name="Footer Placeholder 4"/>
          <p:cNvSpPr>
            <a:spLocks noGrp="1"/>
          </p:cNvSpPr>
          <p:nvPr>
            <p:ph type="ftr" sz="quarter" idx="11"/>
          </p:nvPr>
        </p:nvSpPr>
        <p:spPr/>
        <p:txBody>
          <a:bodyPr/>
          <a:lstStyle/>
          <a:p>
            <a:r>
              <a:rPr lang="de-DE"/>
              <a:t>Wissensbasierte Systeme - Grundlagen und Geschichte der KI</a:t>
            </a:r>
          </a:p>
        </p:txBody>
      </p:sp>
      <p:sp>
        <p:nvSpPr>
          <p:cNvPr id="6" name="Slide Number Placeholder 5"/>
          <p:cNvSpPr>
            <a:spLocks noGrp="1"/>
          </p:cNvSpPr>
          <p:nvPr>
            <p:ph type="sldNum" sz="quarter" idx="12"/>
          </p:nvPr>
        </p:nvSpPr>
        <p:spPr/>
        <p:txBody>
          <a:bodyPr/>
          <a:lstStyle/>
          <a:p>
            <a:fld id="{CB3FCF08-F411-4740-A28F-410ABB8231E7}" type="slidenum">
              <a:rPr lang="de-DE" smtClean="0"/>
              <a:t>‹Nr.›</a:t>
            </a:fld>
            <a:endParaRPr lang="de-DE"/>
          </a:p>
        </p:txBody>
      </p:sp>
    </p:spTree>
    <p:extLst>
      <p:ext uri="{BB962C8B-B14F-4D97-AF65-F5344CB8AC3E}">
        <p14:creationId xmlns:p14="http://schemas.microsoft.com/office/powerpoint/2010/main" val="55763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4" name="Textfeld 15"/>
          <p:cNvSpPr txBox="1">
            <a:spLocks noChangeArrowheads="1"/>
          </p:cNvSpPr>
          <p:nvPr userDrawn="1"/>
        </p:nvSpPr>
        <p:spPr bwMode="auto">
          <a:xfrm>
            <a:off x="849313" y="6978650"/>
            <a:ext cx="5975350" cy="246063"/>
          </a:xfrm>
          <a:prstGeom prst="rect">
            <a:avLst/>
          </a:prstGeom>
          <a:noFill/>
          <a:ln>
            <a:noFill/>
          </a:ln>
          <a:extLst/>
        </p:spPr>
        <p:txBody>
          <a:bodyPr>
            <a:spAutoFit/>
          </a:bodyPr>
          <a:lstStyle>
            <a:lvl1pPr>
              <a:defRPr sz="800">
                <a:solidFill>
                  <a:schemeClr val="tx1"/>
                </a:solidFill>
                <a:latin typeface="Verdana" pitchFamily="34" charset="0"/>
              </a:defRPr>
            </a:lvl1pPr>
            <a:lvl2pPr marL="742950" indent="-285750">
              <a:defRPr sz="800">
                <a:solidFill>
                  <a:schemeClr val="tx1"/>
                </a:solidFill>
                <a:latin typeface="Verdana" pitchFamily="34" charset="0"/>
              </a:defRPr>
            </a:lvl2pPr>
            <a:lvl3pPr marL="1143000" indent="-228600">
              <a:defRPr sz="800">
                <a:solidFill>
                  <a:schemeClr val="tx1"/>
                </a:solidFill>
                <a:latin typeface="Verdana" pitchFamily="34" charset="0"/>
              </a:defRPr>
            </a:lvl3pPr>
            <a:lvl4pPr marL="1600200" indent="-228600">
              <a:defRPr sz="800">
                <a:solidFill>
                  <a:schemeClr val="tx1"/>
                </a:solidFill>
                <a:latin typeface="Verdana" pitchFamily="34" charset="0"/>
              </a:defRPr>
            </a:lvl4pPr>
            <a:lvl5pPr marL="2057400" indent="-228600">
              <a:defRPr sz="800">
                <a:solidFill>
                  <a:schemeClr val="tx1"/>
                </a:solidFill>
                <a:latin typeface="Verdana" pitchFamily="34" charset="0"/>
              </a:defRPr>
            </a:lvl5pPr>
            <a:lvl6pPr marL="2514600" indent="-228600" eaLnBrk="0" fontAlgn="base" hangingPunct="0">
              <a:spcBef>
                <a:spcPct val="0"/>
              </a:spcBef>
              <a:spcAft>
                <a:spcPct val="0"/>
              </a:spcAft>
              <a:defRPr sz="800">
                <a:solidFill>
                  <a:schemeClr val="tx1"/>
                </a:solidFill>
                <a:latin typeface="Verdana" pitchFamily="34" charset="0"/>
              </a:defRPr>
            </a:lvl6pPr>
            <a:lvl7pPr marL="2971800" indent="-228600" eaLnBrk="0" fontAlgn="base" hangingPunct="0">
              <a:spcBef>
                <a:spcPct val="0"/>
              </a:spcBef>
              <a:spcAft>
                <a:spcPct val="0"/>
              </a:spcAft>
              <a:defRPr sz="800">
                <a:solidFill>
                  <a:schemeClr val="tx1"/>
                </a:solidFill>
                <a:latin typeface="Verdana" pitchFamily="34" charset="0"/>
              </a:defRPr>
            </a:lvl7pPr>
            <a:lvl8pPr marL="3429000" indent="-228600" eaLnBrk="0" fontAlgn="base" hangingPunct="0">
              <a:spcBef>
                <a:spcPct val="0"/>
              </a:spcBef>
              <a:spcAft>
                <a:spcPct val="0"/>
              </a:spcAft>
              <a:defRPr sz="800">
                <a:solidFill>
                  <a:schemeClr val="tx1"/>
                </a:solidFill>
                <a:latin typeface="Verdana" pitchFamily="34" charset="0"/>
              </a:defRPr>
            </a:lvl8pPr>
            <a:lvl9pPr marL="3886200" indent="-228600" eaLnBrk="0" fontAlgn="base" hangingPunct="0">
              <a:spcBef>
                <a:spcPct val="0"/>
              </a:spcBef>
              <a:spcAft>
                <a:spcPct val="0"/>
              </a:spcAft>
              <a:defRPr sz="800">
                <a:solidFill>
                  <a:schemeClr val="tx1"/>
                </a:solidFill>
                <a:latin typeface="Verdana" pitchFamily="34" charset="0"/>
              </a:defRPr>
            </a:lvl9pPr>
          </a:lstStyle>
          <a:p>
            <a:pPr>
              <a:defRPr/>
            </a:pPr>
            <a:r>
              <a:rPr lang="de-DE" altLang="de-DE" sz="1000" dirty="0"/>
              <a:t>Grundlagen des Wissensmanagements – Prof. Dr. Dr. Heribert Popp</a:t>
            </a:r>
          </a:p>
        </p:txBody>
      </p:sp>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22"/>
          <p:cNvSpPr>
            <a:spLocks noGrp="1" noChangeArrowheads="1"/>
          </p:cNvSpPr>
          <p:nvPr>
            <p:ph type="sldNum" sz="quarter" idx="10"/>
          </p:nvPr>
        </p:nvSpPr>
        <p:spPr>
          <a:xfrm>
            <a:off x="8193088" y="7123113"/>
            <a:ext cx="1371600" cy="152400"/>
          </a:xfrm>
        </p:spPr>
        <p:txBody>
          <a:bodyPr/>
          <a:lstStyle>
            <a:lvl1pPr>
              <a:defRPr/>
            </a:lvl1pPr>
          </a:lstStyle>
          <a:p>
            <a:pPr>
              <a:defRPr/>
            </a:pPr>
            <a:fld id="{C73B1473-D840-453A-B96E-677E06FF19DC}" type="slidenum">
              <a:rPr lang="de-DE"/>
              <a:pPr>
                <a:defRPr/>
              </a:pPr>
              <a:t>‹Nr.›</a:t>
            </a:fld>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0" y="7112000"/>
            <a:ext cx="9903420"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7038129"/>
            <a:ext cx="9903420"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843280"/>
            <a:ext cx="8172450" cy="3962400"/>
          </a:xfrm>
        </p:spPr>
        <p:txBody>
          <a:bodyPr anchor="b" anchorCtr="0">
            <a:normAutofit/>
          </a:bodyPr>
          <a:lstStyle>
            <a:lvl1pPr>
              <a:lnSpc>
                <a:spcPct val="85000"/>
              </a:lnSpc>
              <a:defRPr sz="65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891540" y="4947920"/>
            <a:ext cx="8172450" cy="1270000"/>
          </a:xfrm>
        </p:spPr>
        <p:txBody>
          <a:bodyPr lIns="91440" rIns="91440" anchor="t" anchorCtr="0">
            <a:normAutofit/>
          </a:bodyPr>
          <a:lstStyle>
            <a:lvl1pPr marL="0" indent="0">
              <a:buNone/>
              <a:defRPr sz="1950" cap="all" spc="163" baseline="0">
                <a:solidFill>
                  <a:schemeClr val="tx2"/>
                </a:solidFill>
                <a:latin typeface="+mj-lt"/>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E4F1998-07C9-47BC-BFB1-6B8D5167BF7B}" type="datetime1">
              <a:rPr lang="de-DE" smtClean="0"/>
              <a:t>13.02.2020</a:t>
            </a:fld>
            <a:endParaRPr lang="de-DE"/>
          </a:p>
        </p:txBody>
      </p:sp>
      <p:sp>
        <p:nvSpPr>
          <p:cNvPr id="5" name="Footer Placeholder 4"/>
          <p:cNvSpPr>
            <a:spLocks noGrp="1"/>
          </p:cNvSpPr>
          <p:nvPr>
            <p:ph type="ftr" sz="quarter" idx="11"/>
          </p:nvPr>
        </p:nvSpPr>
        <p:spPr/>
        <p:txBody>
          <a:bodyPr/>
          <a:lstStyle/>
          <a:p>
            <a:r>
              <a:rPr lang="de-DE"/>
              <a:t>Wissensbasierte Systeme - Grundlagen und Geschichte der KI</a:t>
            </a:r>
          </a:p>
        </p:txBody>
      </p:sp>
      <p:sp>
        <p:nvSpPr>
          <p:cNvPr id="6" name="Slide Number Placeholder 5"/>
          <p:cNvSpPr>
            <a:spLocks noGrp="1"/>
          </p:cNvSpPr>
          <p:nvPr>
            <p:ph type="sldNum" sz="quarter" idx="12"/>
          </p:nvPr>
        </p:nvSpPr>
        <p:spPr/>
        <p:txBody>
          <a:bodyPr/>
          <a:lstStyle/>
          <a:p>
            <a:fld id="{CB3FCF08-F411-4740-A28F-410ABB8231E7}" type="slidenum">
              <a:rPr lang="de-DE" smtClean="0"/>
              <a:t>‹Nr.›</a:t>
            </a:fld>
            <a:endParaRPr lang="de-DE"/>
          </a:p>
        </p:txBody>
      </p:sp>
      <p:cxnSp>
        <p:nvCxnSpPr>
          <p:cNvPr id="9" name="Straight Connector 8"/>
          <p:cNvCxnSpPr/>
          <p:nvPr/>
        </p:nvCxnSpPr>
        <p:spPr>
          <a:xfrm>
            <a:off x="981222" y="48260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554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891540" y="318448"/>
            <a:ext cx="8172450" cy="1611952"/>
          </a:xfrm>
        </p:spPr>
        <p:txBody>
          <a:bodyPr/>
          <a:lstStyle/>
          <a:p>
            <a:r>
              <a:rPr lang="de-DE"/>
              <a:t>Mastertitelformat bearbeiten</a:t>
            </a:r>
            <a:endParaRPr lang="en-US" dirty="0"/>
          </a:p>
        </p:txBody>
      </p:sp>
      <p:sp>
        <p:nvSpPr>
          <p:cNvPr id="3" name="Content Placeholder 2"/>
          <p:cNvSpPr>
            <a:spLocks noGrp="1"/>
          </p:cNvSpPr>
          <p:nvPr>
            <p:ph sz="half" idx="1"/>
          </p:nvPr>
        </p:nvSpPr>
        <p:spPr>
          <a:xfrm>
            <a:off x="891539" y="2050816"/>
            <a:ext cx="4011930" cy="4470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52060" y="2050817"/>
            <a:ext cx="4011930" cy="4470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4DDD285-F399-4CDC-86E4-2657D55BA33A}" type="datetime1">
              <a:rPr lang="de-DE" smtClean="0"/>
              <a:t>13.02.2020</a:t>
            </a:fld>
            <a:endParaRPr lang="de-DE"/>
          </a:p>
        </p:txBody>
      </p:sp>
      <p:sp>
        <p:nvSpPr>
          <p:cNvPr id="6" name="Footer Placeholder 5"/>
          <p:cNvSpPr>
            <a:spLocks noGrp="1"/>
          </p:cNvSpPr>
          <p:nvPr>
            <p:ph type="ftr" sz="quarter" idx="11"/>
          </p:nvPr>
        </p:nvSpPr>
        <p:spPr/>
        <p:txBody>
          <a:bodyPr/>
          <a:lstStyle/>
          <a:p>
            <a:r>
              <a:rPr lang="de-DE"/>
              <a:t>Wissensbasierte Systeme - Grundlagen und Geschichte der KI</a:t>
            </a:r>
          </a:p>
        </p:txBody>
      </p:sp>
      <p:sp>
        <p:nvSpPr>
          <p:cNvPr id="7" name="Slide Number Placeholder 6"/>
          <p:cNvSpPr>
            <a:spLocks noGrp="1"/>
          </p:cNvSpPr>
          <p:nvPr>
            <p:ph type="sldNum" sz="quarter" idx="12"/>
          </p:nvPr>
        </p:nvSpPr>
        <p:spPr/>
        <p:txBody>
          <a:bodyPr/>
          <a:lstStyle/>
          <a:p>
            <a:fld id="{CB3FCF08-F411-4740-A28F-410ABB8231E7}" type="slidenum">
              <a:rPr lang="de-DE" smtClean="0"/>
              <a:t>‹Nr.›</a:t>
            </a:fld>
            <a:endParaRPr lang="de-DE"/>
          </a:p>
        </p:txBody>
      </p:sp>
    </p:spTree>
    <p:extLst>
      <p:ext uri="{BB962C8B-B14F-4D97-AF65-F5344CB8AC3E}">
        <p14:creationId xmlns:p14="http://schemas.microsoft.com/office/powerpoint/2010/main" val="738504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891540" y="318448"/>
            <a:ext cx="8172450" cy="1611952"/>
          </a:xfrm>
        </p:spPr>
        <p:txBody>
          <a:bodyPr/>
          <a:lstStyle/>
          <a:p>
            <a:r>
              <a:rPr lang="de-DE"/>
              <a:t>Mastertitelformat bearbeiten</a:t>
            </a:r>
            <a:endParaRPr lang="en-US" dirty="0"/>
          </a:p>
        </p:txBody>
      </p:sp>
      <p:sp>
        <p:nvSpPr>
          <p:cNvPr id="3" name="Text Placeholder 2"/>
          <p:cNvSpPr>
            <a:spLocks noGrp="1"/>
          </p:cNvSpPr>
          <p:nvPr>
            <p:ph type="body" idx="1"/>
          </p:nvPr>
        </p:nvSpPr>
        <p:spPr>
          <a:xfrm>
            <a:off x="891540" y="2051169"/>
            <a:ext cx="4011930" cy="818091"/>
          </a:xfrm>
        </p:spPr>
        <p:txBody>
          <a:bodyPr lIns="91440" rIns="91440" anchor="ctr">
            <a:normAutofit/>
          </a:bodyPr>
          <a:lstStyle>
            <a:lvl1pPr marL="0" indent="0">
              <a:buNone/>
              <a:defRPr sz="1625" b="0" cap="all" baseline="0">
                <a:solidFill>
                  <a:schemeClr val="tx2"/>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de-DE"/>
              <a:t>Mastertextformat bearbeiten</a:t>
            </a:r>
          </a:p>
        </p:txBody>
      </p:sp>
      <p:sp>
        <p:nvSpPr>
          <p:cNvPr id="4" name="Content Placeholder 3"/>
          <p:cNvSpPr>
            <a:spLocks noGrp="1"/>
          </p:cNvSpPr>
          <p:nvPr>
            <p:ph sz="half" idx="2"/>
          </p:nvPr>
        </p:nvSpPr>
        <p:spPr>
          <a:xfrm>
            <a:off x="891540" y="2869260"/>
            <a:ext cx="4011930" cy="375355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52060" y="2051169"/>
            <a:ext cx="4011930" cy="818091"/>
          </a:xfrm>
        </p:spPr>
        <p:txBody>
          <a:bodyPr lIns="91440" rIns="91440" anchor="ctr">
            <a:normAutofit/>
          </a:bodyPr>
          <a:lstStyle>
            <a:lvl1pPr marL="0" indent="0">
              <a:buNone/>
              <a:defRPr sz="1625" b="0" cap="all" baseline="0">
                <a:solidFill>
                  <a:schemeClr val="tx2"/>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de-DE"/>
              <a:t>Mastertextformat bearbeiten</a:t>
            </a:r>
          </a:p>
        </p:txBody>
      </p:sp>
      <p:sp>
        <p:nvSpPr>
          <p:cNvPr id="6" name="Content Placeholder 5"/>
          <p:cNvSpPr>
            <a:spLocks noGrp="1"/>
          </p:cNvSpPr>
          <p:nvPr>
            <p:ph sz="quarter" idx="4"/>
          </p:nvPr>
        </p:nvSpPr>
        <p:spPr>
          <a:xfrm>
            <a:off x="5052060" y="2869260"/>
            <a:ext cx="4011930" cy="375355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A03985EB-0B8A-47F8-AE6A-D7DAFDA08F29}" type="datetime1">
              <a:rPr lang="de-DE" smtClean="0"/>
              <a:t>13.02.2020</a:t>
            </a:fld>
            <a:endParaRPr lang="de-DE"/>
          </a:p>
        </p:txBody>
      </p:sp>
      <p:sp>
        <p:nvSpPr>
          <p:cNvPr id="8" name="Footer Placeholder 7"/>
          <p:cNvSpPr>
            <a:spLocks noGrp="1"/>
          </p:cNvSpPr>
          <p:nvPr>
            <p:ph type="ftr" sz="quarter" idx="11"/>
          </p:nvPr>
        </p:nvSpPr>
        <p:spPr/>
        <p:txBody>
          <a:bodyPr/>
          <a:lstStyle/>
          <a:p>
            <a:r>
              <a:rPr lang="de-DE"/>
              <a:t>Wissensbasierte Systeme - Grundlagen und Geschichte der KI</a:t>
            </a:r>
          </a:p>
        </p:txBody>
      </p:sp>
      <p:sp>
        <p:nvSpPr>
          <p:cNvPr id="9" name="Slide Number Placeholder 8"/>
          <p:cNvSpPr>
            <a:spLocks noGrp="1"/>
          </p:cNvSpPr>
          <p:nvPr>
            <p:ph type="sldNum" sz="quarter" idx="12"/>
          </p:nvPr>
        </p:nvSpPr>
        <p:spPr/>
        <p:txBody>
          <a:bodyPr/>
          <a:lstStyle/>
          <a:p>
            <a:fld id="{CB3FCF08-F411-4740-A28F-410ABB8231E7}" type="slidenum">
              <a:rPr lang="de-DE" smtClean="0"/>
              <a:t>‹Nr.›</a:t>
            </a:fld>
            <a:endParaRPr lang="de-DE"/>
          </a:p>
        </p:txBody>
      </p:sp>
    </p:spTree>
    <p:extLst>
      <p:ext uri="{BB962C8B-B14F-4D97-AF65-F5344CB8AC3E}">
        <p14:creationId xmlns:p14="http://schemas.microsoft.com/office/powerpoint/2010/main" val="1744085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0E57EA74-1D64-4B36-AFCB-C1E377A23B10}" type="datetime1">
              <a:rPr lang="de-DE" smtClean="0"/>
              <a:t>13.02.2020</a:t>
            </a:fld>
            <a:endParaRPr lang="de-DE"/>
          </a:p>
        </p:txBody>
      </p:sp>
      <p:sp>
        <p:nvSpPr>
          <p:cNvPr id="4" name="Footer Placeholder 3"/>
          <p:cNvSpPr>
            <a:spLocks noGrp="1"/>
          </p:cNvSpPr>
          <p:nvPr>
            <p:ph type="ftr" sz="quarter" idx="11"/>
          </p:nvPr>
        </p:nvSpPr>
        <p:spPr/>
        <p:txBody>
          <a:bodyPr/>
          <a:lstStyle/>
          <a:p>
            <a:r>
              <a:rPr lang="de-DE"/>
              <a:t>Wissensbasierte Systeme - Grundlagen und Geschichte der KI</a:t>
            </a:r>
          </a:p>
        </p:txBody>
      </p:sp>
      <p:sp>
        <p:nvSpPr>
          <p:cNvPr id="5" name="Slide Number Placeholder 4"/>
          <p:cNvSpPr>
            <a:spLocks noGrp="1"/>
          </p:cNvSpPr>
          <p:nvPr>
            <p:ph type="sldNum" sz="quarter" idx="12"/>
          </p:nvPr>
        </p:nvSpPr>
        <p:spPr/>
        <p:txBody>
          <a:bodyPr/>
          <a:lstStyle/>
          <a:p>
            <a:fld id="{CB3FCF08-F411-4740-A28F-410ABB8231E7}" type="slidenum">
              <a:rPr lang="de-DE" smtClean="0"/>
              <a:t>‹Nr.›</a:t>
            </a:fld>
            <a:endParaRPr lang="de-DE"/>
          </a:p>
        </p:txBody>
      </p:sp>
    </p:spTree>
    <p:extLst>
      <p:ext uri="{BB962C8B-B14F-4D97-AF65-F5344CB8AC3E}">
        <p14:creationId xmlns:p14="http://schemas.microsoft.com/office/powerpoint/2010/main" val="3256192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2580" y="7112000"/>
            <a:ext cx="9903420"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7038129"/>
            <a:ext cx="9903420"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905121E-52D5-44F2-B36F-2F4900A9604F}" type="datetime1">
              <a:rPr lang="de-DE" smtClean="0"/>
              <a:t>13.02.2020</a:t>
            </a:fld>
            <a:endParaRPr lang="de-DE"/>
          </a:p>
        </p:txBody>
      </p:sp>
      <p:sp>
        <p:nvSpPr>
          <p:cNvPr id="8" name="Footer Placeholder 7"/>
          <p:cNvSpPr>
            <a:spLocks noGrp="1"/>
          </p:cNvSpPr>
          <p:nvPr>
            <p:ph type="ftr" sz="quarter" idx="11"/>
          </p:nvPr>
        </p:nvSpPr>
        <p:spPr/>
        <p:txBody>
          <a:bodyPr/>
          <a:lstStyle>
            <a:lvl1pPr>
              <a:defRPr>
                <a:solidFill>
                  <a:srgbClr val="FFFFFF"/>
                </a:solidFill>
              </a:defRPr>
            </a:lvl1pPr>
          </a:lstStyle>
          <a:p>
            <a:r>
              <a:rPr lang="de-DE"/>
              <a:t>Wissensbasierte Systeme - Grundlagen und Geschichte der KI</a:t>
            </a:r>
          </a:p>
        </p:txBody>
      </p:sp>
      <p:sp>
        <p:nvSpPr>
          <p:cNvPr id="9" name="Slide Number Placeholder 8"/>
          <p:cNvSpPr>
            <a:spLocks noGrp="1"/>
          </p:cNvSpPr>
          <p:nvPr>
            <p:ph type="sldNum" sz="quarter" idx="12"/>
          </p:nvPr>
        </p:nvSpPr>
        <p:spPr/>
        <p:txBody>
          <a:bodyPr/>
          <a:lstStyle/>
          <a:p>
            <a:fld id="{CB3FCF08-F411-4740-A28F-410ABB8231E7}" type="slidenum">
              <a:rPr lang="de-DE" smtClean="0"/>
              <a:t>‹Nr.›</a:t>
            </a:fld>
            <a:endParaRPr lang="de-DE"/>
          </a:p>
        </p:txBody>
      </p:sp>
    </p:spTree>
    <p:extLst>
      <p:ext uri="{BB962C8B-B14F-4D97-AF65-F5344CB8AC3E}">
        <p14:creationId xmlns:p14="http://schemas.microsoft.com/office/powerpoint/2010/main" val="1072035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3" y="0"/>
            <a:ext cx="3291268" cy="76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76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660399"/>
            <a:ext cx="2600325" cy="2540000"/>
          </a:xfrm>
        </p:spPr>
        <p:txBody>
          <a:bodyPr anchor="b">
            <a:normAutofit/>
          </a:bodyPr>
          <a:lstStyle>
            <a:lvl1pPr>
              <a:defRPr sz="2925"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3900488" y="812800"/>
            <a:ext cx="5274945" cy="5842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371475" y="3251200"/>
            <a:ext cx="2600325" cy="3754582"/>
          </a:xfrm>
        </p:spPr>
        <p:txBody>
          <a:bodyPr lIns="91440" rIns="91440">
            <a:normAutofit/>
          </a:bodyPr>
          <a:lstStyle>
            <a:lvl1pPr marL="0" indent="0">
              <a:buNone/>
              <a:defRPr sz="1219">
                <a:solidFill>
                  <a:srgbClr val="FFFFFF"/>
                </a:solidFill>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de-DE"/>
              <a:t>Mastertextformat bearbeiten</a:t>
            </a:r>
          </a:p>
        </p:txBody>
      </p:sp>
      <p:sp>
        <p:nvSpPr>
          <p:cNvPr id="5" name="Date Placeholder 4"/>
          <p:cNvSpPr>
            <a:spLocks noGrp="1"/>
          </p:cNvSpPr>
          <p:nvPr>
            <p:ph type="dt" sz="half" idx="10"/>
          </p:nvPr>
        </p:nvSpPr>
        <p:spPr>
          <a:xfrm>
            <a:off x="378229" y="7177540"/>
            <a:ext cx="2127539" cy="405694"/>
          </a:xfrm>
        </p:spPr>
        <p:txBody>
          <a:bodyPr/>
          <a:lstStyle>
            <a:lvl1pPr algn="l">
              <a:defRPr/>
            </a:lvl1pPr>
          </a:lstStyle>
          <a:p>
            <a:fld id="{DE469B69-3507-45A0-85A3-6FCC38F27629}" type="datetime1">
              <a:rPr lang="de-DE" smtClean="0"/>
              <a:t>13.02.2020</a:t>
            </a:fld>
            <a:endParaRPr lang="de-DE"/>
          </a:p>
        </p:txBody>
      </p:sp>
      <p:sp>
        <p:nvSpPr>
          <p:cNvPr id="6" name="Footer Placeholder 5"/>
          <p:cNvSpPr>
            <a:spLocks noGrp="1"/>
          </p:cNvSpPr>
          <p:nvPr>
            <p:ph type="ftr" sz="quarter" idx="11"/>
          </p:nvPr>
        </p:nvSpPr>
        <p:spPr>
          <a:xfrm>
            <a:off x="3900487" y="7177540"/>
            <a:ext cx="3776663" cy="405694"/>
          </a:xfrm>
        </p:spPr>
        <p:txBody>
          <a:bodyPr/>
          <a:lstStyle>
            <a:lvl1pPr algn="l">
              <a:defRPr>
                <a:solidFill>
                  <a:schemeClr val="tx2"/>
                </a:solidFill>
              </a:defRPr>
            </a:lvl1pPr>
          </a:lstStyle>
          <a:p>
            <a:r>
              <a:rPr lang="de-DE"/>
              <a:t>Wissensbasierte Systeme - Grundlagen und Geschichte der KI</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B3FCF08-F411-4740-A28F-410ABB8231E7}" type="slidenum">
              <a:rPr lang="de-DE" smtClean="0"/>
              <a:t>‹Nr.›</a:t>
            </a:fld>
            <a:endParaRPr lang="de-DE"/>
          </a:p>
        </p:txBody>
      </p:sp>
    </p:spTree>
    <p:extLst>
      <p:ext uri="{BB962C8B-B14F-4D97-AF65-F5344CB8AC3E}">
        <p14:creationId xmlns:p14="http://schemas.microsoft.com/office/powerpoint/2010/main" val="1528609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1" y="5503333"/>
            <a:ext cx="9903420" cy="2116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5461196"/>
            <a:ext cx="9903420"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638800"/>
            <a:ext cx="8217027" cy="914400"/>
          </a:xfrm>
        </p:spPr>
        <p:txBody>
          <a:bodyPr lIns="91440" tIns="0" rIns="91440" bIns="0" anchor="b">
            <a:noAutofit/>
          </a:bodyPr>
          <a:lstStyle>
            <a:lvl1pPr>
              <a:defRPr sz="2925"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2" y="0"/>
            <a:ext cx="9905988" cy="5461196"/>
          </a:xfrm>
          <a:blipFill>
            <a:blip r:embed="rId2"/>
            <a:stretch>
              <a:fillRect/>
            </a:stretch>
          </a:blipFill>
        </p:spPr>
        <p:txBody>
          <a:bodyPr lIns="457200" tIns="457200" anchor="t"/>
          <a:lstStyle>
            <a:lvl1pPr marL="0" indent="0">
              <a:buNone/>
              <a:defRPr sz="2600">
                <a:solidFill>
                  <a:schemeClr val="bg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de-DE"/>
              <a:t>Bild durch Klicken auf Symbol hinzufügen</a:t>
            </a:r>
            <a:endParaRPr lang="en-US" dirty="0"/>
          </a:p>
        </p:txBody>
      </p:sp>
      <p:sp>
        <p:nvSpPr>
          <p:cNvPr id="4" name="Text Placeholder 3"/>
          <p:cNvSpPr>
            <a:spLocks noGrp="1"/>
          </p:cNvSpPr>
          <p:nvPr>
            <p:ph type="body" sz="half" idx="2"/>
          </p:nvPr>
        </p:nvSpPr>
        <p:spPr>
          <a:xfrm>
            <a:off x="891540" y="6563359"/>
            <a:ext cx="8217027" cy="660400"/>
          </a:xfrm>
        </p:spPr>
        <p:txBody>
          <a:bodyPr lIns="91440" tIns="0" rIns="91440" bIns="0">
            <a:normAutofit/>
          </a:bodyPr>
          <a:lstStyle>
            <a:lvl1pPr marL="0" indent="0">
              <a:spcBef>
                <a:spcPts val="0"/>
              </a:spcBef>
              <a:spcAft>
                <a:spcPts val="488"/>
              </a:spcAft>
              <a:buNone/>
              <a:defRPr sz="1219">
                <a:solidFill>
                  <a:srgbClr val="FFFFFF"/>
                </a:solidFill>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de-DE"/>
              <a:t>Mastertextformat bearbeiten</a:t>
            </a:r>
          </a:p>
        </p:txBody>
      </p:sp>
      <p:sp>
        <p:nvSpPr>
          <p:cNvPr id="5" name="Date Placeholder 4"/>
          <p:cNvSpPr>
            <a:spLocks noGrp="1"/>
          </p:cNvSpPr>
          <p:nvPr>
            <p:ph type="dt" sz="half" idx="10"/>
          </p:nvPr>
        </p:nvSpPr>
        <p:spPr/>
        <p:txBody>
          <a:bodyPr/>
          <a:lstStyle/>
          <a:p>
            <a:fld id="{93FE1278-5700-4F51-98D4-4EE05743A9E4}" type="datetime1">
              <a:rPr lang="de-DE" smtClean="0"/>
              <a:t>13.02.2020</a:t>
            </a:fld>
            <a:endParaRPr lang="de-DE"/>
          </a:p>
        </p:txBody>
      </p:sp>
      <p:sp>
        <p:nvSpPr>
          <p:cNvPr id="6" name="Footer Placeholder 5"/>
          <p:cNvSpPr>
            <a:spLocks noGrp="1"/>
          </p:cNvSpPr>
          <p:nvPr>
            <p:ph type="ftr" sz="quarter" idx="11"/>
          </p:nvPr>
        </p:nvSpPr>
        <p:spPr/>
        <p:txBody>
          <a:bodyPr/>
          <a:lstStyle/>
          <a:p>
            <a:r>
              <a:rPr lang="de-DE"/>
              <a:t>Wissensbasierte Systeme - Grundlagen und Geschichte der KI</a:t>
            </a:r>
          </a:p>
        </p:txBody>
      </p:sp>
      <p:sp>
        <p:nvSpPr>
          <p:cNvPr id="7" name="Slide Number Placeholder 6"/>
          <p:cNvSpPr>
            <a:spLocks noGrp="1"/>
          </p:cNvSpPr>
          <p:nvPr>
            <p:ph type="sldNum" sz="quarter" idx="12"/>
          </p:nvPr>
        </p:nvSpPr>
        <p:spPr/>
        <p:txBody>
          <a:bodyPr/>
          <a:lstStyle/>
          <a:p>
            <a:fld id="{CB3FCF08-F411-4740-A28F-410ABB8231E7}" type="slidenum">
              <a:rPr lang="de-DE" smtClean="0"/>
              <a:t>‹Nr.›</a:t>
            </a:fld>
            <a:endParaRPr lang="de-DE"/>
          </a:p>
        </p:txBody>
      </p:sp>
    </p:spTree>
    <p:extLst>
      <p:ext uri="{BB962C8B-B14F-4D97-AF65-F5344CB8AC3E}">
        <p14:creationId xmlns:p14="http://schemas.microsoft.com/office/powerpoint/2010/main" val="359054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3B40249-E4C8-454D-ADA7-96CAD55B6730}" type="datetime1">
              <a:rPr lang="de-DE" smtClean="0"/>
              <a:t>13.02.2020</a:t>
            </a:fld>
            <a:endParaRPr lang="de-DE"/>
          </a:p>
        </p:txBody>
      </p:sp>
      <p:sp>
        <p:nvSpPr>
          <p:cNvPr id="5" name="Footer Placeholder 4"/>
          <p:cNvSpPr>
            <a:spLocks noGrp="1"/>
          </p:cNvSpPr>
          <p:nvPr>
            <p:ph type="ftr" sz="quarter" idx="11"/>
          </p:nvPr>
        </p:nvSpPr>
        <p:spPr/>
        <p:txBody>
          <a:bodyPr/>
          <a:lstStyle/>
          <a:p>
            <a:r>
              <a:rPr lang="de-DE"/>
              <a:t>Wissensbasierte Systeme - Grundlagen und Geschichte der KI</a:t>
            </a:r>
          </a:p>
        </p:txBody>
      </p:sp>
      <p:sp>
        <p:nvSpPr>
          <p:cNvPr id="6" name="Slide Number Placeholder 5"/>
          <p:cNvSpPr>
            <a:spLocks noGrp="1"/>
          </p:cNvSpPr>
          <p:nvPr>
            <p:ph type="sldNum" sz="quarter" idx="12"/>
          </p:nvPr>
        </p:nvSpPr>
        <p:spPr/>
        <p:txBody>
          <a:bodyPr/>
          <a:lstStyle/>
          <a:p>
            <a:fld id="{CB3FCF08-F411-4740-A28F-410ABB8231E7}" type="slidenum">
              <a:rPr lang="de-DE" smtClean="0"/>
              <a:t>‹Nr.›</a:t>
            </a:fld>
            <a:endParaRPr lang="de-DE"/>
          </a:p>
        </p:txBody>
      </p:sp>
    </p:spTree>
    <p:extLst>
      <p:ext uri="{BB962C8B-B14F-4D97-AF65-F5344CB8AC3E}">
        <p14:creationId xmlns:p14="http://schemas.microsoft.com/office/powerpoint/2010/main" val="191792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2580" y="7112000"/>
            <a:ext cx="9903420"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7038129"/>
            <a:ext cx="9903420"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1" y="460865"/>
            <a:ext cx="2135981" cy="639713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1037" y="460864"/>
            <a:ext cx="6284119" cy="6397136"/>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0B60C38-0CCD-46FA-A5A4-8C701856DEE5}" type="datetime1">
              <a:rPr lang="de-DE" smtClean="0"/>
              <a:t>13.02.2020</a:t>
            </a:fld>
            <a:endParaRPr lang="de-DE"/>
          </a:p>
        </p:txBody>
      </p:sp>
      <p:sp>
        <p:nvSpPr>
          <p:cNvPr id="5" name="Footer Placeholder 4"/>
          <p:cNvSpPr>
            <a:spLocks noGrp="1"/>
          </p:cNvSpPr>
          <p:nvPr>
            <p:ph type="ftr" sz="quarter" idx="11"/>
          </p:nvPr>
        </p:nvSpPr>
        <p:spPr/>
        <p:txBody>
          <a:bodyPr/>
          <a:lstStyle/>
          <a:p>
            <a:r>
              <a:rPr lang="de-DE"/>
              <a:t>Wissensbasierte Systeme - Grundlagen und Geschichte der KI</a:t>
            </a:r>
          </a:p>
        </p:txBody>
      </p:sp>
      <p:sp>
        <p:nvSpPr>
          <p:cNvPr id="6" name="Slide Number Placeholder 5"/>
          <p:cNvSpPr>
            <a:spLocks noGrp="1"/>
          </p:cNvSpPr>
          <p:nvPr>
            <p:ph type="sldNum" sz="quarter" idx="12"/>
          </p:nvPr>
        </p:nvSpPr>
        <p:spPr/>
        <p:txBody>
          <a:bodyPr/>
          <a:lstStyle/>
          <a:p>
            <a:fld id="{CB3FCF08-F411-4740-A28F-410ABB8231E7}" type="slidenum">
              <a:rPr lang="de-DE" smtClean="0"/>
              <a:t>‹Nr.›</a:t>
            </a:fld>
            <a:endParaRPr lang="de-DE"/>
          </a:p>
        </p:txBody>
      </p:sp>
    </p:spTree>
    <p:extLst>
      <p:ext uri="{BB962C8B-B14F-4D97-AF65-F5344CB8AC3E}">
        <p14:creationId xmlns:p14="http://schemas.microsoft.com/office/powerpoint/2010/main" val="392747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Textfeld 15"/>
          <p:cNvSpPr txBox="1">
            <a:spLocks noChangeArrowheads="1"/>
          </p:cNvSpPr>
          <p:nvPr userDrawn="1"/>
        </p:nvSpPr>
        <p:spPr bwMode="auto">
          <a:xfrm>
            <a:off x="849313" y="6905625"/>
            <a:ext cx="5975350" cy="246063"/>
          </a:xfrm>
          <a:prstGeom prst="rect">
            <a:avLst/>
          </a:prstGeom>
          <a:noFill/>
          <a:ln>
            <a:noFill/>
          </a:ln>
          <a:extLst/>
        </p:spPr>
        <p:txBody>
          <a:bodyPr>
            <a:spAutoFit/>
          </a:bodyPr>
          <a:lstStyle>
            <a:lvl1pPr>
              <a:defRPr sz="800">
                <a:solidFill>
                  <a:schemeClr val="tx1"/>
                </a:solidFill>
                <a:latin typeface="Verdana" pitchFamily="34" charset="0"/>
              </a:defRPr>
            </a:lvl1pPr>
            <a:lvl2pPr marL="742950" indent="-285750">
              <a:defRPr sz="800">
                <a:solidFill>
                  <a:schemeClr val="tx1"/>
                </a:solidFill>
                <a:latin typeface="Verdana" pitchFamily="34" charset="0"/>
              </a:defRPr>
            </a:lvl2pPr>
            <a:lvl3pPr marL="1143000" indent="-228600">
              <a:defRPr sz="800">
                <a:solidFill>
                  <a:schemeClr val="tx1"/>
                </a:solidFill>
                <a:latin typeface="Verdana" pitchFamily="34" charset="0"/>
              </a:defRPr>
            </a:lvl3pPr>
            <a:lvl4pPr marL="1600200" indent="-228600">
              <a:defRPr sz="800">
                <a:solidFill>
                  <a:schemeClr val="tx1"/>
                </a:solidFill>
                <a:latin typeface="Verdana" pitchFamily="34" charset="0"/>
              </a:defRPr>
            </a:lvl4pPr>
            <a:lvl5pPr marL="2057400" indent="-228600">
              <a:defRPr sz="800">
                <a:solidFill>
                  <a:schemeClr val="tx1"/>
                </a:solidFill>
                <a:latin typeface="Verdana" pitchFamily="34" charset="0"/>
              </a:defRPr>
            </a:lvl5pPr>
            <a:lvl6pPr marL="2514600" indent="-228600" eaLnBrk="0" fontAlgn="base" hangingPunct="0">
              <a:spcBef>
                <a:spcPct val="0"/>
              </a:spcBef>
              <a:spcAft>
                <a:spcPct val="0"/>
              </a:spcAft>
              <a:defRPr sz="800">
                <a:solidFill>
                  <a:schemeClr val="tx1"/>
                </a:solidFill>
                <a:latin typeface="Verdana" pitchFamily="34" charset="0"/>
              </a:defRPr>
            </a:lvl6pPr>
            <a:lvl7pPr marL="2971800" indent="-228600" eaLnBrk="0" fontAlgn="base" hangingPunct="0">
              <a:spcBef>
                <a:spcPct val="0"/>
              </a:spcBef>
              <a:spcAft>
                <a:spcPct val="0"/>
              </a:spcAft>
              <a:defRPr sz="800">
                <a:solidFill>
                  <a:schemeClr val="tx1"/>
                </a:solidFill>
                <a:latin typeface="Verdana" pitchFamily="34" charset="0"/>
              </a:defRPr>
            </a:lvl7pPr>
            <a:lvl8pPr marL="3429000" indent="-228600" eaLnBrk="0" fontAlgn="base" hangingPunct="0">
              <a:spcBef>
                <a:spcPct val="0"/>
              </a:spcBef>
              <a:spcAft>
                <a:spcPct val="0"/>
              </a:spcAft>
              <a:defRPr sz="800">
                <a:solidFill>
                  <a:schemeClr val="tx1"/>
                </a:solidFill>
                <a:latin typeface="Verdana" pitchFamily="34" charset="0"/>
              </a:defRPr>
            </a:lvl8pPr>
            <a:lvl9pPr marL="3886200" indent="-228600" eaLnBrk="0" fontAlgn="base" hangingPunct="0">
              <a:spcBef>
                <a:spcPct val="0"/>
              </a:spcBef>
              <a:spcAft>
                <a:spcPct val="0"/>
              </a:spcAft>
              <a:defRPr sz="800">
                <a:solidFill>
                  <a:schemeClr val="tx1"/>
                </a:solidFill>
                <a:latin typeface="Verdana" pitchFamily="34" charset="0"/>
              </a:defRPr>
            </a:lvl9pPr>
          </a:lstStyle>
          <a:p>
            <a:pPr>
              <a:defRPr/>
            </a:pPr>
            <a:r>
              <a:rPr lang="de-DE" altLang="de-DE" sz="1000" dirty="0"/>
              <a:t>Grundlagen des Wissensmanagements – Prof. Dr. Dr. Heribert Popp</a:t>
            </a:r>
          </a:p>
        </p:txBody>
      </p:sp>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457200" y="1524000"/>
            <a:ext cx="4114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724400" y="1524000"/>
            <a:ext cx="4114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Rectangle 22"/>
          <p:cNvSpPr>
            <a:spLocks noGrp="1" noChangeArrowheads="1"/>
          </p:cNvSpPr>
          <p:nvPr>
            <p:ph type="sldNum" sz="quarter" idx="10"/>
          </p:nvPr>
        </p:nvSpPr>
        <p:spPr>
          <a:xfrm>
            <a:off x="8121650" y="6978650"/>
            <a:ext cx="1371600" cy="152400"/>
          </a:xfrm>
        </p:spPr>
        <p:txBody>
          <a:bodyPr/>
          <a:lstStyle>
            <a:lvl1pPr>
              <a:defRPr/>
            </a:lvl1pPr>
          </a:lstStyle>
          <a:p>
            <a:pPr>
              <a:defRPr/>
            </a:pPr>
            <a:fld id="{D8DF38FC-D6E6-41C0-ADA1-3B6BC15E0F7E}" type="slidenum">
              <a:rPr lang="de-DE"/>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7" name="Textfeld 15"/>
          <p:cNvSpPr txBox="1">
            <a:spLocks noChangeArrowheads="1"/>
          </p:cNvSpPr>
          <p:nvPr userDrawn="1"/>
        </p:nvSpPr>
        <p:spPr bwMode="auto">
          <a:xfrm>
            <a:off x="849313" y="6905625"/>
            <a:ext cx="5975350" cy="246063"/>
          </a:xfrm>
          <a:prstGeom prst="rect">
            <a:avLst/>
          </a:prstGeom>
          <a:noFill/>
          <a:ln>
            <a:noFill/>
          </a:ln>
          <a:extLst/>
        </p:spPr>
        <p:txBody>
          <a:bodyPr>
            <a:spAutoFit/>
          </a:bodyPr>
          <a:lstStyle>
            <a:lvl1pPr>
              <a:defRPr sz="800">
                <a:solidFill>
                  <a:schemeClr val="tx1"/>
                </a:solidFill>
                <a:latin typeface="Verdana" pitchFamily="34" charset="0"/>
              </a:defRPr>
            </a:lvl1pPr>
            <a:lvl2pPr marL="742950" indent="-285750">
              <a:defRPr sz="800">
                <a:solidFill>
                  <a:schemeClr val="tx1"/>
                </a:solidFill>
                <a:latin typeface="Verdana" pitchFamily="34" charset="0"/>
              </a:defRPr>
            </a:lvl2pPr>
            <a:lvl3pPr marL="1143000" indent="-228600">
              <a:defRPr sz="800">
                <a:solidFill>
                  <a:schemeClr val="tx1"/>
                </a:solidFill>
                <a:latin typeface="Verdana" pitchFamily="34" charset="0"/>
              </a:defRPr>
            </a:lvl3pPr>
            <a:lvl4pPr marL="1600200" indent="-228600">
              <a:defRPr sz="800">
                <a:solidFill>
                  <a:schemeClr val="tx1"/>
                </a:solidFill>
                <a:latin typeface="Verdana" pitchFamily="34" charset="0"/>
              </a:defRPr>
            </a:lvl4pPr>
            <a:lvl5pPr marL="2057400" indent="-228600">
              <a:defRPr sz="800">
                <a:solidFill>
                  <a:schemeClr val="tx1"/>
                </a:solidFill>
                <a:latin typeface="Verdana" pitchFamily="34" charset="0"/>
              </a:defRPr>
            </a:lvl5pPr>
            <a:lvl6pPr marL="2514600" indent="-228600" eaLnBrk="0" fontAlgn="base" hangingPunct="0">
              <a:spcBef>
                <a:spcPct val="0"/>
              </a:spcBef>
              <a:spcAft>
                <a:spcPct val="0"/>
              </a:spcAft>
              <a:defRPr sz="800">
                <a:solidFill>
                  <a:schemeClr val="tx1"/>
                </a:solidFill>
                <a:latin typeface="Verdana" pitchFamily="34" charset="0"/>
              </a:defRPr>
            </a:lvl6pPr>
            <a:lvl7pPr marL="2971800" indent="-228600" eaLnBrk="0" fontAlgn="base" hangingPunct="0">
              <a:spcBef>
                <a:spcPct val="0"/>
              </a:spcBef>
              <a:spcAft>
                <a:spcPct val="0"/>
              </a:spcAft>
              <a:defRPr sz="800">
                <a:solidFill>
                  <a:schemeClr val="tx1"/>
                </a:solidFill>
                <a:latin typeface="Verdana" pitchFamily="34" charset="0"/>
              </a:defRPr>
            </a:lvl7pPr>
            <a:lvl8pPr marL="3429000" indent="-228600" eaLnBrk="0" fontAlgn="base" hangingPunct="0">
              <a:spcBef>
                <a:spcPct val="0"/>
              </a:spcBef>
              <a:spcAft>
                <a:spcPct val="0"/>
              </a:spcAft>
              <a:defRPr sz="800">
                <a:solidFill>
                  <a:schemeClr val="tx1"/>
                </a:solidFill>
                <a:latin typeface="Verdana" pitchFamily="34" charset="0"/>
              </a:defRPr>
            </a:lvl8pPr>
            <a:lvl9pPr marL="3886200" indent="-228600" eaLnBrk="0" fontAlgn="base" hangingPunct="0">
              <a:spcBef>
                <a:spcPct val="0"/>
              </a:spcBef>
              <a:spcAft>
                <a:spcPct val="0"/>
              </a:spcAft>
              <a:defRPr sz="800">
                <a:solidFill>
                  <a:schemeClr val="tx1"/>
                </a:solidFill>
                <a:latin typeface="Verdana" pitchFamily="34" charset="0"/>
              </a:defRPr>
            </a:lvl9pPr>
          </a:lstStyle>
          <a:p>
            <a:pPr>
              <a:defRPr/>
            </a:pPr>
            <a:r>
              <a:rPr lang="de-DE" altLang="de-DE" sz="1000" dirty="0"/>
              <a:t>Grundlagen des Wissensmanagements – Prof. Dr. Dr. Heribert Popp</a:t>
            </a:r>
          </a:p>
        </p:txBody>
      </p:sp>
      <p:sp>
        <p:nvSpPr>
          <p:cNvPr id="2" name="Titel 1"/>
          <p:cNvSpPr>
            <a:spLocks noGrp="1"/>
          </p:cNvSpPr>
          <p:nvPr>
            <p:ph type="title"/>
          </p:nvPr>
        </p:nvSpPr>
        <p:spPr>
          <a:xfrm>
            <a:off x="495300" y="304800"/>
            <a:ext cx="8915400" cy="1270000"/>
          </a:xfr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95300" y="1704975"/>
            <a:ext cx="4376738"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344488" y="2369840"/>
            <a:ext cx="4376738"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5032375" y="1704975"/>
            <a:ext cx="4378325"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032375" y="2416175"/>
            <a:ext cx="4378325"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8" name="Rectangle 22"/>
          <p:cNvSpPr>
            <a:spLocks noGrp="1" noChangeArrowheads="1"/>
          </p:cNvSpPr>
          <p:nvPr>
            <p:ph type="sldNum" sz="quarter" idx="10"/>
          </p:nvPr>
        </p:nvSpPr>
        <p:spPr>
          <a:xfrm>
            <a:off x="8337550" y="6978650"/>
            <a:ext cx="1371600" cy="152400"/>
          </a:xfrm>
        </p:spPr>
        <p:txBody>
          <a:bodyPr/>
          <a:lstStyle>
            <a:lvl1pPr>
              <a:defRPr/>
            </a:lvl1pPr>
          </a:lstStyle>
          <a:p>
            <a:pPr>
              <a:defRPr/>
            </a:pPr>
            <a:fld id="{852A6890-F44B-4813-970E-89387486B4CE}" type="slidenum">
              <a:rPr lang="de-DE"/>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Textfeld 15"/>
          <p:cNvSpPr txBox="1">
            <a:spLocks noChangeArrowheads="1"/>
          </p:cNvSpPr>
          <p:nvPr userDrawn="1"/>
        </p:nvSpPr>
        <p:spPr bwMode="auto">
          <a:xfrm>
            <a:off x="849313" y="6978650"/>
            <a:ext cx="5975350" cy="246063"/>
          </a:xfrm>
          <a:prstGeom prst="rect">
            <a:avLst/>
          </a:prstGeom>
          <a:noFill/>
          <a:ln>
            <a:noFill/>
          </a:ln>
          <a:extLst/>
        </p:spPr>
        <p:txBody>
          <a:bodyPr>
            <a:spAutoFit/>
          </a:bodyPr>
          <a:lstStyle>
            <a:lvl1pPr>
              <a:defRPr sz="800">
                <a:solidFill>
                  <a:schemeClr val="tx1"/>
                </a:solidFill>
                <a:latin typeface="Verdana" pitchFamily="34" charset="0"/>
              </a:defRPr>
            </a:lvl1pPr>
            <a:lvl2pPr marL="742950" indent="-285750">
              <a:defRPr sz="800">
                <a:solidFill>
                  <a:schemeClr val="tx1"/>
                </a:solidFill>
                <a:latin typeface="Verdana" pitchFamily="34" charset="0"/>
              </a:defRPr>
            </a:lvl2pPr>
            <a:lvl3pPr marL="1143000" indent="-228600">
              <a:defRPr sz="800">
                <a:solidFill>
                  <a:schemeClr val="tx1"/>
                </a:solidFill>
                <a:latin typeface="Verdana" pitchFamily="34" charset="0"/>
              </a:defRPr>
            </a:lvl3pPr>
            <a:lvl4pPr marL="1600200" indent="-228600">
              <a:defRPr sz="800">
                <a:solidFill>
                  <a:schemeClr val="tx1"/>
                </a:solidFill>
                <a:latin typeface="Verdana" pitchFamily="34" charset="0"/>
              </a:defRPr>
            </a:lvl4pPr>
            <a:lvl5pPr marL="2057400" indent="-228600">
              <a:defRPr sz="800">
                <a:solidFill>
                  <a:schemeClr val="tx1"/>
                </a:solidFill>
                <a:latin typeface="Verdana" pitchFamily="34" charset="0"/>
              </a:defRPr>
            </a:lvl5pPr>
            <a:lvl6pPr marL="2514600" indent="-228600" eaLnBrk="0" fontAlgn="base" hangingPunct="0">
              <a:spcBef>
                <a:spcPct val="0"/>
              </a:spcBef>
              <a:spcAft>
                <a:spcPct val="0"/>
              </a:spcAft>
              <a:defRPr sz="800">
                <a:solidFill>
                  <a:schemeClr val="tx1"/>
                </a:solidFill>
                <a:latin typeface="Verdana" pitchFamily="34" charset="0"/>
              </a:defRPr>
            </a:lvl6pPr>
            <a:lvl7pPr marL="2971800" indent="-228600" eaLnBrk="0" fontAlgn="base" hangingPunct="0">
              <a:spcBef>
                <a:spcPct val="0"/>
              </a:spcBef>
              <a:spcAft>
                <a:spcPct val="0"/>
              </a:spcAft>
              <a:defRPr sz="800">
                <a:solidFill>
                  <a:schemeClr val="tx1"/>
                </a:solidFill>
                <a:latin typeface="Verdana" pitchFamily="34" charset="0"/>
              </a:defRPr>
            </a:lvl7pPr>
            <a:lvl8pPr marL="3429000" indent="-228600" eaLnBrk="0" fontAlgn="base" hangingPunct="0">
              <a:spcBef>
                <a:spcPct val="0"/>
              </a:spcBef>
              <a:spcAft>
                <a:spcPct val="0"/>
              </a:spcAft>
              <a:defRPr sz="800">
                <a:solidFill>
                  <a:schemeClr val="tx1"/>
                </a:solidFill>
                <a:latin typeface="Verdana" pitchFamily="34" charset="0"/>
              </a:defRPr>
            </a:lvl8pPr>
            <a:lvl9pPr marL="3886200" indent="-228600" eaLnBrk="0" fontAlgn="base" hangingPunct="0">
              <a:spcBef>
                <a:spcPct val="0"/>
              </a:spcBef>
              <a:spcAft>
                <a:spcPct val="0"/>
              </a:spcAft>
              <a:defRPr sz="800">
                <a:solidFill>
                  <a:schemeClr val="tx1"/>
                </a:solidFill>
                <a:latin typeface="Verdana" pitchFamily="34" charset="0"/>
              </a:defRPr>
            </a:lvl9pPr>
          </a:lstStyle>
          <a:p>
            <a:pPr>
              <a:defRPr/>
            </a:pPr>
            <a:r>
              <a:rPr lang="de-DE" altLang="de-DE" sz="1000" dirty="0"/>
              <a:t>Grundlagen des Wissensmanagements – Prof. Dr. Dr. Heribert Popp</a:t>
            </a:r>
          </a:p>
        </p:txBody>
      </p:sp>
      <p:sp>
        <p:nvSpPr>
          <p:cNvPr id="2" name="Titel 1"/>
          <p:cNvSpPr>
            <a:spLocks noGrp="1"/>
          </p:cNvSpPr>
          <p:nvPr>
            <p:ph type="title"/>
          </p:nvPr>
        </p:nvSpPr>
        <p:spPr/>
        <p:txBody>
          <a:bodyPr/>
          <a:lstStyle/>
          <a:p>
            <a:r>
              <a:rPr lang="de-DE"/>
              <a:t>Titelmasterformat durch Klicken bearbeiten</a:t>
            </a:r>
            <a:endParaRPr lang="en-US"/>
          </a:p>
        </p:txBody>
      </p:sp>
      <p:sp>
        <p:nvSpPr>
          <p:cNvPr id="4" name="Rectangle 22"/>
          <p:cNvSpPr>
            <a:spLocks noGrp="1" noChangeArrowheads="1"/>
          </p:cNvSpPr>
          <p:nvPr>
            <p:ph type="sldNum" sz="quarter" idx="10"/>
          </p:nvPr>
        </p:nvSpPr>
        <p:spPr>
          <a:xfrm>
            <a:off x="8337550" y="7058025"/>
            <a:ext cx="1371600" cy="152400"/>
          </a:xfrm>
        </p:spPr>
        <p:txBody>
          <a:bodyPr/>
          <a:lstStyle>
            <a:lvl1pPr>
              <a:defRPr/>
            </a:lvl1pPr>
          </a:lstStyle>
          <a:p>
            <a:pPr>
              <a:defRPr/>
            </a:pPr>
            <a:fld id="{13A62D4A-3007-4980-AEE0-A095B678D7FA}" type="slidenum">
              <a:rPr lang="de-DE"/>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Textfeld 15"/>
          <p:cNvSpPr txBox="1">
            <a:spLocks noChangeArrowheads="1"/>
          </p:cNvSpPr>
          <p:nvPr userDrawn="1"/>
        </p:nvSpPr>
        <p:spPr bwMode="auto">
          <a:xfrm>
            <a:off x="849313" y="6978650"/>
            <a:ext cx="5975350" cy="246063"/>
          </a:xfrm>
          <a:prstGeom prst="rect">
            <a:avLst/>
          </a:prstGeom>
          <a:noFill/>
          <a:ln>
            <a:noFill/>
          </a:ln>
          <a:extLst/>
        </p:spPr>
        <p:txBody>
          <a:bodyPr>
            <a:spAutoFit/>
          </a:bodyPr>
          <a:lstStyle>
            <a:lvl1pPr>
              <a:defRPr sz="800">
                <a:solidFill>
                  <a:schemeClr val="tx1"/>
                </a:solidFill>
                <a:latin typeface="Verdana" pitchFamily="34" charset="0"/>
              </a:defRPr>
            </a:lvl1pPr>
            <a:lvl2pPr marL="742950" indent="-285750">
              <a:defRPr sz="800">
                <a:solidFill>
                  <a:schemeClr val="tx1"/>
                </a:solidFill>
                <a:latin typeface="Verdana" pitchFamily="34" charset="0"/>
              </a:defRPr>
            </a:lvl2pPr>
            <a:lvl3pPr marL="1143000" indent="-228600">
              <a:defRPr sz="800">
                <a:solidFill>
                  <a:schemeClr val="tx1"/>
                </a:solidFill>
                <a:latin typeface="Verdana" pitchFamily="34" charset="0"/>
              </a:defRPr>
            </a:lvl3pPr>
            <a:lvl4pPr marL="1600200" indent="-228600">
              <a:defRPr sz="800">
                <a:solidFill>
                  <a:schemeClr val="tx1"/>
                </a:solidFill>
                <a:latin typeface="Verdana" pitchFamily="34" charset="0"/>
              </a:defRPr>
            </a:lvl4pPr>
            <a:lvl5pPr marL="2057400" indent="-228600">
              <a:defRPr sz="800">
                <a:solidFill>
                  <a:schemeClr val="tx1"/>
                </a:solidFill>
                <a:latin typeface="Verdana" pitchFamily="34" charset="0"/>
              </a:defRPr>
            </a:lvl5pPr>
            <a:lvl6pPr marL="2514600" indent="-228600" eaLnBrk="0" fontAlgn="base" hangingPunct="0">
              <a:spcBef>
                <a:spcPct val="0"/>
              </a:spcBef>
              <a:spcAft>
                <a:spcPct val="0"/>
              </a:spcAft>
              <a:defRPr sz="800">
                <a:solidFill>
                  <a:schemeClr val="tx1"/>
                </a:solidFill>
                <a:latin typeface="Verdana" pitchFamily="34" charset="0"/>
              </a:defRPr>
            </a:lvl6pPr>
            <a:lvl7pPr marL="2971800" indent="-228600" eaLnBrk="0" fontAlgn="base" hangingPunct="0">
              <a:spcBef>
                <a:spcPct val="0"/>
              </a:spcBef>
              <a:spcAft>
                <a:spcPct val="0"/>
              </a:spcAft>
              <a:defRPr sz="800">
                <a:solidFill>
                  <a:schemeClr val="tx1"/>
                </a:solidFill>
                <a:latin typeface="Verdana" pitchFamily="34" charset="0"/>
              </a:defRPr>
            </a:lvl7pPr>
            <a:lvl8pPr marL="3429000" indent="-228600" eaLnBrk="0" fontAlgn="base" hangingPunct="0">
              <a:spcBef>
                <a:spcPct val="0"/>
              </a:spcBef>
              <a:spcAft>
                <a:spcPct val="0"/>
              </a:spcAft>
              <a:defRPr sz="800">
                <a:solidFill>
                  <a:schemeClr val="tx1"/>
                </a:solidFill>
                <a:latin typeface="Verdana" pitchFamily="34" charset="0"/>
              </a:defRPr>
            </a:lvl8pPr>
            <a:lvl9pPr marL="3886200" indent="-228600" eaLnBrk="0" fontAlgn="base" hangingPunct="0">
              <a:spcBef>
                <a:spcPct val="0"/>
              </a:spcBef>
              <a:spcAft>
                <a:spcPct val="0"/>
              </a:spcAft>
              <a:defRPr sz="800">
                <a:solidFill>
                  <a:schemeClr val="tx1"/>
                </a:solidFill>
                <a:latin typeface="Verdana" pitchFamily="34" charset="0"/>
              </a:defRPr>
            </a:lvl9pPr>
          </a:lstStyle>
          <a:p>
            <a:pPr>
              <a:defRPr/>
            </a:pPr>
            <a:r>
              <a:rPr lang="de-DE" altLang="de-DE" sz="1000" dirty="0"/>
              <a:t>Grundlagen des Wissensmanagements – Prof. Dr. Dr. Heribert Popp</a:t>
            </a:r>
          </a:p>
        </p:txBody>
      </p:sp>
      <p:sp>
        <p:nvSpPr>
          <p:cNvPr id="3" name="Rectangle 22"/>
          <p:cNvSpPr>
            <a:spLocks noGrp="1" noChangeArrowheads="1"/>
          </p:cNvSpPr>
          <p:nvPr>
            <p:ph type="sldNum" sz="quarter" idx="10"/>
          </p:nvPr>
        </p:nvSpPr>
        <p:spPr>
          <a:xfrm>
            <a:off x="8048625" y="6978650"/>
            <a:ext cx="1371600" cy="152400"/>
          </a:xfrm>
        </p:spPr>
        <p:txBody>
          <a:bodyPr/>
          <a:lstStyle>
            <a:lvl1pPr>
              <a:defRPr/>
            </a:lvl1pPr>
          </a:lstStyle>
          <a:p>
            <a:pPr>
              <a:defRPr/>
            </a:pPr>
            <a:fld id="{89751AEA-4E51-4A21-8CB2-19C698711A07}" type="slidenum">
              <a:rPr lang="de-DE"/>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C0099-9853-1647-90D8-98E40E41EEB4}"/>
              </a:ext>
            </a:extLst>
          </p:cNvPr>
          <p:cNvSpPr>
            <a:spLocks noGrp="1"/>
          </p:cNvSpPr>
          <p:nvPr>
            <p:ph type="ctrTitle"/>
          </p:nvPr>
        </p:nvSpPr>
        <p:spPr>
          <a:xfrm>
            <a:off x="1238250" y="1247070"/>
            <a:ext cx="7429500" cy="2652889"/>
          </a:xfrm>
        </p:spPr>
        <p:txBody>
          <a:bodyPr anchor="b"/>
          <a:lstStyle>
            <a:lvl1pPr algn="ctr">
              <a:defRPr sz="4875"/>
            </a:lvl1pPr>
          </a:lstStyle>
          <a:p>
            <a:r>
              <a:rPr lang="de-DE"/>
              <a:t>Mastertitelformat bearbeiten</a:t>
            </a:r>
          </a:p>
        </p:txBody>
      </p:sp>
      <p:sp>
        <p:nvSpPr>
          <p:cNvPr id="3" name="Untertitel 2">
            <a:extLst>
              <a:ext uri="{FF2B5EF4-FFF2-40B4-BE49-F238E27FC236}">
                <a16:creationId xmlns:a16="http://schemas.microsoft.com/office/drawing/2014/main" id="{7F77BDA1-6509-2546-8210-ACDFA71901E3}"/>
              </a:ext>
            </a:extLst>
          </p:cNvPr>
          <p:cNvSpPr>
            <a:spLocks noGrp="1"/>
          </p:cNvSpPr>
          <p:nvPr>
            <p:ph type="subTitle" idx="1"/>
          </p:nvPr>
        </p:nvSpPr>
        <p:spPr>
          <a:xfrm>
            <a:off x="1238250" y="4002264"/>
            <a:ext cx="7429500" cy="1839736"/>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de-DE"/>
              <a:t>Master-Untertitelformat bearbeiten</a:t>
            </a:r>
          </a:p>
        </p:txBody>
      </p:sp>
      <p:sp>
        <p:nvSpPr>
          <p:cNvPr id="4" name="Datumsplatzhalter 3">
            <a:extLst>
              <a:ext uri="{FF2B5EF4-FFF2-40B4-BE49-F238E27FC236}">
                <a16:creationId xmlns:a16="http://schemas.microsoft.com/office/drawing/2014/main" id="{5F4BFD46-0CD3-3940-A7CF-606F93F205B3}"/>
              </a:ext>
            </a:extLst>
          </p:cNvPr>
          <p:cNvSpPr>
            <a:spLocks noGrp="1"/>
          </p:cNvSpPr>
          <p:nvPr>
            <p:ph type="dt" sz="half" idx="10"/>
          </p:nvPr>
        </p:nvSpPr>
        <p:spPr/>
        <p:txBody>
          <a:bodyPr/>
          <a:lstStyle/>
          <a:p>
            <a:fld id="{C6F9FC00-0901-D647-B612-7C0DFE2E9910}" type="datetimeFigureOut">
              <a:rPr lang="de-DE" smtClean="0"/>
              <a:t>13.02.2020</a:t>
            </a:fld>
            <a:endParaRPr lang="de-DE"/>
          </a:p>
        </p:txBody>
      </p:sp>
      <p:sp>
        <p:nvSpPr>
          <p:cNvPr id="5" name="Fußzeilenplatzhalter 4">
            <a:extLst>
              <a:ext uri="{FF2B5EF4-FFF2-40B4-BE49-F238E27FC236}">
                <a16:creationId xmlns:a16="http://schemas.microsoft.com/office/drawing/2014/main" id="{4679805A-B178-7347-B92C-87DE2ED10B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0F05967-3F9B-794C-90C4-6D3DF57A7152}"/>
              </a:ext>
            </a:extLst>
          </p:cNvPr>
          <p:cNvSpPr>
            <a:spLocks noGrp="1"/>
          </p:cNvSpPr>
          <p:nvPr>
            <p:ph type="sldNum" sz="quarter" idx="12"/>
          </p:nvPr>
        </p:nvSpPr>
        <p:spPr/>
        <p:txBody>
          <a:bodyPr/>
          <a:lstStyle/>
          <a:p>
            <a:fld id="{E4D680DE-AD61-2D4D-98DD-687C878445B8}" type="slidenum">
              <a:rPr lang="de-DE" smtClean="0"/>
              <a:t>‹Nr.›</a:t>
            </a:fld>
            <a:endParaRPr lang="de-DE"/>
          </a:p>
        </p:txBody>
      </p:sp>
    </p:spTree>
    <p:extLst>
      <p:ext uri="{BB962C8B-B14F-4D97-AF65-F5344CB8AC3E}">
        <p14:creationId xmlns:p14="http://schemas.microsoft.com/office/powerpoint/2010/main" val="162061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58679-7547-BB41-BD8D-E84FF0F5C6A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4470B24-68C1-684F-AF01-78EF840E1874}"/>
              </a:ext>
            </a:extLst>
          </p:cNvPr>
          <p:cNvSpPr>
            <a:spLocks noGrp="1"/>
          </p:cNvSpPr>
          <p:nvPr>
            <p:ph idx="1"/>
          </p:nvPr>
        </p:nvSpPr>
        <p:spPr/>
        <p:txBody>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A6A181C9-8E63-3647-8D4B-77661F5918DB}"/>
              </a:ext>
            </a:extLst>
          </p:cNvPr>
          <p:cNvSpPr>
            <a:spLocks noGrp="1"/>
          </p:cNvSpPr>
          <p:nvPr>
            <p:ph type="dt" sz="half" idx="10"/>
          </p:nvPr>
        </p:nvSpPr>
        <p:spPr/>
        <p:txBody>
          <a:bodyPr/>
          <a:lstStyle/>
          <a:p>
            <a:fld id="{C6F9FC00-0901-D647-B612-7C0DFE2E9910}" type="datetimeFigureOut">
              <a:rPr lang="de-DE" smtClean="0"/>
              <a:t>13.02.2020</a:t>
            </a:fld>
            <a:endParaRPr lang="de-DE"/>
          </a:p>
        </p:txBody>
      </p:sp>
      <p:sp>
        <p:nvSpPr>
          <p:cNvPr id="5" name="Fußzeilenplatzhalter 4">
            <a:extLst>
              <a:ext uri="{FF2B5EF4-FFF2-40B4-BE49-F238E27FC236}">
                <a16:creationId xmlns:a16="http://schemas.microsoft.com/office/drawing/2014/main" id="{7BD20C19-8657-774F-BC7C-3E39FE7F554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D50A40C-023A-6A4A-93DE-24BA4EEA4C6F}"/>
              </a:ext>
            </a:extLst>
          </p:cNvPr>
          <p:cNvSpPr>
            <a:spLocks noGrp="1"/>
          </p:cNvSpPr>
          <p:nvPr>
            <p:ph type="sldNum" sz="quarter" idx="12"/>
          </p:nvPr>
        </p:nvSpPr>
        <p:spPr/>
        <p:txBody>
          <a:bodyPr/>
          <a:lstStyle/>
          <a:p>
            <a:fld id="{E4D680DE-AD61-2D4D-98DD-687C878445B8}" type="slidenum">
              <a:rPr lang="de-DE" smtClean="0"/>
              <a:t>‹Nr.›</a:t>
            </a:fld>
            <a:endParaRPr lang="de-DE"/>
          </a:p>
        </p:txBody>
      </p:sp>
    </p:spTree>
    <p:extLst>
      <p:ext uri="{BB962C8B-B14F-4D97-AF65-F5344CB8AC3E}">
        <p14:creationId xmlns:p14="http://schemas.microsoft.com/office/powerpoint/2010/main" val="47645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36053-D656-FF42-8185-0EA7FDE90CB1}"/>
              </a:ext>
            </a:extLst>
          </p:cNvPr>
          <p:cNvSpPr>
            <a:spLocks noGrp="1"/>
          </p:cNvSpPr>
          <p:nvPr>
            <p:ph type="title"/>
          </p:nvPr>
        </p:nvSpPr>
        <p:spPr>
          <a:xfrm>
            <a:off x="675878" y="1899709"/>
            <a:ext cx="8543925" cy="3169708"/>
          </a:xfrm>
        </p:spPr>
        <p:txBody>
          <a:bodyPr anchor="b"/>
          <a:lstStyle>
            <a:lvl1pPr>
              <a:defRPr sz="4875"/>
            </a:lvl1pPr>
          </a:lstStyle>
          <a:p>
            <a:r>
              <a:rPr lang="de-DE"/>
              <a:t>Mastertitelformat bearbeiten</a:t>
            </a:r>
          </a:p>
        </p:txBody>
      </p:sp>
      <p:sp>
        <p:nvSpPr>
          <p:cNvPr id="3" name="Textplatzhalter 2">
            <a:extLst>
              <a:ext uri="{FF2B5EF4-FFF2-40B4-BE49-F238E27FC236}">
                <a16:creationId xmlns:a16="http://schemas.microsoft.com/office/drawing/2014/main" id="{2500FE45-932C-3D45-B054-69D34FD34B50}"/>
              </a:ext>
            </a:extLst>
          </p:cNvPr>
          <p:cNvSpPr>
            <a:spLocks noGrp="1"/>
          </p:cNvSpPr>
          <p:nvPr>
            <p:ph type="body" idx="1"/>
          </p:nvPr>
        </p:nvSpPr>
        <p:spPr>
          <a:xfrm>
            <a:off x="675878" y="5099404"/>
            <a:ext cx="8543925" cy="1666874"/>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10BC5220-A65A-FE46-9192-09782FFC2CE5}"/>
              </a:ext>
            </a:extLst>
          </p:cNvPr>
          <p:cNvSpPr>
            <a:spLocks noGrp="1"/>
          </p:cNvSpPr>
          <p:nvPr>
            <p:ph type="dt" sz="half" idx="10"/>
          </p:nvPr>
        </p:nvSpPr>
        <p:spPr/>
        <p:txBody>
          <a:bodyPr/>
          <a:lstStyle/>
          <a:p>
            <a:fld id="{C6F9FC00-0901-D647-B612-7C0DFE2E9910}" type="datetimeFigureOut">
              <a:rPr lang="de-DE" smtClean="0"/>
              <a:t>13.02.2020</a:t>
            </a:fld>
            <a:endParaRPr lang="de-DE"/>
          </a:p>
        </p:txBody>
      </p:sp>
      <p:sp>
        <p:nvSpPr>
          <p:cNvPr id="5" name="Fußzeilenplatzhalter 4">
            <a:extLst>
              <a:ext uri="{FF2B5EF4-FFF2-40B4-BE49-F238E27FC236}">
                <a16:creationId xmlns:a16="http://schemas.microsoft.com/office/drawing/2014/main" id="{F9278C97-FB6B-874C-9ABF-856FB2B4F8A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4BE3AC-5023-F841-8110-C809ABC6D134}"/>
              </a:ext>
            </a:extLst>
          </p:cNvPr>
          <p:cNvSpPr>
            <a:spLocks noGrp="1"/>
          </p:cNvSpPr>
          <p:nvPr>
            <p:ph type="sldNum" sz="quarter" idx="12"/>
          </p:nvPr>
        </p:nvSpPr>
        <p:spPr/>
        <p:txBody>
          <a:bodyPr/>
          <a:lstStyle/>
          <a:p>
            <a:fld id="{E4D680DE-AD61-2D4D-98DD-687C878445B8}" type="slidenum">
              <a:rPr lang="de-DE" smtClean="0"/>
              <a:t>‹Nr.›</a:t>
            </a:fld>
            <a:endParaRPr lang="de-DE"/>
          </a:p>
        </p:txBody>
      </p:sp>
    </p:spTree>
    <p:extLst>
      <p:ext uri="{BB962C8B-B14F-4D97-AF65-F5344CB8AC3E}">
        <p14:creationId xmlns:p14="http://schemas.microsoft.com/office/powerpoint/2010/main" val="1686598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265113" y="6553200"/>
            <a:ext cx="8526462" cy="1588"/>
            <a:chOff x="166" y="461"/>
            <a:chExt cx="5364" cy="1"/>
          </a:xfrm>
        </p:grpSpPr>
        <p:sp>
          <p:nvSpPr>
            <p:cNvPr id="1034" name="Freeform 17"/>
            <p:cNvSpPr>
              <a:spLocks/>
            </p:cNvSpPr>
            <p:nvPr/>
          </p:nvSpPr>
          <p:spPr bwMode="auto">
            <a:xfrm>
              <a:off x="166" y="461"/>
              <a:ext cx="5364" cy="1"/>
            </a:xfrm>
            <a:custGeom>
              <a:avLst/>
              <a:gdLst>
                <a:gd name="T0" fmla="*/ 0 w 10729"/>
                <a:gd name="T1" fmla="*/ 1 h 2"/>
                <a:gd name="T2" fmla="*/ 5364 w 10729"/>
                <a:gd name="T3" fmla="*/ 0 h 2"/>
                <a:gd name="T4" fmla="*/ 0 w 10729"/>
                <a:gd name="T5" fmla="*/ 1 h 2"/>
                <a:gd name="T6" fmla="*/ 0 60000 65536"/>
                <a:gd name="T7" fmla="*/ 0 60000 65536"/>
                <a:gd name="T8" fmla="*/ 0 60000 65536"/>
              </a:gdLst>
              <a:ahLst/>
              <a:cxnLst>
                <a:cxn ang="T6">
                  <a:pos x="T0" y="T1"/>
                </a:cxn>
                <a:cxn ang="T7">
                  <a:pos x="T2" y="T3"/>
                </a:cxn>
                <a:cxn ang="T8">
                  <a:pos x="T4" y="T5"/>
                </a:cxn>
              </a:cxnLst>
              <a:rect l="0" t="0" r="r" b="b"/>
              <a:pathLst>
                <a:path w="10729" h="2">
                  <a:moveTo>
                    <a:pt x="0" y="2"/>
                  </a:moveTo>
                  <a:lnTo>
                    <a:pt x="10729" y="0"/>
                  </a:lnTo>
                  <a:lnTo>
                    <a:pt x="0" y="2"/>
                  </a:lnTo>
                  <a:close/>
                </a:path>
              </a:pathLst>
            </a:custGeom>
            <a:solidFill>
              <a:srgbClr val="FFFFFF"/>
            </a:solidFill>
            <a:ln w="9525">
              <a:noFill/>
              <a:round/>
              <a:headEnd/>
              <a:tailEnd/>
            </a:ln>
          </p:spPr>
          <p:txBody>
            <a:bodyPr/>
            <a:lstStyle/>
            <a:p>
              <a:pPr>
                <a:defRPr/>
              </a:pPr>
              <a:endParaRPr lang="de-DE"/>
            </a:p>
          </p:txBody>
        </p:sp>
        <p:sp>
          <p:nvSpPr>
            <p:cNvPr id="1035" name="Line 18"/>
            <p:cNvSpPr>
              <a:spLocks noChangeShapeType="1"/>
            </p:cNvSpPr>
            <p:nvPr/>
          </p:nvSpPr>
          <p:spPr bwMode="auto">
            <a:xfrm flipV="1">
              <a:off x="166" y="461"/>
              <a:ext cx="5364" cy="1"/>
            </a:xfrm>
            <a:prstGeom prst="line">
              <a:avLst/>
            </a:prstGeom>
            <a:noFill/>
            <a:ln w="9525">
              <a:solidFill>
                <a:srgbClr val="FF0000"/>
              </a:solidFill>
              <a:round/>
              <a:headEnd/>
              <a:tailEnd/>
            </a:ln>
          </p:spPr>
          <p:txBody>
            <a:bodyPr/>
            <a:lstStyle/>
            <a:p>
              <a:pPr>
                <a:defRPr/>
              </a:pPr>
              <a:endParaRPr lang="de-DE"/>
            </a:p>
          </p:txBody>
        </p:sp>
      </p:grpSp>
      <p:sp>
        <p:nvSpPr>
          <p:cNvPr id="1027" name="Rectangle 21"/>
          <p:cNvSpPr>
            <a:spLocks noGrp="1" noChangeArrowheads="1"/>
          </p:cNvSpPr>
          <p:nvPr>
            <p:ph type="body" idx="1"/>
          </p:nvPr>
        </p:nvSpPr>
        <p:spPr bwMode="auto">
          <a:xfrm>
            <a:off x="457200" y="1524000"/>
            <a:ext cx="8382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46" name="Rectangle 22"/>
          <p:cNvSpPr>
            <a:spLocks noGrp="1" noChangeArrowheads="1"/>
          </p:cNvSpPr>
          <p:nvPr>
            <p:ph type="sldNum" sz="quarter" idx="4"/>
          </p:nvPr>
        </p:nvSpPr>
        <p:spPr bwMode="auto">
          <a:xfrm>
            <a:off x="8102600" y="6970713"/>
            <a:ext cx="1371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a:defRPr/>
            </a:pPr>
            <a:r>
              <a:rPr lang="de-DE"/>
              <a:t> </a:t>
            </a:r>
            <a:fld id="{498332D9-E2C8-44DB-87DF-709E025159CB}" type="slidenum">
              <a:rPr lang="de-DE"/>
              <a:pPr>
                <a:defRPr/>
              </a:pPr>
              <a:t>‹Nr.›</a:t>
            </a:fld>
            <a:endParaRPr lang="de-DE"/>
          </a:p>
        </p:txBody>
      </p:sp>
      <p:grpSp>
        <p:nvGrpSpPr>
          <p:cNvPr id="1029" name="Group 32"/>
          <p:cNvGrpSpPr>
            <a:grpSpLocks/>
          </p:cNvGrpSpPr>
          <p:nvPr/>
        </p:nvGrpSpPr>
        <p:grpSpPr bwMode="auto">
          <a:xfrm>
            <a:off x="261938" y="1092200"/>
            <a:ext cx="8526462" cy="1588"/>
            <a:chOff x="166" y="461"/>
            <a:chExt cx="5364" cy="1"/>
          </a:xfrm>
        </p:grpSpPr>
        <p:sp>
          <p:nvSpPr>
            <p:cNvPr id="1032" name="Freeform 33"/>
            <p:cNvSpPr>
              <a:spLocks/>
            </p:cNvSpPr>
            <p:nvPr/>
          </p:nvSpPr>
          <p:spPr bwMode="auto">
            <a:xfrm>
              <a:off x="166" y="461"/>
              <a:ext cx="5364" cy="1"/>
            </a:xfrm>
            <a:custGeom>
              <a:avLst/>
              <a:gdLst>
                <a:gd name="T0" fmla="*/ 0 w 10729"/>
                <a:gd name="T1" fmla="*/ 1 h 2"/>
                <a:gd name="T2" fmla="*/ 5364 w 10729"/>
                <a:gd name="T3" fmla="*/ 0 h 2"/>
                <a:gd name="T4" fmla="*/ 0 w 10729"/>
                <a:gd name="T5" fmla="*/ 1 h 2"/>
                <a:gd name="T6" fmla="*/ 0 60000 65536"/>
                <a:gd name="T7" fmla="*/ 0 60000 65536"/>
                <a:gd name="T8" fmla="*/ 0 60000 65536"/>
              </a:gdLst>
              <a:ahLst/>
              <a:cxnLst>
                <a:cxn ang="T6">
                  <a:pos x="T0" y="T1"/>
                </a:cxn>
                <a:cxn ang="T7">
                  <a:pos x="T2" y="T3"/>
                </a:cxn>
                <a:cxn ang="T8">
                  <a:pos x="T4" y="T5"/>
                </a:cxn>
              </a:cxnLst>
              <a:rect l="0" t="0" r="r" b="b"/>
              <a:pathLst>
                <a:path w="10729" h="2">
                  <a:moveTo>
                    <a:pt x="0" y="2"/>
                  </a:moveTo>
                  <a:lnTo>
                    <a:pt x="10729" y="0"/>
                  </a:lnTo>
                  <a:lnTo>
                    <a:pt x="0" y="2"/>
                  </a:lnTo>
                  <a:close/>
                </a:path>
              </a:pathLst>
            </a:custGeom>
            <a:solidFill>
              <a:srgbClr val="FFFFFF"/>
            </a:solidFill>
            <a:ln w="9525">
              <a:noFill/>
              <a:round/>
              <a:headEnd/>
              <a:tailEnd/>
            </a:ln>
          </p:spPr>
          <p:txBody>
            <a:bodyPr/>
            <a:lstStyle/>
            <a:p>
              <a:pPr>
                <a:defRPr/>
              </a:pPr>
              <a:endParaRPr lang="de-DE"/>
            </a:p>
          </p:txBody>
        </p:sp>
        <p:sp>
          <p:nvSpPr>
            <p:cNvPr id="1033" name="Line 34"/>
            <p:cNvSpPr>
              <a:spLocks noChangeShapeType="1"/>
            </p:cNvSpPr>
            <p:nvPr/>
          </p:nvSpPr>
          <p:spPr bwMode="auto">
            <a:xfrm flipV="1">
              <a:off x="166" y="461"/>
              <a:ext cx="5364" cy="1"/>
            </a:xfrm>
            <a:prstGeom prst="line">
              <a:avLst/>
            </a:prstGeom>
            <a:noFill/>
            <a:ln w="9525">
              <a:solidFill>
                <a:srgbClr val="FF0000"/>
              </a:solidFill>
              <a:round/>
              <a:headEnd/>
              <a:tailEnd/>
            </a:ln>
          </p:spPr>
          <p:txBody>
            <a:bodyPr/>
            <a:lstStyle/>
            <a:p>
              <a:pPr>
                <a:defRPr/>
              </a:pPr>
              <a:endParaRPr lang="de-DE"/>
            </a:p>
          </p:txBody>
        </p:sp>
      </p:grpSp>
      <p:sp>
        <p:nvSpPr>
          <p:cNvPr id="1030" name="Rectangle 35"/>
          <p:cNvSpPr>
            <a:spLocks noGrp="1" noChangeArrowheads="1"/>
          </p:cNvSpPr>
          <p:nvPr>
            <p:ph type="title"/>
          </p:nvPr>
        </p:nvSpPr>
        <p:spPr bwMode="auto">
          <a:xfrm>
            <a:off x="260350" y="533400"/>
            <a:ext cx="850265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de-DE" altLang="de-DE"/>
              <a:t>Klicken Sie, um das Titelformat zu bearbeiten</a:t>
            </a:r>
          </a:p>
        </p:txBody>
      </p:sp>
      <p:sp>
        <p:nvSpPr>
          <p:cNvPr id="17" name="Textfeld 15"/>
          <p:cNvSpPr txBox="1">
            <a:spLocks noChangeArrowheads="1"/>
          </p:cNvSpPr>
          <p:nvPr userDrawn="1"/>
        </p:nvSpPr>
        <p:spPr bwMode="auto">
          <a:xfrm>
            <a:off x="849313" y="6978650"/>
            <a:ext cx="5975350" cy="246063"/>
          </a:xfrm>
          <a:prstGeom prst="rect">
            <a:avLst/>
          </a:prstGeom>
          <a:noFill/>
          <a:ln>
            <a:noFill/>
          </a:ln>
          <a:extLst/>
        </p:spPr>
        <p:txBody>
          <a:bodyPr>
            <a:spAutoFit/>
          </a:bodyPr>
          <a:lstStyle>
            <a:lvl1pPr>
              <a:defRPr sz="800">
                <a:solidFill>
                  <a:schemeClr val="tx1"/>
                </a:solidFill>
                <a:latin typeface="Verdana" pitchFamily="34" charset="0"/>
              </a:defRPr>
            </a:lvl1pPr>
            <a:lvl2pPr marL="742950" indent="-285750">
              <a:defRPr sz="800">
                <a:solidFill>
                  <a:schemeClr val="tx1"/>
                </a:solidFill>
                <a:latin typeface="Verdana" pitchFamily="34" charset="0"/>
              </a:defRPr>
            </a:lvl2pPr>
            <a:lvl3pPr marL="1143000" indent="-228600">
              <a:defRPr sz="800">
                <a:solidFill>
                  <a:schemeClr val="tx1"/>
                </a:solidFill>
                <a:latin typeface="Verdana" pitchFamily="34" charset="0"/>
              </a:defRPr>
            </a:lvl3pPr>
            <a:lvl4pPr marL="1600200" indent="-228600">
              <a:defRPr sz="800">
                <a:solidFill>
                  <a:schemeClr val="tx1"/>
                </a:solidFill>
                <a:latin typeface="Verdana" pitchFamily="34" charset="0"/>
              </a:defRPr>
            </a:lvl4pPr>
            <a:lvl5pPr marL="2057400" indent="-228600">
              <a:defRPr sz="800">
                <a:solidFill>
                  <a:schemeClr val="tx1"/>
                </a:solidFill>
                <a:latin typeface="Verdana" pitchFamily="34" charset="0"/>
              </a:defRPr>
            </a:lvl5pPr>
            <a:lvl6pPr marL="2514600" indent="-228600" eaLnBrk="0" fontAlgn="base" hangingPunct="0">
              <a:spcBef>
                <a:spcPct val="0"/>
              </a:spcBef>
              <a:spcAft>
                <a:spcPct val="0"/>
              </a:spcAft>
              <a:defRPr sz="800">
                <a:solidFill>
                  <a:schemeClr val="tx1"/>
                </a:solidFill>
                <a:latin typeface="Verdana" pitchFamily="34" charset="0"/>
              </a:defRPr>
            </a:lvl6pPr>
            <a:lvl7pPr marL="2971800" indent="-228600" eaLnBrk="0" fontAlgn="base" hangingPunct="0">
              <a:spcBef>
                <a:spcPct val="0"/>
              </a:spcBef>
              <a:spcAft>
                <a:spcPct val="0"/>
              </a:spcAft>
              <a:defRPr sz="800">
                <a:solidFill>
                  <a:schemeClr val="tx1"/>
                </a:solidFill>
                <a:latin typeface="Verdana" pitchFamily="34" charset="0"/>
              </a:defRPr>
            </a:lvl7pPr>
            <a:lvl8pPr marL="3429000" indent="-228600" eaLnBrk="0" fontAlgn="base" hangingPunct="0">
              <a:spcBef>
                <a:spcPct val="0"/>
              </a:spcBef>
              <a:spcAft>
                <a:spcPct val="0"/>
              </a:spcAft>
              <a:defRPr sz="800">
                <a:solidFill>
                  <a:schemeClr val="tx1"/>
                </a:solidFill>
                <a:latin typeface="Verdana" pitchFamily="34" charset="0"/>
              </a:defRPr>
            </a:lvl8pPr>
            <a:lvl9pPr marL="3886200" indent="-228600" eaLnBrk="0" fontAlgn="base" hangingPunct="0">
              <a:spcBef>
                <a:spcPct val="0"/>
              </a:spcBef>
              <a:spcAft>
                <a:spcPct val="0"/>
              </a:spcAft>
              <a:defRPr sz="800">
                <a:solidFill>
                  <a:schemeClr val="tx1"/>
                </a:solidFill>
                <a:latin typeface="Verdana" pitchFamily="34" charset="0"/>
              </a:defRPr>
            </a:lvl9pPr>
          </a:lstStyle>
          <a:p>
            <a:pPr>
              <a:defRPr/>
            </a:pPr>
            <a:r>
              <a:rPr lang="de-DE" altLang="de-DE" sz="1000" dirty="0"/>
              <a:t>Grundlagen des Wissensmanagements – Prof. Dr. Dr. Heribert Popp</a:t>
            </a: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Lst>
  <p:hf hdr="0" dt="0"/>
  <p:txStyles>
    <p:titleStyle>
      <a:lvl1pPr algn="l" rtl="0" eaLnBrk="0" fontAlgn="base" hangingPunct="0">
        <a:spcBef>
          <a:spcPct val="0"/>
        </a:spcBef>
        <a:spcAft>
          <a:spcPct val="0"/>
        </a:spcAft>
        <a:defRPr sz="1500" b="1">
          <a:solidFill>
            <a:schemeClr val="tx2"/>
          </a:solidFill>
          <a:latin typeface="+mj-lt"/>
          <a:ea typeface="+mj-ea"/>
          <a:cs typeface="+mj-cs"/>
        </a:defRPr>
      </a:lvl1pPr>
      <a:lvl2pPr algn="l" rtl="0" eaLnBrk="0" fontAlgn="base" hangingPunct="0">
        <a:spcBef>
          <a:spcPct val="0"/>
        </a:spcBef>
        <a:spcAft>
          <a:spcPct val="0"/>
        </a:spcAft>
        <a:defRPr sz="1500" b="1">
          <a:solidFill>
            <a:schemeClr val="tx2"/>
          </a:solidFill>
          <a:latin typeface="Verdana" pitchFamily="34" charset="0"/>
        </a:defRPr>
      </a:lvl2pPr>
      <a:lvl3pPr algn="l" rtl="0" eaLnBrk="0" fontAlgn="base" hangingPunct="0">
        <a:spcBef>
          <a:spcPct val="0"/>
        </a:spcBef>
        <a:spcAft>
          <a:spcPct val="0"/>
        </a:spcAft>
        <a:defRPr sz="1500" b="1">
          <a:solidFill>
            <a:schemeClr val="tx2"/>
          </a:solidFill>
          <a:latin typeface="Verdana" pitchFamily="34" charset="0"/>
        </a:defRPr>
      </a:lvl3pPr>
      <a:lvl4pPr algn="l" rtl="0" eaLnBrk="0" fontAlgn="base" hangingPunct="0">
        <a:spcBef>
          <a:spcPct val="0"/>
        </a:spcBef>
        <a:spcAft>
          <a:spcPct val="0"/>
        </a:spcAft>
        <a:defRPr sz="1500" b="1">
          <a:solidFill>
            <a:schemeClr val="tx2"/>
          </a:solidFill>
          <a:latin typeface="Verdana" pitchFamily="34" charset="0"/>
        </a:defRPr>
      </a:lvl4pPr>
      <a:lvl5pPr algn="l" rtl="0" eaLnBrk="0" fontAlgn="base" hangingPunct="0">
        <a:spcBef>
          <a:spcPct val="0"/>
        </a:spcBef>
        <a:spcAft>
          <a:spcPct val="0"/>
        </a:spcAft>
        <a:defRPr sz="1500" b="1">
          <a:solidFill>
            <a:schemeClr val="tx2"/>
          </a:solidFill>
          <a:latin typeface="Verdana" pitchFamily="34" charset="0"/>
        </a:defRPr>
      </a:lvl5pPr>
      <a:lvl6pPr marL="457200" algn="l" rtl="0" eaLnBrk="0" fontAlgn="base" hangingPunct="0">
        <a:spcBef>
          <a:spcPct val="0"/>
        </a:spcBef>
        <a:spcAft>
          <a:spcPct val="0"/>
        </a:spcAft>
        <a:defRPr sz="1500" b="1">
          <a:solidFill>
            <a:schemeClr val="tx2"/>
          </a:solidFill>
          <a:latin typeface="Verdana" pitchFamily="34" charset="0"/>
        </a:defRPr>
      </a:lvl6pPr>
      <a:lvl7pPr marL="914400" algn="l" rtl="0" eaLnBrk="0" fontAlgn="base" hangingPunct="0">
        <a:spcBef>
          <a:spcPct val="0"/>
        </a:spcBef>
        <a:spcAft>
          <a:spcPct val="0"/>
        </a:spcAft>
        <a:defRPr sz="1500" b="1">
          <a:solidFill>
            <a:schemeClr val="tx2"/>
          </a:solidFill>
          <a:latin typeface="Verdana" pitchFamily="34" charset="0"/>
        </a:defRPr>
      </a:lvl7pPr>
      <a:lvl8pPr marL="1371600" algn="l" rtl="0" eaLnBrk="0" fontAlgn="base" hangingPunct="0">
        <a:spcBef>
          <a:spcPct val="0"/>
        </a:spcBef>
        <a:spcAft>
          <a:spcPct val="0"/>
        </a:spcAft>
        <a:defRPr sz="1500" b="1">
          <a:solidFill>
            <a:schemeClr val="tx2"/>
          </a:solidFill>
          <a:latin typeface="Verdana" pitchFamily="34" charset="0"/>
        </a:defRPr>
      </a:lvl8pPr>
      <a:lvl9pPr marL="1828800" algn="l" rtl="0" eaLnBrk="0" fontAlgn="base" hangingPunct="0">
        <a:spcBef>
          <a:spcPct val="0"/>
        </a:spcBef>
        <a:spcAft>
          <a:spcPct val="0"/>
        </a:spcAft>
        <a:defRPr sz="15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C63250F-5F8C-4B49-8045-55373AD11E60}"/>
              </a:ext>
            </a:extLst>
          </p:cNvPr>
          <p:cNvSpPr>
            <a:spLocks noGrp="1"/>
          </p:cNvSpPr>
          <p:nvPr>
            <p:ph type="title"/>
          </p:nvPr>
        </p:nvSpPr>
        <p:spPr>
          <a:xfrm>
            <a:off x="681038" y="405695"/>
            <a:ext cx="8543925" cy="1472848"/>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F4A8839-8A3A-2A4C-88CF-94854FB8B2DD}"/>
              </a:ext>
            </a:extLst>
          </p:cNvPr>
          <p:cNvSpPr>
            <a:spLocks noGrp="1"/>
          </p:cNvSpPr>
          <p:nvPr>
            <p:ph type="body" idx="1"/>
          </p:nvPr>
        </p:nvSpPr>
        <p:spPr>
          <a:xfrm>
            <a:off x="681038" y="2028472"/>
            <a:ext cx="8543925" cy="4834820"/>
          </a:xfrm>
          <a:prstGeom prst="rect">
            <a:avLst/>
          </a:prstGeom>
        </p:spPr>
        <p:txBody>
          <a:bodyPr vert="horz" lIns="91440" tIns="45720" rIns="91440" bIns="45720" rtlCol="0">
            <a:normAutofit/>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DA9E558F-C5FF-F142-9D6E-3EE6274C9375}"/>
              </a:ext>
            </a:extLst>
          </p:cNvPr>
          <p:cNvSpPr>
            <a:spLocks noGrp="1"/>
          </p:cNvSpPr>
          <p:nvPr>
            <p:ph type="dt" sz="half" idx="2"/>
          </p:nvPr>
        </p:nvSpPr>
        <p:spPr>
          <a:xfrm>
            <a:off x="681038" y="7062612"/>
            <a:ext cx="2228850" cy="405694"/>
          </a:xfrm>
          <a:prstGeom prst="rect">
            <a:avLst/>
          </a:prstGeom>
        </p:spPr>
        <p:txBody>
          <a:bodyPr vert="horz" lIns="91440" tIns="45720" rIns="91440" bIns="45720" rtlCol="0" anchor="ctr"/>
          <a:lstStyle>
            <a:lvl1pPr algn="l">
              <a:defRPr sz="975">
                <a:solidFill>
                  <a:schemeClr val="tx1">
                    <a:tint val="75000"/>
                  </a:schemeClr>
                </a:solidFill>
              </a:defRPr>
            </a:lvl1pPr>
          </a:lstStyle>
          <a:p>
            <a:fld id="{C6F9FC00-0901-D647-B612-7C0DFE2E9910}" type="datetimeFigureOut">
              <a:rPr lang="de-DE" smtClean="0"/>
              <a:t>13.02.2020</a:t>
            </a:fld>
            <a:endParaRPr lang="de-DE"/>
          </a:p>
        </p:txBody>
      </p:sp>
      <p:sp>
        <p:nvSpPr>
          <p:cNvPr id="5" name="Fußzeilenplatzhalter 4">
            <a:extLst>
              <a:ext uri="{FF2B5EF4-FFF2-40B4-BE49-F238E27FC236}">
                <a16:creationId xmlns:a16="http://schemas.microsoft.com/office/drawing/2014/main" id="{8BF0F509-D68F-954D-9D8E-D558AC5022E0}"/>
              </a:ext>
            </a:extLst>
          </p:cNvPr>
          <p:cNvSpPr>
            <a:spLocks noGrp="1"/>
          </p:cNvSpPr>
          <p:nvPr>
            <p:ph type="ftr" sz="quarter" idx="3"/>
          </p:nvPr>
        </p:nvSpPr>
        <p:spPr>
          <a:xfrm>
            <a:off x="3281363" y="7062612"/>
            <a:ext cx="3343275" cy="405694"/>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90B119EC-8C9D-2548-A9F6-6AF4816C8F1A}"/>
              </a:ext>
            </a:extLst>
          </p:cNvPr>
          <p:cNvSpPr>
            <a:spLocks noGrp="1"/>
          </p:cNvSpPr>
          <p:nvPr>
            <p:ph type="sldNum" sz="quarter" idx="4"/>
          </p:nvPr>
        </p:nvSpPr>
        <p:spPr>
          <a:xfrm>
            <a:off x="6996113" y="7062612"/>
            <a:ext cx="2228850" cy="405694"/>
          </a:xfrm>
          <a:prstGeom prst="rect">
            <a:avLst/>
          </a:prstGeom>
        </p:spPr>
        <p:txBody>
          <a:bodyPr vert="horz" lIns="91440" tIns="45720" rIns="91440" bIns="45720" rtlCol="0" anchor="ctr"/>
          <a:lstStyle>
            <a:lvl1pPr algn="r">
              <a:defRPr sz="975">
                <a:solidFill>
                  <a:schemeClr val="tx1">
                    <a:tint val="75000"/>
                  </a:schemeClr>
                </a:solidFill>
              </a:defRPr>
            </a:lvl1pPr>
          </a:lstStyle>
          <a:p>
            <a:fld id="{E4D680DE-AD61-2D4D-98DD-687C878445B8}" type="slidenum">
              <a:rPr lang="de-DE" smtClean="0"/>
              <a:t>‹Nr.›</a:t>
            </a:fld>
            <a:endParaRPr lang="de-DE"/>
          </a:p>
        </p:txBody>
      </p:sp>
    </p:spTree>
    <p:extLst>
      <p:ext uri="{BB962C8B-B14F-4D97-AF65-F5344CB8AC3E}">
        <p14:creationId xmlns:p14="http://schemas.microsoft.com/office/powerpoint/2010/main" val="2256802425"/>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de-DE"/>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112000"/>
            <a:ext cx="9906000"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7038129"/>
            <a:ext cx="9906001" cy="73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318448"/>
            <a:ext cx="8172450" cy="1611952"/>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891540" y="2050816"/>
            <a:ext cx="8172450" cy="447040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91541" y="7177540"/>
            <a:ext cx="2008720" cy="405694"/>
          </a:xfrm>
          <a:prstGeom prst="rect">
            <a:avLst/>
          </a:prstGeom>
        </p:spPr>
        <p:txBody>
          <a:bodyPr vert="horz" lIns="91440" tIns="45720" rIns="91440" bIns="45720" rtlCol="0" anchor="ctr"/>
          <a:lstStyle>
            <a:lvl1pPr algn="l">
              <a:defRPr sz="731">
                <a:solidFill>
                  <a:srgbClr val="FFFFFF"/>
                </a:solidFill>
              </a:defRPr>
            </a:lvl1pPr>
          </a:lstStyle>
          <a:p>
            <a:fld id="{13877C9C-BEA1-4676-A893-EA26F7825BA5}" type="datetime1">
              <a:rPr lang="de-DE" smtClean="0"/>
              <a:t>13.02.2020</a:t>
            </a:fld>
            <a:endParaRPr lang="de-DE"/>
          </a:p>
        </p:txBody>
      </p:sp>
      <p:sp>
        <p:nvSpPr>
          <p:cNvPr id="5" name="Footer Placeholder 4"/>
          <p:cNvSpPr>
            <a:spLocks noGrp="1"/>
          </p:cNvSpPr>
          <p:nvPr>
            <p:ph type="ftr" sz="quarter" idx="3"/>
          </p:nvPr>
        </p:nvSpPr>
        <p:spPr>
          <a:xfrm>
            <a:off x="2995025" y="7177540"/>
            <a:ext cx="3918528" cy="405694"/>
          </a:xfrm>
          <a:prstGeom prst="rect">
            <a:avLst/>
          </a:prstGeom>
        </p:spPr>
        <p:txBody>
          <a:bodyPr vert="horz" lIns="91440" tIns="45720" rIns="91440" bIns="45720" rtlCol="0" anchor="ctr"/>
          <a:lstStyle>
            <a:lvl1pPr algn="ctr">
              <a:defRPr sz="731" cap="all" baseline="0">
                <a:solidFill>
                  <a:srgbClr val="FFFFFF"/>
                </a:solidFill>
              </a:defRPr>
            </a:lvl1pPr>
          </a:lstStyle>
          <a:p>
            <a:r>
              <a:rPr lang="de-DE"/>
              <a:t>Wissensbasierte Systeme - Grundlagen und Geschichte der KI</a:t>
            </a:r>
          </a:p>
        </p:txBody>
      </p:sp>
      <p:sp>
        <p:nvSpPr>
          <p:cNvPr id="6" name="Slide Number Placeholder 5"/>
          <p:cNvSpPr>
            <a:spLocks noGrp="1"/>
          </p:cNvSpPr>
          <p:nvPr>
            <p:ph type="sldNum" sz="quarter" idx="4"/>
          </p:nvPr>
        </p:nvSpPr>
        <p:spPr>
          <a:xfrm>
            <a:off x="8044123" y="7177540"/>
            <a:ext cx="1066020" cy="405694"/>
          </a:xfrm>
          <a:prstGeom prst="rect">
            <a:avLst/>
          </a:prstGeom>
        </p:spPr>
        <p:txBody>
          <a:bodyPr vert="horz" lIns="91440" tIns="45720" rIns="91440" bIns="45720" rtlCol="0" anchor="ctr"/>
          <a:lstStyle>
            <a:lvl1pPr algn="r">
              <a:defRPr sz="853">
                <a:solidFill>
                  <a:srgbClr val="FFFFFF"/>
                </a:solidFill>
              </a:defRPr>
            </a:lvl1pPr>
          </a:lstStyle>
          <a:p>
            <a:fld id="{CB3FCF08-F411-4740-A28F-410ABB8231E7}" type="slidenum">
              <a:rPr lang="de-DE" smtClean="0"/>
              <a:t>‹Nr.›</a:t>
            </a:fld>
            <a:endParaRPr lang="de-DE"/>
          </a:p>
        </p:txBody>
      </p:sp>
      <p:cxnSp>
        <p:nvCxnSpPr>
          <p:cNvPr id="10" name="Straight Connector 9"/>
          <p:cNvCxnSpPr/>
          <p:nvPr/>
        </p:nvCxnSpPr>
        <p:spPr>
          <a:xfrm>
            <a:off x="969745" y="1930939"/>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724519"/>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hdr="0" dt="0"/>
  <p:txStyles>
    <p:titleStyle>
      <a:lvl1pPr algn="l" defTabSz="742950" rtl="0" eaLnBrk="1" latinLnBrk="0" hangingPunct="1">
        <a:lnSpc>
          <a:spcPct val="85000"/>
        </a:lnSpc>
        <a:spcBef>
          <a:spcPct val="0"/>
        </a:spcBef>
        <a:buNone/>
        <a:defRPr sz="3900" kern="1200" spc="-41" baseline="0">
          <a:solidFill>
            <a:schemeClr val="tx1">
              <a:lumMod val="75000"/>
              <a:lumOff val="25000"/>
            </a:schemeClr>
          </a:solidFill>
          <a:latin typeface="+mj-lt"/>
          <a:ea typeface="+mj-ea"/>
          <a:cs typeface="+mj-cs"/>
        </a:defRPr>
      </a:lvl1pPr>
    </p:titleStyle>
    <p:bodyStyle>
      <a:lvl1pPr marL="74295" indent="-74295" algn="l" defTabSz="742950" rtl="0" eaLnBrk="1" latinLnBrk="0" hangingPunct="1">
        <a:lnSpc>
          <a:spcPct val="90000"/>
        </a:lnSpc>
        <a:spcBef>
          <a:spcPts val="975"/>
        </a:spcBef>
        <a:spcAft>
          <a:spcPts val="163"/>
        </a:spcAft>
        <a:buClr>
          <a:schemeClr val="accent1"/>
        </a:buClr>
        <a:buSzPct val="100000"/>
        <a:buFont typeface="Calibri" panose="020F0502020204030204" pitchFamily="34" charset="0"/>
        <a:buChar char=" "/>
        <a:defRPr sz="1625" kern="1200">
          <a:solidFill>
            <a:schemeClr val="tx1">
              <a:lumMod val="75000"/>
              <a:lumOff val="25000"/>
            </a:schemeClr>
          </a:solidFill>
          <a:latin typeface="+mn-lt"/>
          <a:ea typeface="+mn-ea"/>
          <a:cs typeface="+mn-cs"/>
        </a:defRPr>
      </a:lvl1pPr>
      <a:lvl2pPr marL="312039" indent="-148590" algn="l" defTabSz="742950" rtl="0" eaLnBrk="1" latinLnBrk="0" hangingPunct="1">
        <a:lnSpc>
          <a:spcPct val="90000"/>
        </a:lnSpc>
        <a:spcBef>
          <a:spcPts val="163"/>
        </a:spcBef>
        <a:spcAft>
          <a:spcPts val="325"/>
        </a:spcAft>
        <a:buClr>
          <a:schemeClr val="accent1"/>
        </a:buClr>
        <a:buFont typeface="Calibri" pitchFamily="34" charset="0"/>
        <a:buChar char="◦"/>
        <a:defRPr sz="1463" kern="1200">
          <a:solidFill>
            <a:schemeClr val="tx1">
              <a:lumMod val="75000"/>
              <a:lumOff val="25000"/>
            </a:schemeClr>
          </a:solidFill>
          <a:latin typeface="+mn-lt"/>
          <a:ea typeface="+mn-ea"/>
          <a:cs typeface="+mn-cs"/>
        </a:defRPr>
      </a:lvl2pPr>
      <a:lvl3pPr marL="460629" indent="-148590" algn="l" defTabSz="742950" rtl="0" eaLnBrk="1" latinLnBrk="0" hangingPunct="1">
        <a:lnSpc>
          <a:spcPct val="90000"/>
        </a:lnSpc>
        <a:spcBef>
          <a:spcPts val="163"/>
        </a:spcBef>
        <a:spcAft>
          <a:spcPts val="325"/>
        </a:spcAft>
        <a:buClr>
          <a:schemeClr val="accent1"/>
        </a:buClr>
        <a:buFont typeface="Calibri" pitchFamily="34" charset="0"/>
        <a:buChar char="◦"/>
        <a:defRPr sz="1138" kern="1200">
          <a:solidFill>
            <a:schemeClr val="tx1">
              <a:lumMod val="75000"/>
              <a:lumOff val="25000"/>
            </a:schemeClr>
          </a:solidFill>
          <a:latin typeface="+mn-lt"/>
          <a:ea typeface="+mn-ea"/>
          <a:cs typeface="+mn-cs"/>
        </a:defRPr>
      </a:lvl3pPr>
      <a:lvl4pPr marL="609219" indent="-148590" algn="l" defTabSz="742950" rtl="0" eaLnBrk="1" latinLnBrk="0" hangingPunct="1">
        <a:lnSpc>
          <a:spcPct val="90000"/>
        </a:lnSpc>
        <a:spcBef>
          <a:spcPts val="163"/>
        </a:spcBef>
        <a:spcAft>
          <a:spcPts val="325"/>
        </a:spcAft>
        <a:buClr>
          <a:schemeClr val="accent1"/>
        </a:buClr>
        <a:buFont typeface="Calibri" pitchFamily="34" charset="0"/>
        <a:buChar char="◦"/>
        <a:defRPr sz="1138" kern="1200">
          <a:solidFill>
            <a:schemeClr val="tx1">
              <a:lumMod val="75000"/>
              <a:lumOff val="25000"/>
            </a:schemeClr>
          </a:solidFill>
          <a:latin typeface="+mn-lt"/>
          <a:ea typeface="+mn-ea"/>
          <a:cs typeface="+mn-cs"/>
        </a:defRPr>
      </a:lvl4pPr>
      <a:lvl5pPr marL="757809" indent="-148590" algn="l" defTabSz="742950" rtl="0" eaLnBrk="1" latinLnBrk="0" hangingPunct="1">
        <a:lnSpc>
          <a:spcPct val="90000"/>
        </a:lnSpc>
        <a:spcBef>
          <a:spcPts val="163"/>
        </a:spcBef>
        <a:spcAft>
          <a:spcPts val="325"/>
        </a:spcAft>
        <a:buClr>
          <a:schemeClr val="accent1"/>
        </a:buClr>
        <a:buFont typeface="Calibri" pitchFamily="34" charset="0"/>
        <a:buChar char="◦"/>
        <a:defRPr sz="1138" kern="1200">
          <a:solidFill>
            <a:schemeClr val="tx1">
              <a:lumMod val="75000"/>
              <a:lumOff val="25000"/>
            </a:schemeClr>
          </a:solidFill>
          <a:latin typeface="+mn-lt"/>
          <a:ea typeface="+mn-ea"/>
          <a:cs typeface="+mn-cs"/>
        </a:defRPr>
      </a:lvl5pPr>
      <a:lvl6pPr marL="893750" indent="-185738" algn="l" defTabSz="742950" rtl="0" eaLnBrk="1" latinLnBrk="0" hangingPunct="1">
        <a:lnSpc>
          <a:spcPct val="90000"/>
        </a:lnSpc>
        <a:spcBef>
          <a:spcPts val="163"/>
        </a:spcBef>
        <a:spcAft>
          <a:spcPts val="325"/>
        </a:spcAft>
        <a:buClr>
          <a:schemeClr val="accent1"/>
        </a:buClr>
        <a:buFont typeface="Calibri" pitchFamily="34" charset="0"/>
        <a:buChar char="◦"/>
        <a:defRPr sz="1138" kern="1200">
          <a:solidFill>
            <a:schemeClr val="tx1">
              <a:lumMod val="75000"/>
              <a:lumOff val="25000"/>
            </a:schemeClr>
          </a:solidFill>
          <a:latin typeface="+mn-lt"/>
          <a:ea typeface="+mn-ea"/>
          <a:cs typeface="+mn-cs"/>
        </a:defRPr>
      </a:lvl6pPr>
      <a:lvl7pPr marL="1056250" indent="-185738" algn="l" defTabSz="742950" rtl="0" eaLnBrk="1" latinLnBrk="0" hangingPunct="1">
        <a:lnSpc>
          <a:spcPct val="90000"/>
        </a:lnSpc>
        <a:spcBef>
          <a:spcPts val="163"/>
        </a:spcBef>
        <a:spcAft>
          <a:spcPts val="325"/>
        </a:spcAft>
        <a:buClr>
          <a:schemeClr val="accent1"/>
        </a:buClr>
        <a:buFont typeface="Calibri" pitchFamily="34" charset="0"/>
        <a:buChar char="◦"/>
        <a:defRPr sz="1138" kern="1200">
          <a:solidFill>
            <a:schemeClr val="tx1">
              <a:lumMod val="75000"/>
              <a:lumOff val="25000"/>
            </a:schemeClr>
          </a:solidFill>
          <a:latin typeface="+mn-lt"/>
          <a:ea typeface="+mn-ea"/>
          <a:cs typeface="+mn-cs"/>
        </a:defRPr>
      </a:lvl7pPr>
      <a:lvl8pPr marL="1218750" indent="-185738" algn="l" defTabSz="742950" rtl="0" eaLnBrk="1" latinLnBrk="0" hangingPunct="1">
        <a:lnSpc>
          <a:spcPct val="90000"/>
        </a:lnSpc>
        <a:spcBef>
          <a:spcPts val="163"/>
        </a:spcBef>
        <a:spcAft>
          <a:spcPts val="325"/>
        </a:spcAft>
        <a:buClr>
          <a:schemeClr val="accent1"/>
        </a:buClr>
        <a:buFont typeface="Calibri" pitchFamily="34" charset="0"/>
        <a:buChar char="◦"/>
        <a:defRPr sz="1138" kern="1200">
          <a:solidFill>
            <a:schemeClr val="tx1">
              <a:lumMod val="75000"/>
              <a:lumOff val="25000"/>
            </a:schemeClr>
          </a:solidFill>
          <a:latin typeface="+mn-lt"/>
          <a:ea typeface="+mn-ea"/>
          <a:cs typeface="+mn-cs"/>
        </a:defRPr>
      </a:lvl8pPr>
      <a:lvl9pPr marL="1381250" indent="-185738" algn="l" defTabSz="742950" rtl="0" eaLnBrk="1" latinLnBrk="0" hangingPunct="1">
        <a:lnSpc>
          <a:spcPct val="90000"/>
        </a:lnSpc>
        <a:spcBef>
          <a:spcPts val="163"/>
        </a:spcBef>
        <a:spcAft>
          <a:spcPts val="325"/>
        </a:spcAft>
        <a:buClr>
          <a:schemeClr val="accent1"/>
        </a:buClr>
        <a:buFont typeface="Calibri" pitchFamily="34" charset="0"/>
        <a:buChar char="◦"/>
        <a:defRPr sz="1138" kern="1200">
          <a:solidFill>
            <a:schemeClr val="tx1">
              <a:lumMod val="75000"/>
              <a:lumOff val="25000"/>
            </a:schemeClr>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adigaskell.org/wp-content/uploads/2016/03/knowledge-sharing.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adigaskell.org/wp-content/uploads/2016/03/knowledge-sharing.jp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eistreich.de/"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35.jpg"/></Relationships>
</file>

<file path=ppt/slides/_rels/slide6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19.xml"/><Relationship Id="rId4" Type="http://schemas.openxmlformats.org/officeDocument/2006/relationships/image" Target="../media/image38.wmf"/></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eistreich.de/"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eistreich.de/"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52.jpeg"/></Relationships>
</file>

<file path=ppt/slides/_rels/slide8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55.jpeg"/></Relationships>
</file>

<file path=ppt/slides/_rels/slide8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58.jpeg"/><Relationship Id="rId4" Type="http://schemas.openxmlformats.org/officeDocument/2006/relationships/image" Target="../media/image57.jpeg"/></Relationships>
</file>

<file path=ppt/slides/_rels/slide8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32520" y="3017912"/>
            <a:ext cx="8420100" cy="1270000"/>
          </a:xfrm>
        </p:spPr>
        <p:txBody>
          <a:bodyPr/>
          <a:lstStyle/>
          <a:p>
            <a:pPr>
              <a:defRPr/>
            </a:pPr>
            <a:r>
              <a:rPr lang="de-DE" altLang="de-DE" sz="4000" dirty="0">
                <a:solidFill>
                  <a:schemeClr val="accent2">
                    <a:lumMod val="75000"/>
                  </a:schemeClr>
                </a:solidFill>
                <a:cs typeface="Times New Roman" pitchFamily="18" charset="0"/>
              </a:rPr>
              <a:t>1. Grundlagen des Wissensmanagements</a:t>
            </a:r>
          </a:p>
        </p:txBody>
      </p:sp>
      <p:sp>
        <p:nvSpPr>
          <p:cNvPr id="9219" name="Rectangle 3"/>
          <p:cNvSpPr>
            <a:spLocks noGrp="1" noChangeArrowheads="1"/>
          </p:cNvSpPr>
          <p:nvPr>
            <p:ph type="subTitle" idx="1"/>
          </p:nvPr>
        </p:nvSpPr>
        <p:spPr>
          <a:xfrm>
            <a:off x="1784648" y="4602088"/>
            <a:ext cx="6934200" cy="1947862"/>
          </a:xfrm>
        </p:spPr>
        <p:txBody>
          <a:bodyPr/>
          <a:lstStyle/>
          <a:p>
            <a:r>
              <a:rPr lang="de-DE" altLang="de-DE" sz="2800" dirty="0"/>
              <a:t>Prof. Dr. Dr. Heribert Popp</a:t>
            </a:r>
          </a:p>
          <a:p>
            <a:r>
              <a:rPr lang="de-DE" altLang="de-DE" sz="2800" dirty="0"/>
              <a:t>TH Deggendorf</a:t>
            </a:r>
          </a:p>
        </p:txBody>
      </p:sp>
      <p:pic>
        <p:nvPicPr>
          <p:cNvPr id="9220" name="Grafik 2" descr="popp13.jpg"/>
          <p:cNvPicPr>
            <a:picLocks noChangeAspect="1"/>
          </p:cNvPicPr>
          <p:nvPr/>
        </p:nvPicPr>
        <p:blipFill>
          <a:blip r:embed="rId3" cstate="print"/>
          <a:srcRect/>
          <a:stretch>
            <a:fillRect/>
          </a:stretch>
        </p:blipFill>
        <p:spPr bwMode="auto">
          <a:xfrm>
            <a:off x="0" y="4838700"/>
            <a:ext cx="2673350" cy="2781300"/>
          </a:xfrm>
          <a:prstGeom prst="rect">
            <a:avLst/>
          </a:prstGeom>
          <a:noFill/>
          <a:ln w="9525">
            <a:noFill/>
            <a:miter lim="800000"/>
            <a:headEnd/>
            <a:tailEnd/>
          </a:ln>
        </p:spPr>
      </p:pic>
      <p:pic>
        <p:nvPicPr>
          <p:cNvPr id="5" name="Picture 6" descr="knowledge-sharing">
            <a:hlinkClick r:id="rId4" tooltip="knowledge-sharing"/>
          </p:cNvPr>
          <p:cNvPicPr>
            <a:picLocks noChangeAspect="1" noChangeArrowheads="1"/>
          </p:cNvPicPr>
          <p:nvPr/>
        </p:nvPicPr>
        <p:blipFill>
          <a:blip r:embed="rId5" cstate="print"/>
          <a:srcRect/>
          <a:stretch>
            <a:fillRect/>
          </a:stretch>
        </p:blipFill>
        <p:spPr bwMode="auto">
          <a:xfrm>
            <a:off x="0" y="0"/>
            <a:ext cx="4381500" cy="2952750"/>
          </a:xfrm>
          <a:prstGeom prst="rect">
            <a:avLst/>
          </a:prstGeom>
          <a:noFill/>
          <a:ln w="9525">
            <a:noFill/>
            <a:miter lim="800000"/>
            <a:headEnd/>
            <a:tailEnd/>
          </a:ln>
        </p:spPr>
      </p:pic>
      <p:pic>
        <p:nvPicPr>
          <p:cNvPr id="6" name="Picture 8" descr="https://publish.mitre.org/kde/wp-content/uploads/sites/2/2016/01/blogsadia2.gif"/>
          <p:cNvPicPr>
            <a:picLocks noChangeAspect="1" noChangeArrowheads="1"/>
          </p:cNvPicPr>
          <p:nvPr/>
        </p:nvPicPr>
        <p:blipFill>
          <a:blip r:embed="rId6" cstate="print"/>
          <a:srcRect/>
          <a:stretch>
            <a:fillRect/>
          </a:stretch>
        </p:blipFill>
        <p:spPr bwMode="auto">
          <a:xfrm>
            <a:off x="5295900" y="0"/>
            <a:ext cx="4610100" cy="1905000"/>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2657094" y="5826224"/>
            <a:ext cx="7248906" cy="1208151"/>
          </a:xfrm>
          <a:prstGeom prst="rect">
            <a:avLst/>
          </a:prstGeom>
          <a:noFill/>
          <a:ln w="9525">
            <a:noFill/>
            <a:miter lim="800000"/>
            <a:headEnd/>
            <a:tailEnd/>
          </a:ln>
        </p:spPr>
      </p:pic>
      <p:sp>
        <p:nvSpPr>
          <p:cNvPr id="8" name="Textfeld 7"/>
          <p:cNvSpPr txBox="1"/>
          <p:nvPr/>
        </p:nvSpPr>
        <p:spPr>
          <a:xfrm>
            <a:off x="5385048" y="1928807"/>
            <a:ext cx="4104456" cy="1200329"/>
          </a:xfrm>
          <a:prstGeom prst="rect">
            <a:avLst/>
          </a:prstGeom>
          <a:noFill/>
        </p:spPr>
        <p:txBody>
          <a:bodyPr wrap="square" rtlCol="0">
            <a:spAutoFit/>
          </a:bodyPr>
          <a:lstStyle/>
          <a:p>
            <a:r>
              <a:rPr lang="de-DE" sz="2400" dirty="0"/>
              <a:t>„Wenn Siemens wüsste, was Siemens weiß, wäre Siemens reich.“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3"/>
          <p:cNvSpPr>
            <a:spLocks noGrp="1"/>
          </p:cNvSpPr>
          <p:nvPr>
            <p:ph type="sldNum" sz="quarter" idx="10"/>
          </p:nvPr>
        </p:nvSpPr>
        <p:spPr>
          <a:noFill/>
        </p:spPr>
        <p:txBody>
          <a:bodyPr/>
          <a:lstStyle/>
          <a:p>
            <a:fld id="{1FD25C99-55CF-451C-9B8C-26FBCA02F11C}" type="slidenum">
              <a:rPr lang="de-DE" altLang="de-DE" smtClean="0"/>
              <a:pPr/>
              <a:t>10</a:t>
            </a:fld>
            <a:endParaRPr lang="de-DE" altLang="de-DE"/>
          </a:p>
        </p:txBody>
      </p:sp>
      <p:sp>
        <p:nvSpPr>
          <p:cNvPr id="5" name="Rectangle 2"/>
          <p:cNvSpPr txBox="1">
            <a:spLocks noChangeArrowheads="1"/>
          </p:cNvSpPr>
          <p:nvPr/>
        </p:nvSpPr>
        <p:spPr bwMode="auto">
          <a:xfrm>
            <a:off x="200025" y="220663"/>
            <a:ext cx="9505950" cy="1295400"/>
          </a:xfrm>
          <a:prstGeom prst="rect">
            <a:avLst/>
          </a:prstGeom>
          <a:noFill/>
          <a:ln>
            <a:noFill/>
          </a:ln>
          <a:extLst/>
        </p:spPr>
        <p:txBody>
          <a:bodyPr lIns="0" anchor="ctr"/>
          <a:lstStyle>
            <a:lvl1pPr algn="l" rtl="0" eaLnBrk="0" fontAlgn="base" hangingPunct="0">
              <a:spcBef>
                <a:spcPct val="0"/>
              </a:spcBef>
              <a:spcAft>
                <a:spcPct val="0"/>
              </a:spcAft>
              <a:defRPr sz="1500" b="1">
                <a:solidFill>
                  <a:schemeClr val="tx2"/>
                </a:solidFill>
                <a:latin typeface="+mj-lt"/>
                <a:ea typeface="+mj-ea"/>
                <a:cs typeface="+mj-cs"/>
              </a:defRPr>
            </a:lvl1pPr>
            <a:lvl2pPr algn="l" rtl="0" eaLnBrk="0" fontAlgn="base" hangingPunct="0">
              <a:spcBef>
                <a:spcPct val="0"/>
              </a:spcBef>
              <a:spcAft>
                <a:spcPct val="0"/>
              </a:spcAft>
              <a:defRPr sz="1500" b="1">
                <a:solidFill>
                  <a:schemeClr val="tx2"/>
                </a:solidFill>
                <a:latin typeface="Verdana" pitchFamily="34" charset="0"/>
              </a:defRPr>
            </a:lvl2pPr>
            <a:lvl3pPr algn="l" rtl="0" eaLnBrk="0" fontAlgn="base" hangingPunct="0">
              <a:spcBef>
                <a:spcPct val="0"/>
              </a:spcBef>
              <a:spcAft>
                <a:spcPct val="0"/>
              </a:spcAft>
              <a:defRPr sz="1500" b="1">
                <a:solidFill>
                  <a:schemeClr val="tx2"/>
                </a:solidFill>
                <a:latin typeface="Verdana" pitchFamily="34" charset="0"/>
              </a:defRPr>
            </a:lvl3pPr>
            <a:lvl4pPr algn="l" rtl="0" eaLnBrk="0" fontAlgn="base" hangingPunct="0">
              <a:spcBef>
                <a:spcPct val="0"/>
              </a:spcBef>
              <a:spcAft>
                <a:spcPct val="0"/>
              </a:spcAft>
              <a:defRPr sz="1500" b="1">
                <a:solidFill>
                  <a:schemeClr val="tx2"/>
                </a:solidFill>
                <a:latin typeface="Verdana" pitchFamily="34" charset="0"/>
              </a:defRPr>
            </a:lvl4pPr>
            <a:lvl5pPr algn="l" rtl="0" eaLnBrk="0" fontAlgn="base" hangingPunct="0">
              <a:spcBef>
                <a:spcPct val="0"/>
              </a:spcBef>
              <a:spcAft>
                <a:spcPct val="0"/>
              </a:spcAft>
              <a:defRPr sz="1500" b="1">
                <a:solidFill>
                  <a:schemeClr val="tx2"/>
                </a:solidFill>
                <a:latin typeface="Verdana" pitchFamily="34" charset="0"/>
              </a:defRPr>
            </a:lvl5pPr>
            <a:lvl6pPr marL="457200" algn="l" rtl="0" eaLnBrk="0" fontAlgn="base" hangingPunct="0">
              <a:spcBef>
                <a:spcPct val="0"/>
              </a:spcBef>
              <a:spcAft>
                <a:spcPct val="0"/>
              </a:spcAft>
              <a:defRPr sz="1500" b="1">
                <a:solidFill>
                  <a:schemeClr val="tx2"/>
                </a:solidFill>
                <a:latin typeface="Verdana" pitchFamily="34" charset="0"/>
              </a:defRPr>
            </a:lvl6pPr>
            <a:lvl7pPr marL="914400" algn="l" rtl="0" eaLnBrk="0" fontAlgn="base" hangingPunct="0">
              <a:spcBef>
                <a:spcPct val="0"/>
              </a:spcBef>
              <a:spcAft>
                <a:spcPct val="0"/>
              </a:spcAft>
              <a:defRPr sz="1500" b="1">
                <a:solidFill>
                  <a:schemeClr val="tx2"/>
                </a:solidFill>
                <a:latin typeface="Verdana" pitchFamily="34" charset="0"/>
              </a:defRPr>
            </a:lvl7pPr>
            <a:lvl8pPr marL="1371600" algn="l" rtl="0" eaLnBrk="0" fontAlgn="base" hangingPunct="0">
              <a:spcBef>
                <a:spcPct val="0"/>
              </a:spcBef>
              <a:spcAft>
                <a:spcPct val="0"/>
              </a:spcAft>
              <a:defRPr sz="1500" b="1">
                <a:solidFill>
                  <a:schemeClr val="tx2"/>
                </a:solidFill>
                <a:latin typeface="Verdana" pitchFamily="34" charset="0"/>
              </a:defRPr>
            </a:lvl8pPr>
            <a:lvl9pPr marL="1828800" algn="l" rtl="0" eaLnBrk="0" fontAlgn="base" hangingPunct="0">
              <a:spcBef>
                <a:spcPct val="0"/>
              </a:spcBef>
              <a:spcAft>
                <a:spcPct val="0"/>
              </a:spcAft>
              <a:defRPr sz="1500" b="1">
                <a:solidFill>
                  <a:schemeClr val="tx2"/>
                </a:solidFill>
                <a:latin typeface="Verdana" pitchFamily="34" charset="0"/>
              </a:defRPr>
            </a:lvl9pPr>
          </a:lstStyle>
          <a:p>
            <a:pPr algn="ctr">
              <a:defRPr/>
            </a:pPr>
            <a:r>
              <a:rPr lang="de-DE" altLang="de-DE" sz="2800" kern="0" dirty="0"/>
              <a:t> 1. Grundlagen des Wissensmanagement (WM) - Gliederung</a:t>
            </a:r>
          </a:p>
        </p:txBody>
      </p:sp>
      <p:sp>
        <p:nvSpPr>
          <p:cNvPr id="6" name="Rectangle 3"/>
          <p:cNvSpPr txBox="1">
            <a:spLocks noChangeArrowheads="1"/>
          </p:cNvSpPr>
          <p:nvPr/>
        </p:nvSpPr>
        <p:spPr bwMode="auto">
          <a:xfrm>
            <a:off x="416496" y="1577752"/>
            <a:ext cx="9290050" cy="4680743"/>
          </a:xfrm>
          <a:prstGeom prst="rect">
            <a:avLst/>
          </a:prstGeom>
          <a:noFill/>
          <a:ln>
            <a:noFill/>
          </a:ln>
          <a:extLst/>
        </p:spPr>
        <p:txBody>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a:buNone/>
              <a:defRPr/>
            </a:pPr>
            <a:r>
              <a:rPr lang="de-DE" altLang="de-DE" sz="2400" kern="0" dirty="0"/>
              <a:t>1.1 Definition Daten-Information-Wissen (-</a:t>
            </a:r>
            <a:r>
              <a:rPr lang="de-DE" altLang="de-DE" sz="2400" kern="0" dirty="0" err="1"/>
              <a:t>qualitäten</a:t>
            </a:r>
            <a:r>
              <a:rPr lang="de-DE" altLang="de-DE" sz="2400" kern="0" dirty="0"/>
              <a:t>)</a:t>
            </a:r>
          </a:p>
          <a:p>
            <a:pPr>
              <a:buNone/>
              <a:defRPr/>
            </a:pPr>
            <a:r>
              <a:rPr lang="de-DE" altLang="de-DE" sz="2400" kern="0" dirty="0"/>
              <a:t>1.2 Bedeutung des Wissens für Unternehmen</a:t>
            </a:r>
          </a:p>
          <a:p>
            <a:pPr>
              <a:buNone/>
              <a:defRPr/>
            </a:pPr>
            <a:r>
              <a:rPr lang="de-DE" altLang="de-DE" sz="2400" kern="0" dirty="0"/>
              <a:t>1.3 Definition des Begriffes Wissensmanagement (WM)</a:t>
            </a:r>
          </a:p>
          <a:p>
            <a:pPr>
              <a:buNone/>
              <a:defRPr/>
            </a:pPr>
            <a:r>
              <a:rPr lang="de-DE" altLang="de-DE" sz="2400" kern="0" dirty="0"/>
              <a:t>1.4 Teilprozesse des WM</a:t>
            </a:r>
          </a:p>
          <a:p>
            <a:pPr>
              <a:buNone/>
              <a:defRPr/>
            </a:pPr>
            <a:r>
              <a:rPr lang="de-DE" altLang="de-DE" sz="2400" kern="0" dirty="0"/>
              <a:t>1.5  Die Relevanz von psychologischen Faktoren im WM</a:t>
            </a:r>
          </a:p>
          <a:p>
            <a:pPr lvl="1">
              <a:buFont typeface="Arial" pitchFamily="34" charset="0"/>
              <a:buChar char="•"/>
              <a:defRPr/>
            </a:pPr>
            <a:r>
              <a:rPr lang="de-DE" altLang="de-DE" sz="2400" kern="0" dirty="0"/>
              <a:t>Unternehmenskultur ist der entscheidende Faktor</a:t>
            </a:r>
          </a:p>
          <a:p>
            <a:pPr lvl="1">
              <a:buFont typeface="Arial" pitchFamily="34" charset="0"/>
              <a:buChar char="•"/>
              <a:defRPr/>
            </a:pPr>
            <a:r>
              <a:rPr lang="de-DE" altLang="de-DE" sz="2400" kern="0" dirty="0"/>
              <a:t>Relevante Aspekte für die WM-Kultur</a:t>
            </a:r>
          </a:p>
          <a:p>
            <a:pPr marL="742950" lvl="2" indent="-342900">
              <a:buFont typeface="Arial" pitchFamily="34" charset="0"/>
              <a:buChar char="•"/>
              <a:defRPr/>
            </a:pPr>
            <a:r>
              <a:rPr lang="de-DE" altLang="de-DE" sz="2400" kern="0" dirty="0"/>
              <a:t>Verhinderungsfaktoren für ein effizientes WM-System</a:t>
            </a:r>
          </a:p>
          <a:p>
            <a:pPr marL="742950" lvl="2" indent="-342900">
              <a:buFont typeface="Arial" pitchFamily="34" charset="0"/>
              <a:buChar char="•"/>
              <a:defRPr/>
            </a:pPr>
            <a:r>
              <a:rPr lang="de-DE" altLang="de-DE" sz="2400" kern="0" dirty="0"/>
              <a:t>Schlussfolgerung für Führungskräfte</a:t>
            </a:r>
          </a:p>
          <a:p>
            <a:pPr marL="0" lvl="1" indent="0">
              <a:buNone/>
              <a:defRPr/>
            </a:pPr>
            <a:r>
              <a:rPr lang="de-DE" altLang="de-DE" sz="2400" kern="0" dirty="0"/>
              <a:t>1.7 Wichtiger Bestandteil digitales WM: KI</a:t>
            </a:r>
          </a:p>
          <a:p>
            <a:pPr>
              <a:defRPr/>
            </a:pPr>
            <a:endParaRPr lang="de-DE" altLang="de-DE" sz="2400" kern="0" dirty="0"/>
          </a:p>
          <a:p>
            <a:pPr marL="457200" lvl="1" indent="0">
              <a:buFontTx/>
              <a:buNone/>
              <a:defRPr/>
            </a:pPr>
            <a:br>
              <a:rPr lang="de-DE" altLang="de-DE" sz="2400" kern="0" dirty="0"/>
            </a:br>
            <a:endParaRPr lang="de-DE" altLang="de-DE" sz="2400" kern="0" dirty="0"/>
          </a:p>
          <a:p>
            <a:pPr marL="457200" lvl="1" indent="0">
              <a:buFontTx/>
              <a:buNone/>
              <a:defRPr/>
            </a:pPr>
            <a:endParaRPr lang="de-DE" altLang="de-DE" sz="2800" kern="0" dirty="0"/>
          </a:p>
        </p:txBody>
      </p:sp>
      <p:pic>
        <p:nvPicPr>
          <p:cNvPr id="7" name="Picture 7" descr="http://www.fireemsleaderpro.org/wp-content/uploads/sites/21/2015/01/Knowledge-Sharing-Center-photo.jpg"/>
          <p:cNvPicPr>
            <a:picLocks noChangeAspect="1" noChangeArrowheads="1"/>
          </p:cNvPicPr>
          <p:nvPr/>
        </p:nvPicPr>
        <p:blipFill>
          <a:blip r:embed="rId2" cstate="print"/>
          <a:srcRect/>
          <a:stretch>
            <a:fillRect/>
          </a:stretch>
        </p:blipFill>
        <p:spPr bwMode="auto">
          <a:xfrm>
            <a:off x="7048500" y="5353050"/>
            <a:ext cx="2857500" cy="22669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2480" y="713656"/>
            <a:ext cx="8502650" cy="457200"/>
          </a:xfrm>
        </p:spPr>
        <p:txBody>
          <a:bodyPr/>
          <a:lstStyle/>
          <a:p>
            <a:r>
              <a:rPr lang="de-DE" sz="2800" dirty="0"/>
              <a:t>1.1 Definition Daten-Information-Wissen und Wissensqualitäten</a:t>
            </a:r>
            <a:br>
              <a:rPr lang="de-DE" sz="2400" dirty="0"/>
            </a:br>
            <a:r>
              <a:rPr lang="de-DE" sz="2400" dirty="0"/>
              <a:t>1.1.1 Wissen und Wissensverarbeitung</a:t>
            </a:r>
            <a:br>
              <a:rPr lang="de-DE" sz="2400" dirty="0"/>
            </a:br>
            <a:endParaRPr lang="de-DE" sz="2400" dirty="0"/>
          </a:p>
        </p:txBody>
      </p:sp>
      <p:sp>
        <p:nvSpPr>
          <p:cNvPr id="3" name="Inhaltsplatzhalter 2"/>
          <p:cNvSpPr>
            <a:spLocks noGrp="1"/>
          </p:cNvSpPr>
          <p:nvPr>
            <p:ph idx="1"/>
          </p:nvPr>
        </p:nvSpPr>
        <p:spPr/>
        <p:txBody>
          <a:bodyPr/>
          <a:lstStyle/>
          <a:p>
            <a:r>
              <a:rPr lang="de-DE" sz="1800" dirty="0"/>
              <a:t>Daten = Zeichen+ Syntax</a:t>
            </a:r>
          </a:p>
          <a:p>
            <a:pPr>
              <a:buNone/>
            </a:pPr>
            <a:r>
              <a:rPr lang="de-DE" sz="1800" dirty="0"/>
              <a:t>	Lebenszyklus der Daten</a:t>
            </a:r>
          </a:p>
        </p:txBody>
      </p:sp>
      <p:sp>
        <p:nvSpPr>
          <p:cNvPr id="4" name="Foliennummernplatzhalter 3"/>
          <p:cNvSpPr>
            <a:spLocks noGrp="1"/>
          </p:cNvSpPr>
          <p:nvPr>
            <p:ph type="sldNum" sz="quarter" idx="10"/>
          </p:nvPr>
        </p:nvSpPr>
        <p:spPr/>
        <p:txBody>
          <a:bodyPr/>
          <a:lstStyle/>
          <a:p>
            <a:pPr>
              <a:defRPr/>
            </a:pPr>
            <a:fld id="{C73B1473-D840-453A-B96E-677E06FF19DC}" type="slidenum">
              <a:rPr lang="de-DE" smtClean="0"/>
              <a:pPr>
                <a:defRPr/>
              </a:pPr>
              <a:t>11</a:t>
            </a:fld>
            <a:endParaRPr lang="de-DE" dirty="0"/>
          </a:p>
        </p:txBody>
      </p:sp>
      <p:pic>
        <p:nvPicPr>
          <p:cNvPr id="73730" name="Picture 2" descr="Forschungsdaten Lebenszyklus"/>
          <p:cNvPicPr>
            <a:picLocks noChangeAspect="1" noChangeArrowheads="1"/>
          </p:cNvPicPr>
          <p:nvPr/>
        </p:nvPicPr>
        <p:blipFill>
          <a:blip r:embed="rId2" cstate="print"/>
          <a:srcRect l="24803" r="23917"/>
          <a:stretch>
            <a:fillRect/>
          </a:stretch>
        </p:blipFill>
        <p:spPr bwMode="auto">
          <a:xfrm>
            <a:off x="4736976" y="1950001"/>
            <a:ext cx="5169024" cy="56699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2480" y="713656"/>
            <a:ext cx="8502650" cy="457200"/>
          </a:xfrm>
        </p:spPr>
        <p:txBody>
          <a:bodyPr/>
          <a:lstStyle/>
          <a:p>
            <a:r>
              <a:rPr lang="de-DE" sz="2800" dirty="0"/>
              <a:t>1.1 Definition Daten-Information-Wissen und Wissensqualitäten</a:t>
            </a:r>
            <a:br>
              <a:rPr lang="de-DE" sz="2400" dirty="0"/>
            </a:br>
            <a:r>
              <a:rPr lang="de-DE" sz="2400" dirty="0"/>
              <a:t>1.1.1 Wissen und Wissensverarbeitung</a:t>
            </a:r>
            <a:br>
              <a:rPr lang="de-DE" sz="2400" dirty="0"/>
            </a:br>
            <a:endParaRPr lang="de-DE" sz="2400" dirty="0"/>
          </a:p>
        </p:txBody>
      </p:sp>
      <p:sp>
        <p:nvSpPr>
          <p:cNvPr id="3" name="Inhaltsplatzhalter 2"/>
          <p:cNvSpPr>
            <a:spLocks noGrp="1"/>
          </p:cNvSpPr>
          <p:nvPr>
            <p:ph idx="1"/>
          </p:nvPr>
        </p:nvSpPr>
        <p:spPr/>
        <p:txBody>
          <a:bodyPr/>
          <a:lstStyle/>
          <a:p>
            <a:r>
              <a:rPr lang="de-DE" sz="1800" b="1" dirty="0"/>
              <a:t>Daten</a:t>
            </a:r>
            <a:r>
              <a:rPr lang="de-DE" sz="1800" dirty="0"/>
              <a:t> = Zeichen+ Syntax</a:t>
            </a:r>
          </a:p>
          <a:p>
            <a:pPr>
              <a:buNone/>
            </a:pPr>
            <a:r>
              <a:rPr lang="de-DE" sz="1800" dirty="0"/>
              <a:t>	Lebenszyklus der Daten</a:t>
            </a:r>
          </a:p>
          <a:p>
            <a:r>
              <a:rPr lang="de-DE" sz="1800" b="1" dirty="0">
                <a:solidFill>
                  <a:schemeClr val="tx1"/>
                </a:solidFill>
                <a:latin typeface="+mn-lt"/>
                <a:ea typeface="+mn-ea"/>
                <a:cs typeface="+mn-cs"/>
              </a:rPr>
              <a:t>Datenverarbeitung (DV)</a:t>
            </a:r>
            <a:r>
              <a:rPr lang="de-DE" sz="1800" dirty="0">
                <a:solidFill>
                  <a:schemeClr val="tx1"/>
                </a:solidFill>
                <a:latin typeface="+mn-lt"/>
                <a:ea typeface="+mn-ea"/>
                <a:cs typeface="+mn-cs"/>
              </a:rPr>
              <a:t> ist die Verarbeitung der als Zeichen dargestellten Nachrichten und Informationen. Diese kann manuell, maschinell oder elektronisch erfolgen (EDV).</a:t>
            </a:r>
          </a:p>
          <a:p>
            <a:r>
              <a:rPr lang="de-DE" sz="1800" b="1" dirty="0">
                <a:solidFill>
                  <a:schemeClr val="tx1"/>
                </a:solidFill>
                <a:latin typeface="+mn-lt"/>
                <a:ea typeface="+mn-ea"/>
                <a:cs typeface="+mn-cs"/>
              </a:rPr>
              <a:t>Nachrichten: </a:t>
            </a:r>
            <a:r>
              <a:rPr lang="de-DE" sz="1800" dirty="0">
                <a:solidFill>
                  <a:schemeClr val="tx1"/>
                </a:solidFill>
                <a:latin typeface="+mn-lt"/>
                <a:ea typeface="+mn-ea"/>
                <a:cs typeface="+mn-cs"/>
              </a:rPr>
              <a:t>Mit Hilfe von Signalen und Zeichen werden Nachrichten formuliert. Diese Nachrichten sind zweckfrei.</a:t>
            </a:r>
          </a:p>
          <a:p>
            <a:r>
              <a:rPr lang="de-DE" sz="1800" b="1" dirty="0"/>
              <a:t>Information = </a:t>
            </a:r>
            <a:r>
              <a:rPr lang="de-DE" sz="1800" dirty="0"/>
              <a:t>Daten + Bedeutung</a:t>
            </a:r>
          </a:p>
          <a:p>
            <a:r>
              <a:rPr lang="de-DE" sz="1800" b="1" dirty="0">
                <a:solidFill>
                  <a:schemeClr val="tx1"/>
                </a:solidFill>
                <a:latin typeface="+mn-lt"/>
                <a:ea typeface="+mn-ea"/>
                <a:cs typeface="+mn-cs"/>
              </a:rPr>
              <a:t>Informationsverarbeitung (IV, IT)</a:t>
            </a:r>
            <a:r>
              <a:rPr lang="de-DE" sz="1800" dirty="0">
                <a:solidFill>
                  <a:schemeClr val="tx1"/>
                </a:solidFill>
                <a:latin typeface="+mn-lt"/>
                <a:ea typeface="+mn-ea"/>
                <a:cs typeface="+mn-cs"/>
              </a:rPr>
              <a:t> ist die Verarbeitung der zweckbezogenen Nachrichten</a:t>
            </a:r>
            <a:endParaRPr lang="de-DE" sz="1800" b="1" dirty="0">
              <a:solidFill>
                <a:schemeClr val="tx1"/>
              </a:solidFill>
              <a:latin typeface="+mn-lt"/>
              <a:ea typeface="+mn-ea"/>
              <a:cs typeface="+mn-cs"/>
            </a:endParaRPr>
          </a:p>
          <a:p>
            <a:endParaRPr lang="de-DE" sz="1800" dirty="0"/>
          </a:p>
        </p:txBody>
      </p:sp>
      <p:sp>
        <p:nvSpPr>
          <p:cNvPr id="4" name="Foliennummernplatzhalter 3"/>
          <p:cNvSpPr>
            <a:spLocks noGrp="1"/>
          </p:cNvSpPr>
          <p:nvPr>
            <p:ph type="sldNum" sz="quarter" idx="10"/>
          </p:nvPr>
        </p:nvSpPr>
        <p:spPr/>
        <p:txBody>
          <a:bodyPr/>
          <a:lstStyle/>
          <a:p>
            <a:pPr>
              <a:defRPr/>
            </a:pPr>
            <a:fld id="{C73B1473-D840-453A-B96E-677E06FF19DC}" type="slidenum">
              <a:rPr lang="de-DE" smtClean="0"/>
              <a:pPr>
                <a:defRPr/>
              </a:pPr>
              <a:t>12</a:t>
            </a:fld>
            <a:endParaRPr lang="de-D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ußzeilenplatzhalter 1"/>
          <p:cNvSpPr>
            <a:spLocks noGrp="1"/>
          </p:cNvSpPr>
          <p:nvPr>
            <p:ph type="ftr" sz="quarter" idx="4294967295"/>
          </p:nvPr>
        </p:nvSpPr>
        <p:spPr bwMode="auto">
          <a:xfrm>
            <a:off x="8048625" y="6978650"/>
            <a:ext cx="1371600" cy="152400"/>
          </a:xfrm>
          <a:prstGeom prst="rect">
            <a:avLst/>
          </a:prstGeom>
          <a:noFill/>
          <a:ln>
            <a:miter lim="800000"/>
            <a:headEnd/>
            <a:tailEnd/>
          </a:ln>
        </p:spPr>
        <p:txBody>
          <a:bodyPr/>
          <a:lstStyle/>
          <a:p>
            <a:pPr algn="ctr"/>
            <a:endParaRPr lang="de-DE" altLang="de-DE" sz="1200" dirty="0">
              <a:ea typeface="Verdana" pitchFamily="34" charset="0"/>
              <a:cs typeface="Verdana" pitchFamily="34" charset="0"/>
            </a:endParaRPr>
          </a:p>
        </p:txBody>
      </p:sp>
      <p:pic>
        <p:nvPicPr>
          <p:cNvPr id="13316" name="Grafik 4"/>
          <p:cNvPicPr>
            <a:picLocks noChangeAspect="1" noChangeArrowheads="1"/>
          </p:cNvPicPr>
          <p:nvPr/>
        </p:nvPicPr>
        <p:blipFill>
          <a:blip r:embed="rId2" cstate="print"/>
          <a:srcRect l="17717" t="30971" r="33366" b="16798"/>
          <a:stretch>
            <a:fillRect/>
          </a:stretch>
        </p:blipFill>
        <p:spPr bwMode="auto">
          <a:xfrm>
            <a:off x="1520825" y="1809750"/>
            <a:ext cx="6318250" cy="4559300"/>
          </a:xfrm>
          <a:prstGeom prst="rect">
            <a:avLst/>
          </a:prstGeom>
          <a:noFill/>
          <a:ln w="9525">
            <a:noFill/>
            <a:miter lim="800000"/>
            <a:headEnd/>
            <a:tailEnd/>
          </a:ln>
        </p:spPr>
      </p:pic>
      <p:sp>
        <p:nvSpPr>
          <p:cNvPr id="13317" name="Textfeld 5"/>
          <p:cNvSpPr txBox="1">
            <a:spLocks noChangeArrowheads="1"/>
          </p:cNvSpPr>
          <p:nvPr/>
        </p:nvSpPr>
        <p:spPr bwMode="auto">
          <a:xfrm>
            <a:off x="1052513" y="6529388"/>
            <a:ext cx="8112125" cy="563562"/>
          </a:xfrm>
          <a:prstGeom prst="rect">
            <a:avLst/>
          </a:prstGeom>
          <a:noFill/>
          <a:ln w="9525">
            <a:noFill/>
            <a:miter lim="800000"/>
            <a:headEnd/>
            <a:tailEnd/>
          </a:ln>
        </p:spPr>
        <p:txBody>
          <a:bodyPr lIns="100145" tIns="50073" rIns="100145" bIns="50073">
            <a:spAutoFit/>
          </a:bodyPr>
          <a:lstStyle/>
          <a:p>
            <a:r>
              <a:rPr lang="en-US" altLang="de-DE" sz="1500" dirty="0">
                <a:ea typeface="Verdana" pitchFamily="34" charset="0"/>
                <a:cs typeface="Verdana" pitchFamily="34" charset="0"/>
              </a:rPr>
              <a:t>[</a:t>
            </a:r>
            <a:r>
              <a:rPr lang="en-US" altLang="de-DE" sz="1500" dirty="0" err="1">
                <a:ea typeface="Verdana" pitchFamily="34" charset="0"/>
                <a:cs typeface="Verdana" pitchFamily="34" charset="0"/>
              </a:rPr>
              <a:t>Freimut</a:t>
            </a:r>
            <a:r>
              <a:rPr lang="en-US" altLang="de-DE" sz="1500" dirty="0">
                <a:ea typeface="Verdana" pitchFamily="34" charset="0"/>
                <a:cs typeface="Verdana" pitchFamily="34" charset="0"/>
              </a:rPr>
              <a:t> </a:t>
            </a:r>
            <a:r>
              <a:rPr lang="en-US" altLang="de-DE" sz="1500" dirty="0" err="1">
                <a:ea typeface="Verdana" pitchFamily="34" charset="0"/>
                <a:cs typeface="Verdana" pitchFamily="34" charset="0"/>
              </a:rPr>
              <a:t>Bodendorf</a:t>
            </a:r>
            <a:r>
              <a:rPr lang="en-US" altLang="de-DE" sz="1500" dirty="0">
                <a:ea typeface="Verdana" pitchFamily="34" charset="0"/>
                <a:cs typeface="Verdana" pitchFamily="34" charset="0"/>
              </a:rPr>
              <a:t>. </a:t>
            </a:r>
            <a:r>
              <a:rPr lang="en-US" altLang="de-DE" sz="1500" i="1" dirty="0" err="1">
                <a:ea typeface="Verdana" pitchFamily="34" charset="0"/>
                <a:cs typeface="Verdana" pitchFamily="34" charset="0"/>
              </a:rPr>
              <a:t>Daten</a:t>
            </a:r>
            <a:r>
              <a:rPr lang="en-US" altLang="de-DE" sz="1500" i="1" dirty="0">
                <a:ea typeface="Verdana" pitchFamily="34" charset="0"/>
                <a:cs typeface="Verdana" pitchFamily="34" charset="0"/>
              </a:rPr>
              <a:t>- und </a:t>
            </a:r>
            <a:r>
              <a:rPr lang="en-US" altLang="de-DE" sz="1500" i="1" dirty="0" err="1">
                <a:ea typeface="Verdana" pitchFamily="34" charset="0"/>
                <a:cs typeface="Verdana" pitchFamily="34" charset="0"/>
              </a:rPr>
              <a:t>Wissensmanagement</a:t>
            </a:r>
            <a:r>
              <a:rPr lang="en-US" altLang="de-DE" sz="1500" dirty="0">
                <a:ea typeface="Verdana" pitchFamily="34" charset="0"/>
                <a:cs typeface="Verdana" pitchFamily="34" charset="0"/>
              </a:rPr>
              <a:t>. Springer </a:t>
            </a:r>
            <a:r>
              <a:rPr lang="en-US" altLang="de-DE" sz="1500" dirty="0" err="1">
                <a:ea typeface="Verdana" pitchFamily="34" charset="0"/>
                <a:cs typeface="Verdana" pitchFamily="34" charset="0"/>
              </a:rPr>
              <a:t>Verlag</a:t>
            </a:r>
            <a:r>
              <a:rPr lang="en-US" altLang="de-DE" sz="1500" dirty="0">
                <a:ea typeface="Verdana" pitchFamily="34" charset="0"/>
                <a:cs typeface="Verdana" pitchFamily="34" charset="0"/>
              </a:rPr>
              <a:t>, 2006.]</a:t>
            </a:r>
            <a:endParaRPr lang="de-DE" altLang="de-DE" sz="1500" dirty="0">
              <a:ea typeface="Verdana" pitchFamily="34" charset="0"/>
              <a:cs typeface="Verdana" pitchFamily="34" charset="0"/>
            </a:endParaRPr>
          </a:p>
          <a:p>
            <a:endParaRPr lang="de-DE" altLang="de-DE" sz="1500" dirty="0"/>
          </a:p>
        </p:txBody>
      </p:sp>
      <p:sp>
        <p:nvSpPr>
          <p:cNvPr id="6" name="Titel 1"/>
          <p:cNvSpPr txBox="1">
            <a:spLocks/>
          </p:cNvSpPr>
          <p:nvPr/>
        </p:nvSpPr>
        <p:spPr>
          <a:xfrm>
            <a:off x="200472" y="425624"/>
            <a:ext cx="850265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800" b="1" i="0" u="none" strike="noStrike" kern="0" cap="none" spc="0" normalizeH="0" baseline="0" noProof="0" dirty="0">
                <a:ln>
                  <a:noFill/>
                </a:ln>
                <a:solidFill>
                  <a:schemeClr val="tx2"/>
                </a:solidFill>
                <a:effectLst/>
                <a:uLnTx/>
                <a:uFillTx/>
                <a:latin typeface="+mj-lt"/>
                <a:ea typeface="+mj-ea"/>
                <a:cs typeface="+mj-cs"/>
              </a:rPr>
              <a:t>1.1 Definition Daten-Information-Wissen und Wissensqualitäten</a:t>
            </a:r>
            <a:br>
              <a:rPr kumimoji="0" lang="de-DE" sz="2400" b="1" i="0" u="none" strike="noStrike" kern="0" cap="none" spc="0" normalizeH="0" baseline="0" noProof="0" dirty="0">
                <a:ln>
                  <a:noFill/>
                </a:ln>
                <a:solidFill>
                  <a:schemeClr val="tx2"/>
                </a:solidFill>
                <a:effectLst/>
                <a:uLnTx/>
                <a:uFillTx/>
                <a:latin typeface="+mj-lt"/>
                <a:ea typeface="+mj-ea"/>
                <a:cs typeface="+mj-cs"/>
              </a:rPr>
            </a:br>
            <a:r>
              <a:rPr kumimoji="0" lang="de-DE" sz="2400" b="1" i="0" u="none" strike="noStrike" kern="0" cap="none" spc="0" normalizeH="0" baseline="0" noProof="0" dirty="0">
                <a:ln>
                  <a:noFill/>
                </a:ln>
                <a:solidFill>
                  <a:schemeClr val="tx2"/>
                </a:solidFill>
                <a:effectLst/>
                <a:uLnTx/>
                <a:uFillTx/>
                <a:latin typeface="+mj-lt"/>
                <a:ea typeface="+mj-ea"/>
                <a:cs typeface="+mj-cs"/>
              </a:rPr>
              <a:t>1.1.1 Wissen und Wissensverarbeitung</a:t>
            </a:r>
          </a:p>
          <a:p>
            <a:r>
              <a:rPr lang="de-DE" sz="2400" b="1" kern="0" dirty="0">
                <a:solidFill>
                  <a:schemeClr val="tx2"/>
                </a:solidFill>
                <a:ea typeface="Verdana" panose="020B0604030504040204" pitchFamily="34" charset="0"/>
                <a:cs typeface="Verdana" panose="020B0604030504040204" pitchFamily="34" charset="0"/>
              </a:rPr>
              <a:t>Beziehungen zwischen den Begriffen</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de-DE" sz="2400" b="1" i="0" u="none" strike="noStrike" kern="0" cap="none" spc="0" normalizeH="0" baseline="0" noProof="0" dirty="0">
                <a:ln>
                  <a:noFill/>
                </a:ln>
                <a:solidFill>
                  <a:schemeClr val="tx2"/>
                </a:solidFill>
                <a:effectLst/>
                <a:uLnTx/>
                <a:uFillTx/>
                <a:latin typeface="+mj-lt"/>
                <a:ea typeface="+mj-ea"/>
                <a:cs typeface="+mj-cs"/>
              </a:rPr>
            </a:br>
            <a:endParaRPr kumimoji="0" lang="de-DE" sz="24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84200" y="369888"/>
            <a:ext cx="8420100" cy="719137"/>
          </a:xfrm>
        </p:spPr>
        <p:txBody>
          <a:bodyPr/>
          <a:lstStyle/>
          <a:p>
            <a:r>
              <a:rPr lang="de-DE" sz="2800" dirty="0"/>
              <a:t>1.1.1 Wissen und Wissensverarbeitung</a:t>
            </a:r>
            <a:br>
              <a:rPr lang="de-DE" sz="2800" dirty="0"/>
            </a:br>
            <a:r>
              <a:rPr lang="de-DE" sz="2800" dirty="0">
                <a:solidFill>
                  <a:schemeClr val="tx1"/>
                </a:solidFill>
              </a:rPr>
              <a:t>Begriffsdefinition: </a:t>
            </a:r>
            <a:r>
              <a:rPr lang="de-DE" sz="2400" dirty="0">
                <a:solidFill>
                  <a:schemeClr val="tx1"/>
                </a:solidFill>
              </a:rPr>
              <a:t>Wissen </a:t>
            </a:r>
          </a:p>
        </p:txBody>
      </p:sp>
      <p:sp>
        <p:nvSpPr>
          <p:cNvPr id="50183" name="Text Box 7"/>
          <p:cNvSpPr txBox="1">
            <a:spLocks noChangeArrowheads="1"/>
          </p:cNvSpPr>
          <p:nvPr/>
        </p:nvSpPr>
        <p:spPr bwMode="auto">
          <a:xfrm>
            <a:off x="344488" y="1793776"/>
            <a:ext cx="9126537" cy="4521200"/>
          </a:xfrm>
          <a:prstGeom prst="rect">
            <a:avLst/>
          </a:prstGeom>
          <a:solidFill>
            <a:srgbClr val="FFFF99"/>
          </a:solidFill>
          <a:ln w="9525">
            <a:noFill/>
            <a:miter lim="800000"/>
            <a:headEnd/>
            <a:tailEnd/>
          </a:ln>
          <a:effectLst>
            <a:outerShdw dist="125724" dir="2700000" algn="ctr" rotWithShape="0">
              <a:schemeClr val="bg2"/>
            </a:outerShdw>
          </a:effectLst>
        </p:spPr>
        <p:txBody>
          <a:bodyPr lIns="100145" tIns="50073" rIns="100145" bIns="50073">
            <a:spAutoFit/>
          </a:bodyPr>
          <a:lstStyle/>
          <a:p>
            <a:pPr>
              <a:lnSpc>
                <a:spcPct val="90000"/>
              </a:lnSpc>
              <a:buFont typeface="Wingdings" pitchFamily="2" charset="2"/>
              <a:buChar char="Ø"/>
              <a:defRPr/>
            </a:pPr>
            <a:r>
              <a:rPr lang="de-DE" altLang="de-DE" sz="2200" dirty="0">
                <a:ea typeface="Verdana" pitchFamily="34" charset="0"/>
                <a:cs typeface="Verdana" pitchFamily="34" charset="0"/>
              </a:rPr>
              <a:t>Wissen „als die Menge der Modell, die ein System von sich und der Umwelt gespeichert hat.“[Popp84]</a:t>
            </a:r>
            <a:br>
              <a:rPr lang="de-DE" altLang="de-DE" sz="2200" dirty="0">
                <a:ea typeface="Verdana" pitchFamily="34" charset="0"/>
                <a:cs typeface="Verdana" pitchFamily="34" charset="0"/>
              </a:rPr>
            </a:br>
            <a:endParaRPr lang="de-DE" altLang="de-DE" sz="2200" dirty="0">
              <a:ea typeface="Verdana" pitchFamily="34" charset="0"/>
              <a:cs typeface="Verdana" pitchFamily="34" charset="0"/>
            </a:endParaRPr>
          </a:p>
          <a:p>
            <a:pPr>
              <a:lnSpc>
                <a:spcPct val="90000"/>
              </a:lnSpc>
              <a:buFont typeface="Wingdings" pitchFamily="2" charset="2"/>
              <a:buChar char="Ø"/>
              <a:defRPr/>
            </a:pPr>
            <a:r>
              <a:rPr lang="de-DE" altLang="de-DE" sz="2200" dirty="0">
                <a:ea typeface="Verdana" pitchFamily="34" charset="0"/>
                <a:cs typeface="Verdana" pitchFamily="34" charset="0"/>
              </a:rPr>
              <a:t>Inzwischen haben sich eine Vielzahl von Definitionen ergeben.</a:t>
            </a:r>
            <a:br>
              <a:rPr lang="de-DE" altLang="de-DE" sz="2200" dirty="0">
                <a:ea typeface="Verdana" pitchFamily="34" charset="0"/>
                <a:cs typeface="Verdana" pitchFamily="34" charset="0"/>
              </a:rPr>
            </a:br>
            <a:endParaRPr lang="de-DE" altLang="de-DE" sz="2200" dirty="0">
              <a:ea typeface="Verdana" pitchFamily="34" charset="0"/>
              <a:cs typeface="Verdana" pitchFamily="34" charset="0"/>
            </a:endParaRPr>
          </a:p>
          <a:p>
            <a:pPr>
              <a:lnSpc>
                <a:spcPct val="90000"/>
              </a:lnSpc>
              <a:buFont typeface="Wingdings" pitchFamily="2" charset="2"/>
              <a:buChar char="Ø"/>
              <a:defRPr/>
            </a:pPr>
            <a:r>
              <a:rPr lang="de-DE" altLang="de-DE" sz="2200" dirty="0">
                <a:ea typeface="Verdana" pitchFamily="34" charset="0"/>
                <a:cs typeface="Verdana" pitchFamily="34" charset="0"/>
              </a:rPr>
              <a:t>Aus Informationen kann </a:t>
            </a:r>
            <a:r>
              <a:rPr lang="de-DE" altLang="de-DE" sz="2200" b="1" dirty="0">
                <a:ea typeface="Verdana" pitchFamily="34" charset="0"/>
                <a:cs typeface="Verdana" pitchFamily="34" charset="0"/>
              </a:rPr>
              <a:t>Wissen</a:t>
            </a:r>
            <a:r>
              <a:rPr lang="de-DE" altLang="de-DE" sz="2200" dirty="0">
                <a:ea typeface="Verdana" pitchFamily="34" charset="0"/>
                <a:cs typeface="Verdana" pitchFamily="34" charset="0"/>
              </a:rPr>
              <a:t> entstehen, wenn es in einem IT-System abgelegt wird und dort entsprechend auswertbar ist. </a:t>
            </a:r>
            <a:br>
              <a:rPr lang="de-DE" altLang="de-DE" sz="2200" dirty="0">
                <a:ea typeface="Verdana" pitchFamily="34" charset="0"/>
                <a:cs typeface="Verdana" pitchFamily="34" charset="0"/>
              </a:rPr>
            </a:br>
            <a:endParaRPr lang="de-DE" altLang="de-DE" sz="2200" dirty="0">
              <a:ea typeface="Verdana" pitchFamily="34" charset="0"/>
              <a:cs typeface="Verdana" pitchFamily="34" charset="0"/>
            </a:endParaRPr>
          </a:p>
          <a:p>
            <a:pPr>
              <a:lnSpc>
                <a:spcPct val="90000"/>
              </a:lnSpc>
              <a:buFont typeface="Wingdings" pitchFamily="2" charset="2"/>
              <a:buChar char="Ø"/>
              <a:defRPr/>
            </a:pPr>
            <a:r>
              <a:rPr lang="de-DE" altLang="de-DE" sz="2200" dirty="0">
                <a:ea typeface="Verdana" pitchFamily="34" charset="0"/>
                <a:cs typeface="Verdana" pitchFamily="34" charset="0"/>
              </a:rPr>
              <a:t>Von </a:t>
            </a:r>
            <a:r>
              <a:rPr lang="de-DE" altLang="de-DE" sz="2200" i="1" dirty="0">
                <a:ea typeface="Verdana" pitchFamily="34" charset="0"/>
                <a:cs typeface="Verdana" pitchFamily="34" charset="0"/>
              </a:rPr>
              <a:t>Wissen</a:t>
            </a:r>
            <a:r>
              <a:rPr lang="de-DE" altLang="de-DE" sz="2200" dirty="0">
                <a:ea typeface="Verdana" pitchFamily="34" charset="0"/>
                <a:cs typeface="Verdana" pitchFamily="34" charset="0"/>
              </a:rPr>
              <a:t> ist die Rede, wenn eine Information mit anderen Informationen so vernetzt werden kann, dass dies zu Handlungsmustern für praktische Anwendungen führt. [Krcmar15, S. 11f]. </a:t>
            </a:r>
          </a:p>
          <a:p>
            <a:pPr>
              <a:spcBef>
                <a:spcPct val="25000"/>
              </a:spcBef>
              <a:defRPr/>
            </a:pPr>
            <a:endParaRPr lang="de-DE" dirty="0">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44488" y="209600"/>
            <a:ext cx="9001125" cy="962898"/>
          </a:xfrm>
          <a:prstGeom prst="rect">
            <a:avLst/>
          </a:prstGeom>
          <a:noFill/>
          <a:ln w="9525" algn="ctr">
            <a:noFill/>
            <a:miter lim="800000"/>
            <a:headEnd/>
            <a:tailEnd/>
          </a:ln>
        </p:spPr>
        <p:txBody>
          <a:bodyPr lIns="100145" tIns="50073" rIns="100145" bIns="50073">
            <a:spAutoFit/>
          </a:bodyPr>
          <a:lstStyle/>
          <a:p>
            <a:pPr algn="ctr">
              <a:spcBef>
                <a:spcPct val="50000"/>
              </a:spcBef>
            </a:pPr>
            <a:r>
              <a:rPr lang="de-DE" sz="2800" b="1" dirty="0"/>
              <a:t>1.1.1 Wissen und Wissensverarbeitung</a:t>
            </a:r>
            <a:br>
              <a:rPr lang="de-DE" sz="2800" dirty="0"/>
            </a:br>
            <a:r>
              <a:rPr lang="de-DE" altLang="de-DE" sz="2800" b="1" dirty="0"/>
              <a:t>Explizites Wissen – implizites Wissen</a:t>
            </a:r>
          </a:p>
        </p:txBody>
      </p:sp>
      <p:sp>
        <p:nvSpPr>
          <p:cNvPr id="16387" name="Text Box 5"/>
          <p:cNvSpPr txBox="1">
            <a:spLocks noChangeArrowheads="1"/>
          </p:cNvSpPr>
          <p:nvPr/>
        </p:nvSpPr>
        <p:spPr bwMode="auto">
          <a:xfrm>
            <a:off x="416496" y="1289720"/>
            <a:ext cx="9047163" cy="3317389"/>
          </a:xfrm>
          <a:prstGeom prst="rect">
            <a:avLst/>
          </a:prstGeom>
          <a:noFill/>
          <a:ln w="9525" algn="ctr">
            <a:noFill/>
            <a:miter lim="800000"/>
            <a:headEnd/>
            <a:tailEnd/>
          </a:ln>
        </p:spPr>
        <p:txBody>
          <a:bodyPr lIns="100145" tIns="50073" rIns="100145" bIns="50073">
            <a:spAutoFit/>
          </a:bodyPr>
          <a:lstStyle/>
          <a:p>
            <a:pPr>
              <a:spcBef>
                <a:spcPct val="50000"/>
              </a:spcBef>
            </a:pPr>
            <a:r>
              <a:rPr lang="de-DE" altLang="de-DE" sz="2200" dirty="0"/>
              <a:t>Explizites Wissen: </a:t>
            </a:r>
          </a:p>
          <a:p>
            <a:pPr>
              <a:spcBef>
                <a:spcPct val="50000"/>
              </a:spcBef>
            </a:pPr>
            <a:r>
              <a:rPr lang="de-DE" altLang="de-DE" sz="2200" dirty="0"/>
              <a:t>Informationen und Daten die in Datenbanken abgelegt sind, die formalen Charakter haben, kodifiziert werden können oder in Worte gefasste Information.</a:t>
            </a:r>
          </a:p>
          <a:p>
            <a:pPr>
              <a:spcBef>
                <a:spcPct val="50000"/>
              </a:spcBef>
            </a:pPr>
            <a:r>
              <a:rPr lang="de-DE" altLang="de-DE" sz="2200" dirty="0"/>
              <a:t>Implizites Wissen:</a:t>
            </a:r>
          </a:p>
          <a:p>
            <a:pPr>
              <a:spcBef>
                <a:spcPct val="50000"/>
              </a:spcBef>
            </a:pPr>
            <a:r>
              <a:rPr lang="de-DE" altLang="de-DE" sz="2200" dirty="0"/>
              <a:t>Wissen, das an den Träger des Wissens gebunden ist, z.B. Denkschemata, Grundüberzeugungen, intuitives Wissen oder Weltanschauung des Wissensträgers.</a:t>
            </a:r>
          </a:p>
        </p:txBody>
      </p:sp>
      <p:sp>
        <p:nvSpPr>
          <p:cNvPr id="16388" name="Foliennummernplatzhalter 1"/>
          <p:cNvSpPr>
            <a:spLocks noGrp="1"/>
          </p:cNvSpPr>
          <p:nvPr>
            <p:ph type="sldNum" sz="quarter" idx="10"/>
          </p:nvPr>
        </p:nvSpPr>
        <p:spPr>
          <a:noFill/>
        </p:spPr>
        <p:txBody>
          <a:bodyPr/>
          <a:lstStyle/>
          <a:p>
            <a:r>
              <a:rPr lang="de-DE" altLang="de-DE"/>
              <a:t>Seite </a:t>
            </a:r>
            <a:fld id="{4AF70337-6992-422D-945A-B6512AF4F505}" type="slidenum">
              <a:rPr lang="de-DE" altLang="de-DE" smtClean="0"/>
              <a:pPr/>
              <a:t>15</a:t>
            </a:fld>
            <a:endParaRPr lang="de-DE" altLang="de-DE"/>
          </a:p>
        </p:txBody>
      </p:sp>
      <p:pic>
        <p:nvPicPr>
          <p:cNvPr id="1026" name="Picture 2"/>
          <p:cNvPicPr>
            <a:picLocks noChangeAspect="1" noChangeArrowheads="1"/>
          </p:cNvPicPr>
          <p:nvPr/>
        </p:nvPicPr>
        <p:blipFill>
          <a:blip r:embed="rId2" cstate="print"/>
          <a:srcRect l="29232" t="37795" r="29232" b="18373"/>
          <a:stretch>
            <a:fillRect/>
          </a:stretch>
        </p:blipFill>
        <p:spPr bwMode="auto">
          <a:xfrm>
            <a:off x="3224808" y="4614083"/>
            <a:ext cx="5062857" cy="300591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liennummernplatzhalter 2"/>
          <p:cNvSpPr>
            <a:spLocks noGrp="1"/>
          </p:cNvSpPr>
          <p:nvPr>
            <p:ph type="sldNum" sz="quarter" idx="10"/>
          </p:nvPr>
        </p:nvSpPr>
        <p:spPr>
          <a:noFill/>
        </p:spPr>
        <p:txBody>
          <a:bodyPr/>
          <a:lstStyle/>
          <a:p>
            <a:r>
              <a:rPr lang="de-DE" altLang="de-DE"/>
              <a:t>Seite </a:t>
            </a:r>
            <a:fld id="{01A19C6D-6F32-41A8-B001-B8AFBD44F179}" type="slidenum">
              <a:rPr lang="de-DE" altLang="de-DE" smtClean="0"/>
              <a:pPr/>
              <a:t>16</a:t>
            </a:fld>
            <a:endParaRPr lang="de-DE" altLang="de-DE"/>
          </a:p>
        </p:txBody>
      </p:sp>
      <p:sp>
        <p:nvSpPr>
          <p:cNvPr id="18435" name="Text Box 2"/>
          <p:cNvSpPr txBox="1">
            <a:spLocks noChangeArrowheads="1"/>
          </p:cNvSpPr>
          <p:nvPr/>
        </p:nvSpPr>
        <p:spPr bwMode="auto">
          <a:xfrm>
            <a:off x="825500" y="1354138"/>
            <a:ext cx="5695950" cy="508000"/>
          </a:xfrm>
          <a:prstGeom prst="rect">
            <a:avLst/>
          </a:prstGeom>
          <a:noFill/>
          <a:ln w="9525">
            <a:noFill/>
            <a:miter lim="800000"/>
            <a:headEnd/>
            <a:tailEnd/>
          </a:ln>
        </p:spPr>
        <p:txBody>
          <a:bodyPr lIns="100145" tIns="50073" rIns="100145" bIns="50073">
            <a:spAutoFit/>
          </a:bodyPr>
          <a:lstStyle/>
          <a:p>
            <a:pPr defTabSz="1001713">
              <a:spcBef>
                <a:spcPct val="50000"/>
              </a:spcBef>
            </a:pPr>
            <a:endParaRPr lang="en-US" altLang="de-DE" sz="2600">
              <a:latin typeface="Times New Roman" pitchFamily="18" charset="0"/>
            </a:endParaRPr>
          </a:p>
        </p:txBody>
      </p:sp>
      <p:sp>
        <p:nvSpPr>
          <p:cNvPr id="18436" name="AutoShape 3"/>
          <p:cNvSpPr>
            <a:spLocks noChangeArrowheads="1"/>
          </p:cNvSpPr>
          <p:nvPr/>
        </p:nvSpPr>
        <p:spPr bwMode="auto">
          <a:xfrm>
            <a:off x="3467100" y="4557713"/>
            <a:ext cx="1981200" cy="512762"/>
          </a:xfrm>
          <a:prstGeom prst="roundRect">
            <a:avLst>
              <a:gd name="adj" fmla="val 16667"/>
            </a:avLst>
          </a:prstGeom>
          <a:solidFill>
            <a:srgbClr val="FFFF66"/>
          </a:solidFill>
          <a:ln w="19050">
            <a:solidFill>
              <a:schemeClr val="tx1"/>
            </a:solidFill>
            <a:round/>
            <a:headEnd/>
            <a:tailEnd/>
          </a:ln>
        </p:spPr>
        <p:txBody>
          <a:bodyPr wrap="none" lIns="0" tIns="0" rIns="0" bIns="0" anchor="ctr"/>
          <a:lstStyle/>
          <a:p>
            <a:pPr algn="ctr" defTabSz="1001713"/>
            <a:r>
              <a:rPr lang="de-DE" altLang="de-DE" sz="1500" b="1">
                <a:latin typeface="Arial" pitchFamily="34" charset="0"/>
              </a:rPr>
              <a:t>Antwort erteilen</a:t>
            </a:r>
          </a:p>
        </p:txBody>
      </p:sp>
      <p:sp>
        <p:nvSpPr>
          <p:cNvPr id="18437" name="Line 4"/>
          <p:cNvSpPr>
            <a:spLocks noChangeShapeType="1"/>
          </p:cNvSpPr>
          <p:nvPr/>
        </p:nvSpPr>
        <p:spPr bwMode="auto">
          <a:xfrm>
            <a:off x="4675188" y="5070475"/>
            <a:ext cx="0" cy="539750"/>
          </a:xfrm>
          <a:prstGeom prst="line">
            <a:avLst/>
          </a:prstGeom>
          <a:noFill/>
          <a:ln w="9525">
            <a:solidFill>
              <a:schemeClr val="tx1"/>
            </a:solidFill>
            <a:round/>
            <a:headEnd/>
            <a:tailEnd type="triangle" w="med" len="med"/>
          </a:ln>
        </p:spPr>
        <p:txBody>
          <a:bodyPr/>
          <a:lstStyle/>
          <a:p>
            <a:endParaRPr lang="de-DE"/>
          </a:p>
        </p:txBody>
      </p:sp>
      <p:sp>
        <p:nvSpPr>
          <p:cNvPr id="18438" name="Oval 5"/>
          <p:cNvSpPr>
            <a:spLocks noChangeArrowheads="1"/>
          </p:cNvSpPr>
          <p:nvPr/>
        </p:nvSpPr>
        <p:spPr bwMode="auto">
          <a:xfrm>
            <a:off x="3302000" y="2709863"/>
            <a:ext cx="2530475" cy="1100137"/>
          </a:xfrm>
          <a:prstGeom prst="ellipse">
            <a:avLst/>
          </a:prstGeom>
          <a:solidFill>
            <a:srgbClr val="FFCCFF"/>
          </a:solidFill>
          <a:ln w="19050">
            <a:solidFill>
              <a:schemeClr val="tx1"/>
            </a:solidFill>
            <a:round/>
            <a:headEnd/>
            <a:tailEnd/>
          </a:ln>
        </p:spPr>
        <p:txBody>
          <a:bodyPr lIns="0" tIns="0" rIns="0" bIns="0"/>
          <a:lstStyle/>
          <a:p>
            <a:pPr algn="ctr" defTabSz="1001713"/>
            <a:r>
              <a:rPr lang="de-DE" altLang="de-DE" sz="1500" b="1">
                <a:latin typeface="Arial" pitchFamily="34" charset="0"/>
              </a:rPr>
              <a:t>Experte</a:t>
            </a:r>
          </a:p>
        </p:txBody>
      </p:sp>
      <p:sp>
        <p:nvSpPr>
          <p:cNvPr id="18439" name="Rectangle 6"/>
          <p:cNvSpPr>
            <a:spLocks noChangeArrowheads="1"/>
          </p:cNvSpPr>
          <p:nvPr/>
        </p:nvSpPr>
        <p:spPr bwMode="auto">
          <a:xfrm>
            <a:off x="3962400" y="3201988"/>
            <a:ext cx="1320800" cy="422275"/>
          </a:xfrm>
          <a:prstGeom prst="rect">
            <a:avLst/>
          </a:prstGeom>
          <a:solidFill>
            <a:srgbClr val="66FFFF"/>
          </a:solidFill>
          <a:ln w="19050">
            <a:solidFill>
              <a:schemeClr val="tx1"/>
            </a:solidFill>
            <a:miter lim="800000"/>
            <a:headEnd/>
            <a:tailEnd/>
          </a:ln>
        </p:spPr>
        <p:txBody>
          <a:bodyPr wrap="none" lIns="0" tIns="0" rIns="0" bIns="0" anchor="ctr"/>
          <a:lstStyle/>
          <a:p>
            <a:pPr algn="ctr" defTabSz="1001713"/>
            <a:r>
              <a:rPr lang="de-DE" altLang="de-DE" sz="1500" b="1">
                <a:latin typeface="Arial" pitchFamily="34" charset="0"/>
              </a:rPr>
              <a:t>Kompetenz </a:t>
            </a:r>
          </a:p>
        </p:txBody>
      </p:sp>
      <p:sp>
        <p:nvSpPr>
          <p:cNvPr id="18440" name="Line 7"/>
          <p:cNvSpPr>
            <a:spLocks noChangeShapeType="1"/>
          </p:cNvSpPr>
          <p:nvPr/>
        </p:nvSpPr>
        <p:spPr bwMode="auto">
          <a:xfrm>
            <a:off x="5118100" y="3455988"/>
            <a:ext cx="0" cy="1089025"/>
          </a:xfrm>
          <a:prstGeom prst="line">
            <a:avLst/>
          </a:prstGeom>
          <a:noFill/>
          <a:ln w="19050">
            <a:solidFill>
              <a:schemeClr val="tx1"/>
            </a:solidFill>
            <a:round/>
            <a:headEnd/>
            <a:tailEnd type="triangle" w="sm" len="med"/>
          </a:ln>
        </p:spPr>
        <p:txBody>
          <a:bodyPr wrap="none" lIns="0" tIns="0" rIns="0" bIns="0" anchor="ctr"/>
          <a:lstStyle/>
          <a:p>
            <a:endParaRPr lang="de-DE"/>
          </a:p>
        </p:txBody>
      </p:sp>
      <p:sp>
        <p:nvSpPr>
          <p:cNvPr id="18441" name="Rectangle 8"/>
          <p:cNvSpPr>
            <a:spLocks noChangeArrowheads="1"/>
          </p:cNvSpPr>
          <p:nvPr/>
        </p:nvSpPr>
        <p:spPr bwMode="auto">
          <a:xfrm>
            <a:off x="6316663" y="3567113"/>
            <a:ext cx="2020887" cy="1311275"/>
          </a:xfrm>
          <a:prstGeom prst="rect">
            <a:avLst/>
          </a:prstGeom>
          <a:solidFill>
            <a:schemeClr val="bg1"/>
          </a:solidFill>
          <a:ln w="19050">
            <a:solidFill>
              <a:schemeClr val="tx1"/>
            </a:solidFill>
            <a:miter lim="800000"/>
            <a:headEnd/>
            <a:tailEnd/>
          </a:ln>
        </p:spPr>
        <p:txBody>
          <a:bodyPr wrap="none" lIns="0" tIns="0" rIns="0" bIns="0"/>
          <a:lstStyle/>
          <a:p>
            <a:pPr defTabSz="1001713"/>
            <a:r>
              <a:rPr lang="de-DE" altLang="de-DE" sz="1500" b="1">
                <a:latin typeface="Arial" pitchFamily="34" charset="0"/>
              </a:rPr>
              <a:t>Zusatzinfo</a:t>
            </a:r>
          </a:p>
        </p:txBody>
      </p:sp>
      <p:sp>
        <p:nvSpPr>
          <p:cNvPr id="18442" name="Rectangle 9"/>
          <p:cNvSpPr>
            <a:spLocks noChangeArrowheads="1"/>
          </p:cNvSpPr>
          <p:nvPr/>
        </p:nvSpPr>
        <p:spPr bwMode="auto">
          <a:xfrm>
            <a:off x="3632200" y="5588000"/>
            <a:ext cx="1981200" cy="677863"/>
          </a:xfrm>
          <a:prstGeom prst="rect">
            <a:avLst/>
          </a:prstGeom>
          <a:solidFill>
            <a:srgbClr val="66FFFF"/>
          </a:solidFill>
          <a:ln w="19050">
            <a:solidFill>
              <a:schemeClr val="tx1"/>
            </a:solidFill>
            <a:miter lim="800000"/>
            <a:headEnd/>
            <a:tailEnd/>
          </a:ln>
        </p:spPr>
        <p:txBody>
          <a:bodyPr wrap="none" lIns="0" tIns="0" rIns="0" bIns="0" anchor="ctr"/>
          <a:lstStyle/>
          <a:p>
            <a:pPr algn="ctr" defTabSz="1001713"/>
            <a:r>
              <a:rPr lang="de-DE" altLang="de-DE" sz="1500" b="1">
                <a:latin typeface="Arial" pitchFamily="34" charset="0"/>
              </a:rPr>
              <a:t>Lösungsvorschlag</a:t>
            </a:r>
          </a:p>
        </p:txBody>
      </p:sp>
      <p:sp>
        <p:nvSpPr>
          <p:cNvPr id="18443" name="Rectangle 10"/>
          <p:cNvSpPr>
            <a:spLocks noChangeArrowheads="1"/>
          </p:cNvSpPr>
          <p:nvPr/>
        </p:nvSpPr>
        <p:spPr bwMode="auto">
          <a:xfrm>
            <a:off x="6399213" y="4286250"/>
            <a:ext cx="1773237" cy="285750"/>
          </a:xfrm>
          <a:prstGeom prst="rect">
            <a:avLst/>
          </a:prstGeom>
          <a:solidFill>
            <a:srgbClr val="66FFFF"/>
          </a:solidFill>
          <a:ln w="19050">
            <a:solidFill>
              <a:schemeClr val="tx1"/>
            </a:solidFill>
            <a:miter lim="800000"/>
            <a:headEnd/>
            <a:tailEnd/>
          </a:ln>
        </p:spPr>
        <p:txBody>
          <a:bodyPr wrap="none" lIns="0" tIns="0" rIns="0" bIns="0" anchor="ctr"/>
          <a:lstStyle/>
          <a:p>
            <a:pPr algn="ctr" defTabSz="1001713"/>
            <a:r>
              <a:rPr lang="de-DE" altLang="de-DE" sz="1500" b="1">
                <a:latin typeface="Arial" pitchFamily="34" charset="0"/>
              </a:rPr>
              <a:t>Aufzeichnungen</a:t>
            </a:r>
          </a:p>
        </p:txBody>
      </p:sp>
      <p:sp>
        <p:nvSpPr>
          <p:cNvPr id="18444" name="AutoShape 11"/>
          <p:cNvSpPr>
            <a:spLocks noChangeArrowheads="1"/>
          </p:cNvSpPr>
          <p:nvPr/>
        </p:nvSpPr>
        <p:spPr bwMode="auto">
          <a:xfrm>
            <a:off x="6894513" y="4664075"/>
            <a:ext cx="395287" cy="406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745" y="10800"/>
                </a:moveTo>
                <a:cubicBezTo>
                  <a:pt x="10745" y="10769"/>
                  <a:pt x="10769" y="10745"/>
                  <a:pt x="10800" y="10745"/>
                </a:cubicBezTo>
                <a:cubicBezTo>
                  <a:pt x="10830" y="10744"/>
                  <a:pt x="10854" y="10769"/>
                  <a:pt x="10855" y="10799"/>
                </a:cubicBezTo>
                <a:lnTo>
                  <a:pt x="21600" y="10800"/>
                </a:lnTo>
                <a:cubicBezTo>
                  <a:pt x="21600" y="4835"/>
                  <a:pt x="16764" y="0"/>
                  <a:pt x="10800" y="0"/>
                </a:cubicBezTo>
                <a:cubicBezTo>
                  <a:pt x="4835" y="0"/>
                  <a:pt x="0" y="4835"/>
                  <a:pt x="0" y="10800"/>
                </a:cubicBezTo>
                <a:lnTo>
                  <a:pt x="10745" y="10800"/>
                </a:lnTo>
                <a:close/>
              </a:path>
            </a:pathLst>
          </a:custGeom>
          <a:solidFill>
            <a:srgbClr val="FFFFFF"/>
          </a:solidFill>
          <a:ln w="19050">
            <a:solidFill>
              <a:srgbClr val="000000"/>
            </a:solidFill>
            <a:miter lim="800000"/>
            <a:headEnd/>
            <a:tailEnd/>
          </a:ln>
        </p:spPr>
        <p:txBody>
          <a:bodyPr lIns="0" tIns="0" rIns="0" bIns="0"/>
          <a:lstStyle/>
          <a:p>
            <a:endParaRPr lang="de-DE"/>
          </a:p>
        </p:txBody>
      </p:sp>
      <p:sp>
        <p:nvSpPr>
          <p:cNvPr id="18445" name="Text Box 12"/>
          <p:cNvSpPr txBox="1">
            <a:spLocks noChangeArrowheads="1"/>
          </p:cNvSpPr>
          <p:nvPr/>
        </p:nvSpPr>
        <p:spPr bwMode="auto">
          <a:xfrm>
            <a:off x="6999288" y="4624388"/>
            <a:ext cx="160337" cy="236537"/>
          </a:xfrm>
          <a:prstGeom prst="rect">
            <a:avLst/>
          </a:prstGeom>
          <a:noFill/>
          <a:ln w="19050">
            <a:noFill/>
            <a:miter lim="800000"/>
            <a:headEnd/>
            <a:tailEnd/>
          </a:ln>
        </p:spPr>
        <p:txBody>
          <a:bodyPr wrap="none" lIns="0" tIns="0" rIns="0" bIns="0" anchor="ctr">
            <a:spAutoFit/>
          </a:bodyPr>
          <a:lstStyle/>
          <a:p>
            <a:pPr algn="ctr" defTabSz="1001713"/>
            <a:r>
              <a:rPr lang="de-DE" altLang="de-DE" sz="1500" b="1">
                <a:latin typeface="Arial" pitchFamily="34" charset="0"/>
              </a:rPr>
              <a:t>...</a:t>
            </a:r>
          </a:p>
        </p:txBody>
      </p:sp>
      <p:sp>
        <p:nvSpPr>
          <p:cNvPr id="18446" name="Line 13"/>
          <p:cNvSpPr>
            <a:spLocks noChangeShapeType="1"/>
          </p:cNvSpPr>
          <p:nvPr/>
        </p:nvSpPr>
        <p:spPr bwMode="auto">
          <a:xfrm flipH="1">
            <a:off x="5448300" y="4756150"/>
            <a:ext cx="1114425" cy="0"/>
          </a:xfrm>
          <a:prstGeom prst="line">
            <a:avLst/>
          </a:prstGeom>
          <a:noFill/>
          <a:ln w="9525">
            <a:solidFill>
              <a:schemeClr val="tx1"/>
            </a:solidFill>
            <a:round/>
            <a:headEnd/>
            <a:tailEnd type="triangle" w="med" len="med"/>
          </a:ln>
        </p:spPr>
        <p:txBody>
          <a:bodyPr/>
          <a:lstStyle/>
          <a:p>
            <a:endParaRPr lang="de-DE"/>
          </a:p>
        </p:txBody>
      </p:sp>
      <p:sp>
        <p:nvSpPr>
          <p:cNvPr id="159758" name="AutoShape 14"/>
          <p:cNvSpPr>
            <a:spLocks noChangeArrowheads="1"/>
          </p:cNvSpPr>
          <p:nvPr/>
        </p:nvSpPr>
        <p:spPr bwMode="auto">
          <a:xfrm>
            <a:off x="7099300" y="2709863"/>
            <a:ext cx="1816100" cy="592137"/>
          </a:xfrm>
          <a:prstGeom prst="wedgeRectCallout">
            <a:avLst>
              <a:gd name="adj1" fmla="val -43750"/>
              <a:gd name="adj2" fmla="val 87204"/>
            </a:avLst>
          </a:prstGeom>
          <a:solidFill>
            <a:schemeClr val="hlink"/>
          </a:solidFill>
          <a:ln w="9525">
            <a:solidFill>
              <a:schemeClr val="tx1"/>
            </a:solidFill>
            <a:miter lim="800000"/>
            <a:headEnd/>
            <a:tailEnd/>
          </a:ln>
        </p:spPr>
        <p:txBody>
          <a:bodyPr lIns="100145" tIns="50073" rIns="100145" bIns="50073"/>
          <a:lstStyle/>
          <a:p>
            <a:pPr algn="ctr" defTabSz="1001713"/>
            <a:r>
              <a:rPr lang="de-DE" altLang="de-DE" sz="2600">
                <a:latin typeface="Arial" pitchFamily="34" charset="0"/>
              </a:rPr>
              <a:t>explizit</a:t>
            </a:r>
          </a:p>
        </p:txBody>
      </p:sp>
      <p:sp>
        <p:nvSpPr>
          <p:cNvPr id="159759" name="AutoShape 15"/>
          <p:cNvSpPr>
            <a:spLocks noChangeArrowheads="1"/>
          </p:cNvSpPr>
          <p:nvPr/>
        </p:nvSpPr>
        <p:spPr bwMode="auto">
          <a:xfrm>
            <a:off x="5889625" y="6042025"/>
            <a:ext cx="1816100" cy="592138"/>
          </a:xfrm>
          <a:prstGeom prst="wedgeRectCallout">
            <a:avLst>
              <a:gd name="adj1" fmla="val -68657"/>
              <a:gd name="adj2" fmla="val -125894"/>
            </a:avLst>
          </a:prstGeom>
          <a:solidFill>
            <a:schemeClr val="hlink"/>
          </a:solidFill>
          <a:ln w="9525">
            <a:solidFill>
              <a:schemeClr val="tx1"/>
            </a:solidFill>
            <a:miter lim="800000"/>
            <a:headEnd/>
            <a:tailEnd/>
          </a:ln>
        </p:spPr>
        <p:txBody>
          <a:bodyPr lIns="100145" tIns="50073" rIns="100145" bIns="50073"/>
          <a:lstStyle/>
          <a:p>
            <a:pPr algn="ctr" defTabSz="1001713"/>
            <a:r>
              <a:rPr lang="de-DE" altLang="de-DE" sz="2600">
                <a:latin typeface="Arial" pitchFamily="34" charset="0"/>
              </a:rPr>
              <a:t>explizit</a:t>
            </a:r>
          </a:p>
        </p:txBody>
      </p:sp>
      <p:sp>
        <p:nvSpPr>
          <p:cNvPr id="159760" name="AutoShape 16"/>
          <p:cNvSpPr>
            <a:spLocks noChangeArrowheads="1"/>
          </p:cNvSpPr>
          <p:nvPr/>
        </p:nvSpPr>
        <p:spPr bwMode="auto">
          <a:xfrm>
            <a:off x="2228850" y="1862138"/>
            <a:ext cx="1816100" cy="593725"/>
          </a:xfrm>
          <a:prstGeom prst="wedgeRectCallout">
            <a:avLst>
              <a:gd name="adj1" fmla="val 44319"/>
              <a:gd name="adj2" fmla="val 202083"/>
            </a:avLst>
          </a:prstGeom>
          <a:solidFill>
            <a:schemeClr val="hlink"/>
          </a:solidFill>
          <a:ln w="9525">
            <a:solidFill>
              <a:schemeClr val="tx1"/>
            </a:solidFill>
            <a:miter lim="800000"/>
            <a:headEnd/>
            <a:tailEnd/>
          </a:ln>
        </p:spPr>
        <p:txBody>
          <a:bodyPr lIns="100145" tIns="50073" rIns="100145" bIns="50073"/>
          <a:lstStyle/>
          <a:p>
            <a:pPr algn="ctr" defTabSz="1001713"/>
            <a:r>
              <a:rPr lang="de-DE" altLang="de-DE" sz="2600">
                <a:latin typeface="Arial" pitchFamily="34" charset="0"/>
              </a:rPr>
              <a:t>implizit</a:t>
            </a:r>
          </a:p>
        </p:txBody>
      </p:sp>
      <p:sp>
        <p:nvSpPr>
          <p:cNvPr id="18450" name="Rectangle 17"/>
          <p:cNvSpPr>
            <a:spLocks noGrp="1" noChangeArrowheads="1"/>
          </p:cNvSpPr>
          <p:nvPr>
            <p:ph type="title"/>
          </p:nvPr>
        </p:nvSpPr>
        <p:spPr>
          <a:xfrm>
            <a:off x="482600" y="280988"/>
            <a:ext cx="8502650" cy="457200"/>
          </a:xfrm>
        </p:spPr>
        <p:txBody>
          <a:bodyPr/>
          <a:lstStyle/>
          <a:p>
            <a:pPr algn="ctr"/>
            <a:r>
              <a:rPr lang="de-DE" sz="2800" dirty="0"/>
              <a:t>1.1.1 Wissen und Wissensverarbeitung</a:t>
            </a:r>
            <a:br>
              <a:rPr lang="de-DE" sz="2800" dirty="0"/>
            </a:br>
            <a:r>
              <a:rPr lang="de-DE" altLang="de-DE" sz="2800" dirty="0"/>
              <a:t>Implizites vs. explizites Wissen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9759"/>
                                        </p:tgtEl>
                                        <p:attrNameLst>
                                          <p:attrName>style.visibility</p:attrName>
                                        </p:attrNameLst>
                                      </p:cBhvr>
                                      <p:to>
                                        <p:strVal val="visible"/>
                                      </p:to>
                                    </p:set>
                                    <p:animEffect transition="in" filter="dissolve">
                                      <p:cBhvr>
                                        <p:cTn id="7" dur="500"/>
                                        <p:tgtEl>
                                          <p:spTgt spid="1597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9760"/>
                                        </p:tgtEl>
                                        <p:attrNameLst>
                                          <p:attrName>style.visibility</p:attrName>
                                        </p:attrNameLst>
                                      </p:cBhvr>
                                      <p:to>
                                        <p:strVal val="visible"/>
                                      </p:to>
                                    </p:set>
                                    <p:animEffect transition="in" filter="dissolve">
                                      <p:cBhvr>
                                        <p:cTn id="12" dur="500"/>
                                        <p:tgtEl>
                                          <p:spTgt spid="1597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9758"/>
                                        </p:tgtEl>
                                        <p:attrNameLst>
                                          <p:attrName>style.visibility</p:attrName>
                                        </p:attrNameLst>
                                      </p:cBhvr>
                                      <p:to>
                                        <p:strVal val="visible"/>
                                      </p:to>
                                    </p:set>
                                    <p:animEffect transition="in" filter="dissolve">
                                      <p:cBhvr>
                                        <p:cTn id="17" dur="500"/>
                                        <p:tgtEl>
                                          <p:spTgt spid="159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8" grpId="0" animBg="1" autoUpdateAnimBg="0"/>
      <p:bldP spid="159759" grpId="0" animBg="1" autoUpdateAnimBg="0"/>
      <p:bldP spid="159760"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Text Box 7"/>
          <p:cNvSpPr txBox="1">
            <a:spLocks noChangeArrowheads="1"/>
          </p:cNvSpPr>
          <p:nvPr/>
        </p:nvSpPr>
        <p:spPr bwMode="auto">
          <a:xfrm>
            <a:off x="344489" y="1361728"/>
            <a:ext cx="3744415" cy="4640828"/>
          </a:xfrm>
          <a:prstGeom prst="rect">
            <a:avLst/>
          </a:prstGeom>
          <a:solidFill>
            <a:srgbClr val="FFFF99"/>
          </a:solidFill>
          <a:ln w="9525">
            <a:noFill/>
            <a:miter lim="800000"/>
            <a:headEnd/>
            <a:tailEnd/>
          </a:ln>
          <a:effectLst>
            <a:outerShdw dist="125724" dir="2700000" algn="ctr" rotWithShape="0">
              <a:schemeClr val="bg2"/>
            </a:outerShdw>
          </a:effectLst>
        </p:spPr>
        <p:txBody>
          <a:bodyPr wrap="square" lIns="100145" tIns="50073" rIns="100145" bIns="50073">
            <a:spAutoFit/>
          </a:bodyPr>
          <a:lstStyle/>
          <a:p>
            <a:pPr>
              <a:spcBef>
                <a:spcPct val="25000"/>
              </a:spcBef>
              <a:defRPr/>
            </a:pPr>
            <a:r>
              <a:rPr lang="de-DE" sz="2000" dirty="0">
                <a:latin typeface="Arial" charset="0"/>
              </a:rPr>
              <a:t>Erkunden</a:t>
            </a:r>
          </a:p>
          <a:p>
            <a:pPr>
              <a:spcBef>
                <a:spcPct val="25000"/>
              </a:spcBef>
              <a:defRPr/>
            </a:pPr>
            <a:r>
              <a:rPr lang="de-DE" sz="2000" dirty="0">
                <a:latin typeface="Arial" charset="0"/>
              </a:rPr>
              <a:t> Suchen</a:t>
            </a:r>
          </a:p>
          <a:p>
            <a:pPr>
              <a:spcBef>
                <a:spcPct val="25000"/>
              </a:spcBef>
              <a:defRPr/>
            </a:pPr>
            <a:r>
              <a:rPr lang="de-DE" sz="2000" dirty="0">
                <a:latin typeface="Arial" charset="0"/>
              </a:rPr>
              <a:t> Erkennen</a:t>
            </a:r>
          </a:p>
          <a:p>
            <a:pPr>
              <a:spcBef>
                <a:spcPct val="25000"/>
              </a:spcBef>
              <a:defRPr/>
            </a:pPr>
            <a:r>
              <a:rPr lang="de-DE" sz="2000" dirty="0">
                <a:latin typeface="Arial" charset="0"/>
              </a:rPr>
              <a:t> Identifizieren</a:t>
            </a:r>
          </a:p>
          <a:p>
            <a:pPr>
              <a:spcBef>
                <a:spcPct val="25000"/>
              </a:spcBef>
              <a:defRPr/>
            </a:pPr>
            <a:r>
              <a:rPr lang="de-DE" sz="2000" dirty="0">
                <a:latin typeface="Arial" charset="0"/>
              </a:rPr>
              <a:t> Untersuchen</a:t>
            </a:r>
          </a:p>
          <a:p>
            <a:pPr>
              <a:spcBef>
                <a:spcPct val="25000"/>
              </a:spcBef>
              <a:defRPr/>
            </a:pPr>
            <a:r>
              <a:rPr lang="de-DE" sz="2000" dirty="0">
                <a:latin typeface="Arial" charset="0"/>
              </a:rPr>
              <a:t> Analysieren</a:t>
            </a:r>
          </a:p>
          <a:p>
            <a:pPr>
              <a:spcBef>
                <a:spcPct val="25000"/>
              </a:spcBef>
              <a:defRPr/>
            </a:pPr>
            <a:r>
              <a:rPr lang="de-DE" sz="2000" dirty="0">
                <a:latin typeface="Arial" charset="0"/>
              </a:rPr>
              <a:t> Bewusstmachen</a:t>
            </a:r>
          </a:p>
          <a:p>
            <a:pPr>
              <a:spcBef>
                <a:spcPct val="25000"/>
              </a:spcBef>
              <a:defRPr/>
            </a:pPr>
            <a:r>
              <a:rPr lang="de-DE" sz="2000" dirty="0">
                <a:latin typeface="Arial" charset="0"/>
              </a:rPr>
              <a:t> Entscheiden</a:t>
            </a:r>
          </a:p>
          <a:p>
            <a:pPr>
              <a:spcBef>
                <a:spcPct val="25000"/>
              </a:spcBef>
              <a:defRPr/>
            </a:pPr>
            <a:r>
              <a:rPr lang="de-DE" sz="2000" dirty="0">
                <a:latin typeface="Arial" charset="0"/>
              </a:rPr>
              <a:t> Verbessern</a:t>
            </a:r>
          </a:p>
          <a:p>
            <a:pPr>
              <a:spcBef>
                <a:spcPct val="25000"/>
              </a:spcBef>
              <a:defRPr/>
            </a:pPr>
            <a:r>
              <a:rPr lang="de-DE" sz="2000" dirty="0">
                <a:latin typeface="Arial" charset="0"/>
              </a:rPr>
              <a:t> </a:t>
            </a:r>
            <a:r>
              <a:rPr lang="de-DE" sz="2000" dirty="0" err="1">
                <a:latin typeface="Arial" charset="0"/>
              </a:rPr>
              <a:t>Restrukturieren</a:t>
            </a:r>
            <a:endParaRPr lang="de-DE" sz="2000" dirty="0">
              <a:latin typeface="Arial" charset="0"/>
            </a:endParaRPr>
          </a:p>
          <a:p>
            <a:pPr>
              <a:spcBef>
                <a:spcPct val="25000"/>
              </a:spcBef>
              <a:defRPr/>
            </a:pPr>
            <a:r>
              <a:rPr lang="de-DE" sz="2000" dirty="0">
                <a:latin typeface="Arial" charset="0"/>
              </a:rPr>
              <a:t> Behalten</a:t>
            </a:r>
          </a:p>
          <a:p>
            <a:pPr>
              <a:spcBef>
                <a:spcPct val="25000"/>
              </a:spcBef>
              <a:defRPr/>
            </a:pPr>
            <a:r>
              <a:rPr lang="de-DE" sz="2000" dirty="0">
                <a:latin typeface="Arial" charset="0"/>
              </a:rPr>
              <a:t> Informieren</a:t>
            </a:r>
          </a:p>
        </p:txBody>
      </p:sp>
      <p:sp>
        <p:nvSpPr>
          <p:cNvPr id="19459" name="Titel 3"/>
          <p:cNvSpPr>
            <a:spLocks noGrp="1"/>
          </p:cNvSpPr>
          <p:nvPr>
            <p:ph type="title"/>
          </p:nvPr>
        </p:nvSpPr>
        <p:spPr/>
        <p:txBody>
          <a:bodyPr/>
          <a:lstStyle/>
          <a:p>
            <a:pPr>
              <a:defRPr/>
            </a:pPr>
            <a:r>
              <a:rPr lang="de-DE" sz="2800" dirty="0"/>
              <a:t>1.1.1 Wissen und Wissensverarbeitung</a:t>
            </a:r>
            <a:br>
              <a:rPr lang="de-DE" sz="2800" dirty="0"/>
            </a:br>
            <a:r>
              <a:rPr lang="de-DE" sz="2800" dirty="0">
                <a:effectLst>
                  <a:outerShdw blurRad="38100" dist="38100" dir="2700000" algn="tl">
                    <a:srgbClr val="FFFFFF"/>
                  </a:outerShdw>
                </a:effectLst>
                <a:latin typeface="Times New Roman"/>
              </a:rPr>
              <a:t>Wissensverarbeitung</a:t>
            </a:r>
            <a:r>
              <a:rPr lang="de-DE" sz="2800" dirty="0">
                <a:latin typeface="Times New Roman"/>
              </a:rPr>
              <a:t>: </a:t>
            </a:r>
            <a:br>
              <a:rPr lang="de-DE" sz="1050" dirty="0">
                <a:latin typeface="Times New Roman"/>
              </a:rPr>
            </a:br>
            <a:endParaRPr lang="de-D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200472" y="281608"/>
            <a:ext cx="8502650" cy="457200"/>
          </a:xfrm>
        </p:spPr>
        <p:txBody>
          <a:bodyPr lIns="100145" tIns="50073" rIns="100145" bIns="50073" anchor="t"/>
          <a:lstStyle/>
          <a:p>
            <a:pPr marL="374650" indent="-374650"/>
            <a:r>
              <a:rPr lang="de-DE" sz="2800" dirty="0"/>
              <a:t>1.1.2 </a:t>
            </a:r>
            <a:r>
              <a:rPr lang="de-DE" sz="2800" i="1" dirty="0">
                <a:solidFill>
                  <a:schemeClr val="tx1"/>
                </a:solidFill>
              </a:rPr>
              <a:t>Wissensqualität</a:t>
            </a:r>
            <a:br>
              <a:rPr lang="en-US" sz="4400" i="1" dirty="0"/>
            </a:br>
            <a:endParaRPr lang="en-US" dirty="0"/>
          </a:p>
        </p:txBody>
      </p:sp>
      <p:sp>
        <p:nvSpPr>
          <p:cNvPr id="20483" name="Inhaltsplatzhalter 2"/>
          <p:cNvSpPr>
            <a:spLocks noGrp="1"/>
          </p:cNvSpPr>
          <p:nvPr>
            <p:ph idx="1"/>
          </p:nvPr>
        </p:nvSpPr>
        <p:spPr>
          <a:xfrm>
            <a:off x="631825" y="1073150"/>
            <a:ext cx="8420100" cy="4572000"/>
          </a:xfrm>
        </p:spPr>
        <p:txBody>
          <a:bodyPr lIns="100145" tIns="50073" rIns="100145" bIns="50073"/>
          <a:lstStyle/>
          <a:p>
            <a:r>
              <a:rPr lang="de-DE" sz="2200" i="1"/>
              <a:t>Die Wartezeit von Auftrag 1 vor Maschine A beträgt 10 Minuten</a:t>
            </a:r>
            <a:endParaRPr lang="en-US" sz="2200"/>
          </a:p>
          <a:p>
            <a:r>
              <a:rPr lang="de-DE" sz="2200"/>
              <a:t>Diese Aussage ist scharf und sicher, während die folgende Aussage eine Wahrscheinlichkeit enthält.</a:t>
            </a:r>
            <a:endParaRPr lang="en-US" sz="2200"/>
          </a:p>
          <a:p>
            <a:r>
              <a:rPr lang="de-DE" sz="2200" i="1"/>
              <a:t>Die Wahrscheinlichkeit, dass die Wartezeit von Auftrag 1 vor Maschine A 10 Minuten beträgt, ist 0,9</a:t>
            </a:r>
            <a:br>
              <a:rPr lang="de-DE" sz="2200" i="1"/>
            </a:br>
            <a:r>
              <a:rPr lang="de-DE" sz="2200"/>
              <a:t>Die Wahrscheinlichkeit rührt von einer Wiederholung des selben Produktionsprozesses her. Es ist ein Erfahrungswert.</a:t>
            </a:r>
            <a:endParaRPr lang="en-US" sz="2200"/>
          </a:p>
          <a:p>
            <a:r>
              <a:rPr lang="de-DE" sz="2200" i="1"/>
              <a:t>Das Plausibilitätsintervall für die Hypothese,  dass die Wartezeit von Auftrag 1 vor Maschine A 10 Minuten beträgt, ist (0,05; 0,95) </a:t>
            </a:r>
            <a:br>
              <a:rPr lang="de-DE" sz="2200" i="1"/>
            </a:br>
            <a:r>
              <a:rPr lang="de-DE" sz="2200"/>
              <a:t>Dieses Glaubensintervall besteht aus der Plausibilität als obere Grenze .95 und dem Glaubenswert als untere Grenze .05. Der Glaubensgrad ist dabei das Komplement des Plausibilitätsgrades. Plausibilität ist der Grad, zu dem eine Verdachtshypothese gerade noch aufrecht erhalten werden kann.</a:t>
            </a:r>
            <a:endParaRPr lang="en-US" sz="2200"/>
          </a:p>
          <a:p>
            <a:endParaRPr lang="en-US" sz="2200"/>
          </a:p>
          <a:p>
            <a:endParaRPr lang="en-US" sz="2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Inhaltsplatzhalter 2"/>
          <p:cNvSpPr>
            <a:spLocks noGrp="1"/>
          </p:cNvSpPr>
          <p:nvPr>
            <p:ph idx="1"/>
          </p:nvPr>
        </p:nvSpPr>
        <p:spPr>
          <a:xfrm>
            <a:off x="488950" y="1217613"/>
            <a:ext cx="8382000" cy="4572000"/>
          </a:xfrm>
        </p:spPr>
        <p:txBody>
          <a:bodyPr lIns="100145" tIns="50073" rIns="100145" bIns="50073"/>
          <a:lstStyle/>
          <a:p>
            <a:r>
              <a:rPr lang="de-DE" sz="2200" i="1"/>
              <a:t>Die Möglichkeit, dass die Wartezeit von Auftrag 1 vor Maschine A 10 Minuten beträgt, ist 0,9 </a:t>
            </a:r>
            <a:br>
              <a:rPr lang="de-DE" sz="2200" i="1"/>
            </a:br>
            <a:r>
              <a:rPr lang="de-DE" sz="2200"/>
              <a:t>Die Möglichkeit drückt im Gegensatz zur Wahrscheinlichkeit nicht die Häufigkeit des Auftretens aus, sondern die Vereinbarkeit des Auftretens mit subjektiven Vorstellungen. "Ereignis A ist möglich" ist die schwächste Formulierung über die Realisierung des Ereignisses A.</a:t>
            </a:r>
            <a:endParaRPr lang="en-US" sz="2200"/>
          </a:p>
          <a:p>
            <a:r>
              <a:rPr lang="de-DE" sz="2200"/>
              <a:t>Eine unscharfe Aussage mit dem unscharfen Term "ungefähr" lautet etwa</a:t>
            </a:r>
            <a:endParaRPr lang="en-US" sz="2200"/>
          </a:p>
          <a:p>
            <a:pPr>
              <a:buFontTx/>
              <a:buNone/>
            </a:pPr>
            <a:r>
              <a:rPr lang="de-DE" sz="2200" i="1"/>
              <a:t>	Die Wartezeit von Auftrag 1 vor Maschine A beträgt ungefähr 10 Minuten</a:t>
            </a:r>
            <a:endParaRPr lang="en-US" sz="2200"/>
          </a:p>
          <a:p>
            <a:pPr>
              <a:buFontTx/>
              <a:buNone/>
            </a:pPr>
            <a:r>
              <a:rPr lang="de-DE" sz="2200"/>
              <a:t> </a:t>
            </a:r>
            <a:endParaRPr lang="en-US" sz="2200"/>
          </a:p>
          <a:p>
            <a:r>
              <a:rPr lang="de-DE" sz="2200"/>
              <a:t>unvollständiges und verzerrtes Wissen.</a:t>
            </a:r>
            <a:endParaRPr lang="en-US" sz="2200"/>
          </a:p>
          <a:p>
            <a:pPr>
              <a:buFontTx/>
              <a:buNone/>
            </a:pPr>
            <a:r>
              <a:rPr lang="de-DE" sz="2200" b="1" i="1"/>
              <a:t>	Die Wartezeit von Auftrag 1 vor Maschine A beträgt.....  Minuten</a:t>
            </a:r>
            <a:endParaRPr lang="en-US" sz="2200" b="1" i="1"/>
          </a:p>
          <a:p>
            <a:pPr>
              <a:buFontTx/>
              <a:buNone/>
            </a:pPr>
            <a:r>
              <a:rPr lang="de-DE" sz="2200"/>
              <a:t> </a:t>
            </a:r>
            <a:endParaRPr lang="en-US" sz="2200"/>
          </a:p>
          <a:p>
            <a:endParaRPr lang="en-US" sz="2200"/>
          </a:p>
        </p:txBody>
      </p:sp>
      <p:sp>
        <p:nvSpPr>
          <p:cNvPr id="5" name="Titel 1"/>
          <p:cNvSpPr>
            <a:spLocks noGrp="1"/>
          </p:cNvSpPr>
          <p:nvPr>
            <p:ph type="title"/>
          </p:nvPr>
        </p:nvSpPr>
        <p:spPr>
          <a:xfrm>
            <a:off x="200472" y="281608"/>
            <a:ext cx="8502650" cy="457200"/>
          </a:xfrm>
        </p:spPr>
        <p:txBody>
          <a:bodyPr lIns="100145" tIns="50073" rIns="100145" bIns="50073" anchor="t"/>
          <a:lstStyle/>
          <a:p>
            <a:pPr marL="374650" indent="-374650"/>
            <a:r>
              <a:rPr lang="de-DE" sz="2800" dirty="0"/>
              <a:t>1.1.2 </a:t>
            </a:r>
            <a:r>
              <a:rPr lang="de-DE" sz="2800" i="1" dirty="0">
                <a:solidFill>
                  <a:schemeClr val="tx1"/>
                </a:solidFill>
              </a:rPr>
              <a:t>Wissensqualität</a:t>
            </a:r>
            <a:br>
              <a:rPr lang="en-US" sz="4400" i="1"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Foliennummernplatzhalter 2"/>
          <p:cNvSpPr>
            <a:spLocks noGrp="1"/>
          </p:cNvSpPr>
          <p:nvPr>
            <p:ph type="sldNum" sz="quarter" idx="10"/>
          </p:nvPr>
        </p:nvSpPr>
        <p:spPr>
          <a:noFill/>
        </p:spPr>
        <p:txBody>
          <a:bodyPr/>
          <a:lstStyle/>
          <a:p>
            <a:r>
              <a:rPr lang="de-DE" altLang="de-DE"/>
              <a:t>Seite </a:t>
            </a:r>
            <a:fld id="{B8D5460F-D0A0-4E61-A05B-95CDE0D6F38F}" type="slidenum">
              <a:rPr lang="de-DE" altLang="de-DE" smtClean="0"/>
              <a:pPr/>
              <a:t>2</a:t>
            </a:fld>
            <a:endParaRPr lang="de-DE" altLang="de-DE"/>
          </a:p>
        </p:txBody>
      </p:sp>
      <p:sp>
        <p:nvSpPr>
          <p:cNvPr id="12291" name="Freeform 3"/>
          <p:cNvSpPr>
            <a:spLocks/>
          </p:cNvSpPr>
          <p:nvPr/>
        </p:nvSpPr>
        <p:spPr bwMode="auto">
          <a:xfrm>
            <a:off x="1526084" y="2591594"/>
            <a:ext cx="3989387" cy="2173288"/>
          </a:xfrm>
          <a:custGeom>
            <a:avLst/>
            <a:gdLst>
              <a:gd name="T0" fmla="*/ 0 w 2320"/>
              <a:gd name="T1" fmla="*/ 2147483647 h 1232"/>
              <a:gd name="T2" fmla="*/ 2147483647 w 2320"/>
              <a:gd name="T3" fmla="*/ 2147483647 h 1232"/>
              <a:gd name="T4" fmla="*/ 2147483647 w 2320"/>
              <a:gd name="T5" fmla="*/ 2147483647 h 1232"/>
              <a:gd name="T6" fmla="*/ 2147483647 w 2320"/>
              <a:gd name="T7" fmla="*/ 0 h 1232"/>
              <a:gd name="T8" fmla="*/ 0 60000 65536"/>
              <a:gd name="T9" fmla="*/ 0 60000 65536"/>
              <a:gd name="T10" fmla="*/ 0 60000 65536"/>
              <a:gd name="T11" fmla="*/ 0 60000 65536"/>
              <a:gd name="T12" fmla="*/ 0 w 2320"/>
              <a:gd name="T13" fmla="*/ 0 h 1232"/>
              <a:gd name="T14" fmla="*/ 2320 w 2320"/>
              <a:gd name="T15" fmla="*/ 1232 h 1232"/>
            </a:gdLst>
            <a:ahLst/>
            <a:cxnLst>
              <a:cxn ang="T8">
                <a:pos x="T0" y="T1"/>
              </a:cxn>
              <a:cxn ang="T9">
                <a:pos x="T2" y="T3"/>
              </a:cxn>
              <a:cxn ang="T10">
                <a:pos x="T4" y="T5"/>
              </a:cxn>
              <a:cxn ang="T11">
                <a:pos x="T6" y="T7"/>
              </a:cxn>
            </a:cxnLst>
            <a:rect l="T12" t="T13" r="T14" b="T15"/>
            <a:pathLst>
              <a:path w="2320" h="1232">
                <a:moveTo>
                  <a:pt x="0" y="1232"/>
                </a:moveTo>
                <a:cubicBezTo>
                  <a:pt x="111" y="1203"/>
                  <a:pt x="452" y="1219"/>
                  <a:pt x="664" y="1056"/>
                </a:cubicBezTo>
                <a:cubicBezTo>
                  <a:pt x="876" y="893"/>
                  <a:pt x="996" y="432"/>
                  <a:pt x="1272" y="256"/>
                </a:cubicBezTo>
                <a:cubicBezTo>
                  <a:pt x="1548" y="80"/>
                  <a:pt x="2102" y="53"/>
                  <a:pt x="2320" y="0"/>
                </a:cubicBezTo>
              </a:path>
            </a:pathLst>
          </a:custGeom>
          <a:noFill/>
          <a:ln w="12700" cmpd="sng">
            <a:solidFill>
              <a:schemeClr val="tx1"/>
            </a:solidFill>
            <a:round/>
            <a:headEnd/>
            <a:tailEnd/>
          </a:ln>
        </p:spPr>
        <p:txBody>
          <a:bodyPr wrap="none" anchor="ctr"/>
          <a:lstStyle/>
          <a:p>
            <a:endParaRPr lang="de-DE"/>
          </a:p>
        </p:txBody>
      </p:sp>
      <p:sp>
        <p:nvSpPr>
          <p:cNvPr id="12292" name="Line 4"/>
          <p:cNvSpPr>
            <a:spLocks noChangeShapeType="1"/>
          </p:cNvSpPr>
          <p:nvPr/>
        </p:nvSpPr>
        <p:spPr bwMode="auto">
          <a:xfrm>
            <a:off x="1208584" y="1505744"/>
            <a:ext cx="0" cy="3556000"/>
          </a:xfrm>
          <a:prstGeom prst="line">
            <a:avLst/>
          </a:prstGeom>
          <a:noFill/>
          <a:ln w="28575">
            <a:solidFill>
              <a:schemeClr val="tx1"/>
            </a:solidFill>
            <a:round/>
            <a:headEnd type="triangle" w="med" len="med"/>
            <a:tailEnd/>
          </a:ln>
        </p:spPr>
        <p:txBody>
          <a:bodyPr wrap="none" anchor="ctr"/>
          <a:lstStyle/>
          <a:p>
            <a:endParaRPr lang="de-DE"/>
          </a:p>
        </p:txBody>
      </p:sp>
      <p:sp>
        <p:nvSpPr>
          <p:cNvPr id="12293" name="Line 5"/>
          <p:cNvSpPr>
            <a:spLocks noChangeShapeType="1"/>
          </p:cNvSpPr>
          <p:nvPr/>
        </p:nvSpPr>
        <p:spPr bwMode="auto">
          <a:xfrm>
            <a:off x="1208584" y="5061744"/>
            <a:ext cx="6934200" cy="0"/>
          </a:xfrm>
          <a:prstGeom prst="line">
            <a:avLst/>
          </a:prstGeom>
          <a:noFill/>
          <a:ln w="28575">
            <a:solidFill>
              <a:schemeClr val="tx1"/>
            </a:solidFill>
            <a:round/>
            <a:headEnd/>
            <a:tailEnd type="triangle" w="med" len="med"/>
          </a:ln>
        </p:spPr>
        <p:txBody>
          <a:bodyPr wrap="none" anchor="ctr"/>
          <a:lstStyle/>
          <a:p>
            <a:endParaRPr lang="de-DE"/>
          </a:p>
        </p:txBody>
      </p:sp>
      <p:sp>
        <p:nvSpPr>
          <p:cNvPr id="12294" name="Text Box 6"/>
          <p:cNvSpPr txBox="1">
            <a:spLocks noChangeArrowheads="1"/>
          </p:cNvSpPr>
          <p:nvPr/>
        </p:nvSpPr>
        <p:spPr bwMode="auto">
          <a:xfrm>
            <a:off x="1440359" y="1461294"/>
            <a:ext cx="1395412" cy="407988"/>
          </a:xfrm>
          <a:prstGeom prst="rect">
            <a:avLst/>
          </a:prstGeom>
          <a:noFill/>
          <a:ln w="9525">
            <a:noFill/>
            <a:miter lim="800000"/>
            <a:headEnd/>
            <a:tailEnd/>
          </a:ln>
        </p:spPr>
        <p:txBody>
          <a:bodyPr wrap="none" lIns="100145" tIns="50073" rIns="100145" bIns="50073">
            <a:spAutoFit/>
          </a:bodyPr>
          <a:lstStyle/>
          <a:p>
            <a:pPr defTabSz="1001713"/>
            <a:r>
              <a:rPr lang="de-DE" altLang="de-DE" sz="2000">
                <a:latin typeface="Arial" pitchFamily="34" charset="0"/>
              </a:rPr>
              <a:t>Bedeutung</a:t>
            </a:r>
          </a:p>
        </p:txBody>
      </p:sp>
      <p:sp>
        <p:nvSpPr>
          <p:cNvPr id="12295" name="Text Box 7"/>
          <p:cNvSpPr txBox="1">
            <a:spLocks noChangeArrowheads="1"/>
          </p:cNvSpPr>
          <p:nvPr/>
        </p:nvSpPr>
        <p:spPr bwMode="auto">
          <a:xfrm>
            <a:off x="7944346" y="5174457"/>
            <a:ext cx="611188" cy="407987"/>
          </a:xfrm>
          <a:prstGeom prst="rect">
            <a:avLst/>
          </a:prstGeom>
          <a:noFill/>
          <a:ln w="9525">
            <a:noFill/>
            <a:miter lim="800000"/>
            <a:headEnd/>
            <a:tailEnd/>
          </a:ln>
        </p:spPr>
        <p:txBody>
          <a:bodyPr wrap="none" lIns="100145" tIns="50073" rIns="100145" bIns="50073">
            <a:spAutoFit/>
          </a:bodyPr>
          <a:lstStyle/>
          <a:p>
            <a:pPr defTabSz="1001713"/>
            <a:r>
              <a:rPr lang="de-DE" altLang="de-DE" sz="2000">
                <a:latin typeface="Arial" pitchFamily="34" charset="0"/>
              </a:rPr>
              <a:t>Zeit</a:t>
            </a:r>
          </a:p>
        </p:txBody>
      </p:sp>
      <p:sp>
        <p:nvSpPr>
          <p:cNvPr id="12296" name="Text Box 8"/>
          <p:cNvSpPr txBox="1">
            <a:spLocks noChangeArrowheads="1"/>
          </p:cNvSpPr>
          <p:nvPr/>
        </p:nvSpPr>
        <p:spPr bwMode="auto">
          <a:xfrm>
            <a:off x="1208584" y="5174457"/>
            <a:ext cx="750887" cy="407987"/>
          </a:xfrm>
          <a:prstGeom prst="rect">
            <a:avLst/>
          </a:prstGeom>
          <a:noFill/>
          <a:ln w="9525">
            <a:noFill/>
            <a:miter lim="800000"/>
            <a:headEnd/>
            <a:tailEnd/>
          </a:ln>
        </p:spPr>
        <p:txBody>
          <a:bodyPr wrap="none" lIns="100145" tIns="50073" rIns="100145" bIns="50073">
            <a:spAutoFit/>
          </a:bodyPr>
          <a:lstStyle/>
          <a:p>
            <a:pPr defTabSz="1001713"/>
            <a:r>
              <a:rPr lang="de-DE" altLang="de-DE" sz="2000">
                <a:latin typeface="Arial" pitchFamily="34" charset="0"/>
              </a:rPr>
              <a:t>1781</a:t>
            </a:r>
          </a:p>
        </p:txBody>
      </p:sp>
      <p:sp>
        <p:nvSpPr>
          <p:cNvPr id="12297" name="Text Box 9"/>
          <p:cNvSpPr txBox="1">
            <a:spLocks noChangeArrowheads="1"/>
          </p:cNvSpPr>
          <p:nvPr/>
        </p:nvSpPr>
        <p:spPr bwMode="auto">
          <a:xfrm>
            <a:off x="3431084" y="5174457"/>
            <a:ext cx="749300" cy="407987"/>
          </a:xfrm>
          <a:prstGeom prst="rect">
            <a:avLst/>
          </a:prstGeom>
          <a:noFill/>
          <a:ln w="9525">
            <a:noFill/>
            <a:miter lim="800000"/>
            <a:headEnd/>
            <a:tailEnd/>
          </a:ln>
        </p:spPr>
        <p:txBody>
          <a:bodyPr wrap="none" lIns="100145" tIns="50073" rIns="100145" bIns="50073">
            <a:spAutoFit/>
          </a:bodyPr>
          <a:lstStyle/>
          <a:p>
            <a:pPr defTabSz="1001713"/>
            <a:r>
              <a:rPr lang="de-DE" altLang="de-DE" sz="2000">
                <a:latin typeface="Arial" pitchFamily="34" charset="0"/>
              </a:rPr>
              <a:t>1973</a:t>
            </a:r>
          </a:p>
        </p:txBody>
      </p:sp>
      <p:sp>
        <p:nvSpPr>
          <p:cNvPr id="12298" name="Text Box 10"/>
          <p:cNvSpPr txBox="1">
            <a:spLocks noChangeArrowheads="1"/>
          </p:cNvSpPr>
          <p:nvPr/>
        </p:nvSpPr>
        <p:spPr bwMode="auto">
          <a:xfrm>
            <a:off x="5253534" y="5174457"/>
            <a:ext cx="750887" cy="407987"/>
          </a:xfrm>
          <a:prstGeom prst="rect">
            <a:avLst/>
          </a:prstGeom>
          <a:noFill/>
          <a:ln w="9525">
            <a:noFill/>
            <a:miter lim="800000"/>
            <a:headEnd/>
            <a:tailEnd/>
          </a:ln>
        </p:spPr>
        <p:txBody>
          <a:bodyPr wrap="none" lIns="100145" tIns="50073" rIns="100145" bIns="50073">
            <a:spAutoFit/>
          </a:bodyPr>
          <a:lstStyle/>
          <a:p>
            <a:pPr defTabSz="1001713"/>
            <a:r>
              <a:rPr lang="de-DE" altLang="de-DE" sz="2000">
                <a:latin typeface="Arial" pitchFamily="34" charset="0"/>
              </a:rPr>
              <a:t>1995</a:t>
            </a:r>
          </a:p>
        </p:txBody>
      </p:sp>
      <p:sp>
        <p:nvSpPr>
          <p:cNvPr id="12299" name="Text Box 11"/>
          <p:cNvSpPr txBox="1">
            <a:spLocks noChangeArrowheads="1"/>
          </p:cNvSpPr>
          <p:nvPr/>
        </p:nvSpPr>
        <p:spPr bwMode="auto">
          <a:xfrm>
            <a:off x="6739434" y="5174457"/>
            <a:ext cx="750887" cy="407987"/>
          </a:xfrm>
          <a:prstGeom prst="rect">
            <a:avLst/>
          </a:prstGeom>
          <a:noFill/>
          <a:ln w="9525">
            <a:noFill/>
            <a:miter lim="800000"/>
            <a:headEnd/>
            <a:tailEnd/>
          </a:ln>
        </p:spPr>
        <p:txBody>
          <a:bodyPr wrap="none" lIns="100145" tIns="50073" rIns="100145" bIns="50073">
            <a:spAutoFit/>
          </a:bodyPr>
          <a:lstStyle/>
          <a:p>
            <a:pPr defTabSz="1001713"/>
            <a:r>
              <a:rPr lang="de-DE" altLang="de-DE" sz="2000">
                <a:latin typeface="Arial" pitchFamily="34" charset="0"/>
              </a:rPr>
              <a:t>2000</a:t>
            </a:r>
          </a:p>
        </p:txBody>
      </p:sp>
      <p:sp>
        <p:nvSpPr>
          <p:cNvPr id="12300" name="Freeform 12"/>
          <p:cNvSpPr>
            <a:spLocks/>
          </p:cNvSpPr>
          <p:nvPr/>
        </p:nvSpPr>
        <p:spPr bwMode="auto">
          <a:xfrm>
            <a:off x="3354884" y="2380457"/>
            <a:ext cx="3605212" cy="2384425"/>
          </a:xfrm>
          <a:custGeom>
            <a:avLst/>
            <a:gdLst>
              <a:gd name="T0" fmla="*/ 0 w 2096"/>
              <a:gd name="T1" fmla="*/ 2147483647 h 1352"/>
              <a:gd name="T2" fmla="*/ 2147483647 w 2096"/>
              <a:gd name="T3" fmla="*/ 2147483647 h 1352"/>
              <a:gd name="T4" fmla="*/ 2147483647 w 2096"/>
              <a:gd name="T5" fmla="*/ 2147483647 h 1352"/>
              <a:gd name="T6" fmla="*/ 2147483647 w 2096"/>
              <a:gd name="T7" fmla="*/ 0 h 1352"/>
              <a:gd name="T8" fmla="*/ 0 60000 65536"/>
              <a:gd name="T9" fmla="*/ 0 60000 65536"/>
              <a:gd name="T10" fmla="*/ 0 60000 65536"/>
              <a:gd name="T11" fmla="*/ 0 60000 65536"/>
              <a:gd name="T12" fmla="*/ 0 w 2096"/>
              <a:gd name="T13" fmla="*/ 0 h 1352"/>
              <a:gd name="T14" fmla="*/ 2096 w 2096"/>
              <a:gd name="T15" fmla="*/ 1352 h 1352"/>
            </a:gdLst>
            <a:ahLst/>
            <a:cxnLst>
              <a:cxn ang="T8">
                <a:pos x="T0" y="T1"/>
              </a:cxn>
              <a:cxn ang="T9">
                <a:pos x="T2" y="T3"/>
              </a:cxn>
              <a:cxn ang="T10">
                <a:pos x="T4" y="T5"/>
              </a:cxn>
              <a:cxn ang="T11">
                <a:pos x="T6" y="T7"/>
              </a:cxn>
            </a:cxnLst>
            <a:rect l="T12" t="T13" r="T14" b="T15"/>
            <a:pathLst>
              <a:path w="2096" h="1352">
                <a:moveTo>
                  <a:pt x="0" y="1352"/>
                </a:moveTo>
                <a:cubicBezTo>
                  <a:pt x="123" y="1308"/>
                  <a:pt x="552" y="1277"/>
                  <a:pt x="736" y="1088"/>
                </a:cubicBezTo>
                <a:cubicBezTo>
                  <a:pt x="920" y="899"/>
                  <a:pt x="877" y="397"/>
                  <a:pt x="1104" y="216"/>
                </a:cubicBezTo>
                <a:cubicBezTo>
                  <a:pt x="1331" y="35"/>
                  <a:pt x="1889" y="45"/>
                  <a:pt x="2096" y="0"/>
                </a:cubicBezTo>
              </a:path>
            </a:pathLst>
          </a:custGeom>
          <a:noFill/>
          <a:ln w="12700" cmpd="sng">
            <a:solidFill>
              <a:schemeClr val="tx1"/>
            </a:solidFill>
            <a:round/>
            <a:headEnd/>
            <a:tailEnd/>
          </a:ln>
        </p:spPr>
        <p:txBody>
          <a:bodyPr wrap="none" anchor="ctr"/>
          <a:lstStyle/>
          <a:p>
            <a:endParaRPr lang="de-DE"/>
          </a:p>
        </p:txBody>
      </p:sp>
      <p:sp>
        <p:nvSpPr>
          <p:cNvPr id="12301" name="Text Box 13"/>
          <p:cNvSpPr txBox="1">
            <a:spLocks noChangeArrowheads="1"/>
          </p:cNvSpPr>
          <p:nvPr/>
        </p:nvSpPr>
        <p:spPr bwMode="auto">
          <a:xfrm>
            <a:off x="3575546" y="3137694"/>
            <a:ext cx="1344613" cy="779463"/>
          </a:xfrm>
          <a:prstGeom prst="rect">
            <a:avLst/>
          </a:prstGeom>
          <a:noFill/>
          <a:ln w="9525">
            <a:noFill/>
            <a:miter lim="800000"/>
            <a:headEnd/>
            <a:tailEnd/>
          </a:ln>
        </p:spPr>
        <p:txBody>
          <a:bodyPr wrap="none" lIns="100145" tIns="50073" rIns="100145" bIns="50073">
            <a:spAutoFit/>
          </a:bodyPr>
          <a:lstStyle/>
          <a:p>
            <a:pPr defTabSz="1001713"/>
            <a:r>
              <a:rPr lang="de-DE" altLang="de-DE" sz="2200">
                <a:latin typeface="Arial" pitchFamily="34" charset="0"/>
              </a:rPr>
              <a:t>Industrie-</a:t>
            </a:r>
          </a:p>
          <a:p>
            <a:pPr defTabSz="1001713"/>
            <a:r>
              <a:rPr lang="de-DE" altLang="de-DE" sz="2200">
                <a:latin typeface="Arial" pitchFamily="34" charset="0"/>
              </a:rPr>
              <a:t>Zeitalter</a:t>
            </a:r>
          </a:p>
        </p:txBody>
      </p:sp>
      <p:sp>
        <p:nvSpPr>
          <p:cNvPr id="12302" name="Text Box 14"/>
          <p:cNvSpPr txBox="1">
            <a:spLocks noChangeArrowheads="1"/>
          </p:cNvSpPr>
          <p:nvPr/>
        </p:nvSpPr>
        <p:spPr bwMode="auto">
          <a:xfrm>
            <a:off x="4896346" y="3155157"/>
            <a:ext cx="1801813" cy="779462"/>
          </a:xfrm>
          <a:prstGeom prst="rect">
            <a:avLst/>
          </a:prstGeom>
          <a:noFill/>
          <a:ln w="9525">
            <a:noFill/>
            <a:miter lim="800000"/>
            <a:headEnd/>
            <a:tailEnd/>
          </a:ln>
        </p:spPr>
        <p:txBody>
          <a:bodyPr wrap="none" lIns="100145" tIns="50073" rIns="100145" bIns="50073">
            <a:spAutoFit/>
          </a:bodyPr>
          <a:lstStyle/>
          <a:p>
            <a:pPr defTabSz="1001713"/>
            <a:r>
              <a:rPr lang="de-DE" altLang="de-DE" sz="2200">
                <a:latin typeface="Arial" pitchFamily="34" charset="0"/>
              </a:rPr>
              <a:t>Informations-</a:t>
            </a:r>
          </a:p>
          <a:p>
            <a:pPr defTabSz="1001713"/>
            <a:r>
              <a:rPr lang="de-DE" altLang="de-DE" sz="2200">
                <a:latin typeface="Arial" pitchFamily="34" charset="0"/>
              </a:rPr>
              <a:t>Zeitalter</a:t>
            </a:r>
          </a:p>
        </p:txBody>
      </p:sp>
      <p:sp>
        <p:nvSpPr>
          <p:cNvPr id="12303" name="Text Box 15"/>
          <p:cNvSpPr txBox="1">
            <a:spLocks noChangeArrowheads="1"/>
          </p:cNvSpPr>
          <p:nvPr/>
        </p:nvSpPr>
        <p:spPr bwMode="auto">
          <a:xfrm>
            <a:off x="6829921" y="3155157"/>
            <a:ext cx="1330325" cy="779462"/>
          </a:xfrm>
          <a:prstGeom prst="rect">
            <a:avLst/>
          </a:prstGeom>
          <a:noFill/>
          <a:ln w="9525">
            <a:noFill/>
            <a:miter lim="800000"/>
            <a:headEnd/>
            <a:tailEnd/>
          </a:ln>
        </p:spPr>
        <p:txBody>
          <a:bodyPr wrap="none" lIns="100145" tIns="50073" rIns="100145" bIns="50073">
            <a:spAutoFit/>
          </a:bodyPr>
          <a:lstStyle/>
          <a:p>
            <a:pPr defTabSz="1001713"/>
            <a:r>
              <a:rPr lang="de-DE" altLang="de-DE" sz="2200">
                <a:solidFill>
                  <a:srgbClr val="E6E658"/>
                </a:solidFill>
                <a:latin typeface="Arial" pitchFamily="34" charset="0"/>
              </a:rPr>
              <a:t>Wissens-</a:t>
            </a:r>
          </a:p>
          <a:p>
            <a:pPr defTabSz="1001713"/>
            <a:r>
              <a:rPr lang="de-DE" altLang="de-DE" sz="2200">
                <a:solidFill>
                  <a:srgbClr val="E6E658"/>
                </a:solidFill>
                <a:latin typeface="Arial" pitchFamily="34" charset="0"/>
              </a:rPr>
              <a:t>Zeitalter</a:t>
            </a:r>
          </a:p>
        </p:txBody>
      </p:sp>
      <p:sp>
        <p:nvSpPr>
          <p:cNvPr id="12304" name="Freeform 16"/>
          <p:cNvSpPr>
            <a:spLocks/>
          </p:cNvSpPr>
          <p:nvPr/>
        </p:nvSpPr>
        <p:spPr bwMode="auto">
          <a:xfrm>
            <a:off x="5005884" y="2351882"/>
            <a:ext cx="3605212" cy="2384425"/>
          </a:xfrm>
          <a:custGeom>
            <a:avLst/>
            <a:gdLst>
              <a:gd name="T0" fmla="*/ 0 w 2096"/>
              <a:gd name="T1" fmla="*/ 2147483647 h 1352"/>
              <a:gd name="T2" fmla="*/ 2147483647 w 2096"/>
              <a:gd name="T3" fmla="*/ 2147483647 h 1352"/>
              <a:gd name="T4" fmla="*/ 2147483647 w 2096"/>
              <a:gd name="T5" fmla="*/ 2147483647 h 1352"/>
              <a:gd name="T6" fmla="*/ 2147483647 w 2096"/>
              <a:gd name="T7" fmla="*/ 2147483647 h 1352"/>
              <a:gd name="T8" fmla="*/ 2147483647 w 2096"/>
              <a:gd name="T9" fmla="*/ 0 h 1352"/>
              <a:gd name="T10" fmla="*/ 0 60000 65536"/>
              <a:gd name="T11" fmla="*/ 0 60000 65536"/>
              <a:gd name="T12" fmla="*/ 0 60000 65536"/>
              <a:gd name="T13" fmla="*/ 0 60000 65536"/>
              <a:gd name="T14" fmla="*/ 0 60000 65536"/>
              <a:gd name="T15" fmla="*/ 0 w 2096"/>
              <a:gd name="T16" fmla="*/ 0 h 1352"/>
              <a:gd name="T17" fmla="*/ 2096 w 2096"/>
              <a:gd name="T18" fmla="*/ 1352 h 1352"/>
            </a:gdLst>
            <a:ahLst/>
            <a:cxnLst>
              <a:cxn ang="T10">
                <a:pos x="T0" y="T1"/>
              </a:cxn>
              <a:cxn ang="T11">
                <a:pos x="T2" y="T3"/>
              </a:cxn>
              <a:cxn ang="T12">
                <a:pos x="T4" y="T5"/>
              </a:cxn>
              <a:cxn ang="T13">
                <a:pos x="T6" y="T7"/>
              </a:cxn>
              <a:cxn ang="T14">
                <a:pos x="T8" y="T9"/>
              </a:cxn>
            </a:cxnLst>
            <a:rect l="T15" t="T16" r="T17" b="T18"/>
            <a:pathLst>
              <a:path w="2096" h="1352">
                <a:moveTo>
                  <a:pt x="0" y="1352"/>
                </a:moveTo>
                <a:cubicBezTo>
                  <a:pt x="65" y="1341"/>
                  <a:pt x="269" y="1340"/>
                  <a:pt x="392" y="1288"/>
                </a:cubicBezTo>
                <a:cubicBezTo>
                  <a:pt x="515" y="1236"/>
                  <a:pt x="617" y="1219"/>
                  <a:pt x="736" y="1040"/>
                </a:cubicBezTo>
                <a:cubicBezTo>
                  <a:pt x="855" y="861"/>
                  <a:pt x="877" y="389"/>
                  <a:pt x="1104" y="216"/>
                </a:cubicBezTo>
                <a:cubicBezTo>
                  <a:pt x="1331" y="43"/>
                  <a:pt x="1889" y="45"/>
                  <a:pt x="2096" y="0"/>
                </a:cubicBezTo>
              </a:path>
            </a:pathLst>
          </a:custGeom>
          <a:noFill/>
          <a:ln w="28575" cmpd="sng">
            <a:solidFill>
              <a:srgbClr val="E6E658"/>
            </a:solidFill>
            <a:round/>
            <a:headEnd/>
            <a:tailEnd/>
          </a:ln>
        </p:spPr>
        <p:txBody>
          <a:bodyPr wrap="none" anchor="ctr"/>
          <a:lstStyle/>
          <a:p>
            <a:endParaRPr lang="de-DE"/>
          </a:p>
        </p:txBody>
      </p:sp>
      <p:sp>
        <p:nvSpPr>
          <p:cNvPr id="12305" name="Rectangle 2"/>
          <p:cNvSpPr>
            <a:spLocks noGrp="1" noChangeArrowheads="1"/>
          </p:cNvSpPr>
          <p:nvPr>
            <p:ph type="title"/>
          </p:nvPr>
        </p:nvSpPr>
        <p:spPr>
          <a:xfrm>
            <a:off x="260350" y="354013"/>
            <a:ext cx="8502650" cy="457200"/>
          </a:xfrm>
        </p:spPr>
        <p:txBody>
          <a:bodyPr/>
          <a:lstStyle/>
          <a:p>
            <a:pPr algn="ctr"/>
            <a:r>
              <a:rPr lang="de-DE" altLang="de-DE" sz="2800" dirty="0"/>
              <a:t> Vom Industrie- zum Informations- und Wissens-Zeitalter</a:t>
            </a:r>
          </a:p>
        </p:txBody>
      </p:sp>
      <p:sp>
        <p:nvSpPr>
          <p:cNvPr id="18" name="Textfeld 17"/>
          <p:cNvSpPr txBox="1"/>
          <p:nvPr/>
        </p:nvSpPr>
        <p:spPr>
          <a:xfrm>
            <a:off x="632520" y="5898232"/>
            <a:ext cx="8856984" cy="1323439"/>
          </a:xfrm>
          <a:prstGeom prst="rect">
            <a:avLst/>
          </a:prstGeom>
          <a:noFill/>
        </p:spPr>
        <p:txBody>
          <a:bodyPr wrap="square" rtlCol="0">
            <a:spAutoFit/>
          </a:bodyPr>
          <a:lstStyle/>
          <a:p>
            <a:r>
              <a:rPr lang="de-DE" sz="1600" b="1" dirty="0"/>
              <a:t>Aber:</a:t>
            </a:r>
            <a:r>
              <a:rPr lang="de-DE" sz="1600" dirty="0"/>
              <a:t> Systematischer und effektiver Umgang mit der Ressource Wissen ist noch längst keine Selbstverständlichkeit. </a:t>
            </a:r>
          </a:p>
          <a:p>
            <a:r>
              <a:rPr lang="de-DE" sz="1600" dirty="0"/>
              <a:t>Knappe zeitliche und finanzielle Kapazitäten führen dazu, dass Unternehmen, Organisationen oder Institute die Beschäftigung mit  dem Thema „Wissensmanagement“ scheuen.</a:t>
            </a:r>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704850" y="209551"/>
            <a:ext cx="8408988" cy="1132175"/>
          </a:xfrm>
          <a:prstGeom prst="rect">
            <a:avLst/>
          </a:prstGeom>
          <a:noFill/>
          <a:ln w="9525" algn="ctr">
            <a:noFill/>
            <a:miter lim="800000"/>
            <a:headEnd/>
            <a:tailEnd/>
          </a:ln>
        </p:spPr>
        <p:txBody>
          <a:bodyPr wrap="square" lIns="100145" tIns="50073" rIns="100145" bIns="50073">
            <a:spAutoFit/>
          </a:bodyPr>
          <a:lstStyle/>
          <a:p>
            <a:pPr algn="ctr">
              <a:spcBef>
                <a:spcPct val="50000"/>
              </a:spcBef>
            </a:pPr>
            <a:r>
              <a:rPr lang="de-DE" altLang="de-DE" sz="2800" b="1" dirty="0"/>
              <a:t>1.1.3 Wissen ist und bleibt subjektiv</a:t>
            </a:r>
          </a:p>
          <a:p>
            <a:pPr algn="ctr">
              <a:spcBef>
                <a:spcPct val="50000"/>
              </a:spcBef>
            </a:pPr>
            <a:endParaRPr lang="de-DE" altLang="de-DE" sz="2600" b="1" dirty="0"/>
          </a:p>
        </p:txBody>
      </p:sp>
      <p:sp>
        <p:nvSpPr>
          <p:cNvPr id="44035" name="Text Box 5"/>
          <p:cNvSpPr txBox="1">
            <a:spLocks noChangeArrowheads="1"/>
          </p:cNvSpPr>
          <p:nvPr/>
        </p:nvSpPr>
        <p:spPr bwMode="auto">
          <a:xfrm>
            <a:off x="488504" y="1001688"/>
            <a:ext cx="9204325" cy="2132449"/>
          </a:xfrm>
          <a:prstGeom prst="rect">
            <a:avLst/>
          </a:prstGeom>
          <a:noFill/>
          <a:ln w="9525" algn="ctr">
            <a:noFill/>
            <a:miter lim="800000"/>
            <a:headEnd/>
            <a:tailEnd/>
          </a:ln>
        </p:spPr>
        <p:txBody>
          <a:bodyPr lIns="100145" tIns="50073" rIns="100145" bIns="50073">
            <a:spAutoFit/>
          </a:bodyPr>
          <a:lstStyle/>
          <a:p>
            <a:pPr>
              <a:spcBef>
                <a:spcPct val="50000"/>
              </a:spcBef>
            </a:pPr>
            <a:r>
              <a:rPr lang="de-DE" sz="2400" dirty="0"/>
              <a:t>Die für das Unternehmen erfolgsrelevanten und objektiven Informationen stehen im Fokus des Wissensmanagements.</a:t>
            </a:r>
          </a:p>
          <a:p>
            <a:pPr>
              <a:spcBef>
                <a:spcPct val="50000"/>
              </a:spcBef>
            </a:pPr>
            <a:r>
              <a:rPr lang="de-DE" sz="2400" dirty="0">
                <a:sym typeface="Wingdings" pitchFamily="2" charset="2"/>
              </a:rPr>
              <a:t></a:t>
            </a:r>
            <a:r>
              <a:rPr lang="de-DE" sz="2400" dirty="0"/>
              <a:t>Erkenntnistheoretisches Problem: es gibt keine objektiven Fakten und es kann keine geben. </a:t>
            </a:r>
            <a:endParaRPr lang="de-DE" altLang="de-DE" sz="2200" dirty="0"/>
          </a:p>
        </p:txBody>
      </p:sp>
      <p:sp>
        <p:nvSpPr>
          <p:cNvPr id="44036" name="Textfeld 4"/>
          <p:cNvSpPr txBox="1">
            <a:spLocks noChangeArrowheads="1"/>
          </p:cNvSpPr>
          <p:nvPr/>
        </p:nvSpPr>
        <p:spPr bwMode="auto">
          <a:xfrm>
            <a:off x="560512" y="3377952"/>
            <a:ext cx="8785225" cy="1569660"/>
          </a:xfrm>
          <a:prstGeom prst="rect">
            <a:avLst/>
          </a:prstGeom>
          <a:noFill/>
          <a:ln w="9525">
            <a:noFill/>
            <a:miter lim="800000"/>
            <a:headEnd/>
            <a:tailEnd/>
          </a:ln>
        </p:spPr>
        <p:txBody>
          <a:bodyPr>
            <a:spAutoFit/>
          </a:bodyPr>
          <a:lstStyle/>
          <a:p>
            <a:r>
              <a:rPr lang="de-DE" sz="2400" dirty="0"/>
              <a:t>Die Wahrnehmung der Wirklichkeit durch ein Subjekt ist immer subjektiv geprägt. </a:t>
            </a:r>
          </a:p>
          <a:p>
            <a:r>
              <a:rPr lang="de-DE" sz="2400" dirty="0"/>
              <a:t>Auch aus psychologischer Sicht kann es keine objektive Information geben. </a:t>
            </a:r>
            <a:endParaRPr lang="de-DE" altLang="de-DE" sz="2400" dirty="0"/>
          </a:p>
        </p:txBody>
      </p:sp>
      <p:sp>
        <p:nvSpPr>
          <p:cNvPr id="44037" name="Foliennummernplatzhalter 1"/>
          <p:cNvSpPr>
            <a:spLocks noGrp="1"/>
          </p:cNvSpPr>
          <p:nvPr>
            <p:ph type="sldNum" sz="quarter" idx="10"/>
          </p:nvPr>
        </p:nvSpPr>
        <p:spPr>
          <a:noFill/>
        </p:spPr>
        <p:txBody>
          <a:bodyPr/>
          <a:lstStyle/>
          <a:p>
            <a:r>
              <a:rPr lang="de-DE" altLang="de-DE"/>
              <a:t>Seite </a:t>
            </a:r>
            <a:fld id="{6424E7BF-8B9C-41E6-A7FD-BD1ADF08D1D6}" type="slidenum">
              <a:rPr lang="de-DE" altLang="de-DE" smtClean="0"/>
              <a:pPr/>
              <a:t>20</a:t>
            </a:fld>
            <a:endParaRPr lang="de-DE" altLang="de-D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Text Box 5"/>
          <p:cNvSpPr txBox="1">
            <a:spLocks noChangeArrowheads="1"/>
          </p:cNvSpPr>
          <p:nvPr/>
        </p:nvSpPr>
        <p:spPr bwMode="auto">
          <a:xfrm>
            <a:off x="701675" y="785664"/>
            <a:ext cx="9204325" cy="2394059"/>
          </a:xfrm>
          <a:prstGeom prst="rect">
            <a:avLst/>
          </a:prstGeom>
          <a:noFill/>
          <a:ln w="9525" algn="ctr">
            <a:noFill/>
            <a:miter lim="800000"/>
            <a:headEnd/>
            <a:tailEnd/>
          </a:ln>
        </p:spPr>
        <p:txBody>
          <a:bodyPr lIns="100145" tIns="50073" rIns="100145" bIns="50073">
            <a:spAutoFit/>
          </a:bodyPr>
          <a:lstStyle/>
          <a:p>
            <a:pPr>
              <a:spcBef>
                <a:spcPct val="50000"/>
              </a:spcBef>
            </a:pPr>
            <a:r>
              <a:rPr lang="de-DE" altLang="de-DE" sz="2200" dirty="0"/>
              <a:t> Verschiedene Personen haben verschiedene Wirklichkeitsansichten.</a:t>
            </a:r>
          </a:p>
          <a:p>
            <a:r>
              <a:rPr lang="de-DE" altLang="de-DE" sz="2400" dirty="0"/>
              <a:t>Beispiel für subjektives Wissen, subjektive Information</a:t>
            </a:r>
            <a:br>
              <a:rPr lang="de-DE" altLang="de-DE" sz="2400" dirty="0"/>
            </a:br>
            <a:r>
              <a:rPr lang="de-DE" altLang="de-DE" sz="2400" dirty="0"/>
              <a:t>„Die Sache mit der Kartoffel“</a:t>
            </a:r>
          </a:p>
          <a:p>
            <a:endParaRPr lang="en-US" altLang="de-DE" sz="2400" dirty="0"/>
          </a:p>
          <a:p>
            <a:pPr>
              <a:spcBef>
                <a:spcPct val="50000"/>
              </a:spcBef>
            </a:pPr>
            <a:endParaRPr lang="de-DE" altLang="de-DE" sz="2200" dirty="0"/>
          </a:p>
        </p:txBody>
      </p:sp>
      <p:pic>
        <p:nvPicPr>
          <p:cNvPr id="45060" name="Picture 5" descr="Abb1 Kap3"/>
          <p:cNvPicPr>
            <a:picLocks noGrp="1" noChangeAspect="1" noChangeArrowheads="1"/>
          </p:cNvPicPr>
          <p:nvPr>
            <p:ph/>
          </p:nvPr>
        </p:nvPicPr>
        <p:blipFill>
          <a:blip r:embed="rId2" cstate="print"/>
          <a:srcRect/>
          <a:stretch>
            <a:fillRect/>
          </a:stretch>
        </p:blipFill>
        <p:spPr>
          <a:xfrm>
            <a:off x="2432720" y="2369840"/>
            <a:ext cx="5730875" cy="4559300"/>
          </a:xfrm>
        </p:spPr>
      </p:pic>
      <p:sp>
        <p:nvSpPr>
          <p:cNvPr id="45062" name="Foliennummernplatzhalter 1"/>
          <p:cNvSpPr>
            <a:spLocks noGrp="1"/>
          </p:cNvSpPr>
          <p:nvPr>
            <p:ph type="sldNum" sz="quarter" idx="10"/>
          </p:nvPr>
        </p:nvSpPr>
        <p:spPr>
          <a:noFill/>
        </p:spPr>
        <p:txBody>
          <a:bodyPr/>
          <a:lstStyle/>
          <a:p>
            <a:r>
              <a:rPr lang="de-DE" altLang="de-DE"/>
              <a:t>Seite </a:t>
            </a:r>
            <a:fld id="{9666196D-6814-4F9C-A34A-4B3C826E9946}" type="slidenum">
              <a:rPr lang="de-DE" altLang="de-DE" smtClean="0"/>
              <a:pPr/>
              <a:t>21</a:t>
            </a:fld>
            <a:endParaRPr lang="de-DE" altLang="de-DE"/>
          </a:p>
        </p:txBody>
      </p:sp>
      <p:sp>
        <p:nvSpPr>
          <p:cNvPr id="7" name="Text Box 4"/>
          <p:cNvSpPr txBox="1">
            <a:spLocks noChangeArrowheads="1"/>
          </p:cNvSpPr>
          <p:nvPr/>
        </p:nvSpPr>
        <p:spPr bwMode="auto">
          <a:xfrm>
            <a:off x="704850" y="209551"/>
            <a:ext cx="8408988" cy="1132175"/>
          </a:xfrm>
          <a:prstGeom prst="rect">
            <a:avLst/>
          </a:prstGeom>
          <a:noFill/>
          <a:ln w="9525" algn="ctr">
            <a:noFill/>
            <a:miter lim="800000"/>
            <a:headEnd/>
            <a:tailEnd/>
          </a:ln>
        </p:spPr>
        <p:txBody>
          <a:bodyPr wrap="square" lIns="100145" tIns="50073" rIns="100145" bIns="50073">
            <a:spAutoFit/>
          </a:bodyPr>
          <a:lstStyle/>
          <a:p>
            <a:pPr algn="ctr">
              <a:spcBef>
                <a:spcPct val="50000"/>
              </a:spcBef>
            </a:pPr>
            <a:r>
              <a:rPr lang="de-DE" altLang="de-DE" sz="2800" b="1" dirty="0"/>
              <a:t>1.1.3 Wissen ist und bleibt subjektiv</a:t>
            </a:r>
          </a:p>
          <a:p>
            <a:pPr algn="ctr">
              <a:spcBef>
                <a:spcPct val="50000"/>
              </a:spcBef>
            </a:pPr>
            <a:endParaRPr lang="de-DE" altLang="de-DE" sz="26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701675" y="1709738"/>
            <a:ext cx="8788400" cy="4332287"/>
          </a:xfrm>
          <a:prstGeom prst="rect">
            <a:avLst/>
          </a:prstGeom>
          <a:noFill/>
          <a:ln w="9525" algn="ctr">
            <a:noFill/>
            <a:miter lim="800000"/>
            <a:headEnd/>
            <a:tailEnd/>
          </a:ln>
        </p:spPr>
        <p:txBody>
          <a:bodyPr lIns="100145" tIns="50073" rIns="100145" bIns="50073">
            <a:spAutoFit/>
          </a:bodyPr>
          <a:lstStyle/>
          <a:p>
            <a:pPr marL="342900" indent="-342900">
              <a:spcBef>
                <a:spcPct val="50000"/>
              </a:spcBef>
              <a:buFont typeface="Wingdings" panose="05000000000000000000" pitchFamily="2" charset="2"/>
              <a:buChar char="Ø"/>
              <a:defRPr/>
            </a:pPr>
            <a:r>
              <a:rPr lang="de-DE" sz="2200"/>
              <a:t> Filter </a:t>
            </a:r>
            <a:r>
              <a:rPr lang="de-DE" sz="2200" dirty="0"/>
              <a:t>geben nicht die komplette Sicht auf Information und Wissen frei</a:t>
            </a:r>
          </a:p>
          <a:p>
            <a:pPr marL="342900" indent="-342900">
              <a:spcBef>
                <a:spcPct val="50000"/>
              </a:spcBef>
              <a:buFont typeface="Wingdings" panose="05000000000000000000" pitchFamily="2" charset="2"/>
              <a:buChar char="Ø"/>
              <a:defRPr/>
            </a:pPr>
            <a:r>
              <a:rPr lang="de-DE" sz="2200" dirty="0"/>
              <a:t> Behauptungen werden, wenn unwidersprochen, Fakten</a:t>
            </a:r>
          </a:p>
          <a:p>
            <a:pPr marL="342900" indent="-342900">
              <a:spcBef>
                <a:spcPct val="50000"/>
              </a:spcBef>
              <a:buFont typeface="Wingdings" panose="05000000000000000000" pitchFamily="2" charset="2"/>
              <a:buChar char="Ø"/>
              <a:defRPr/>
            </a:pPr>
            <a:r>
              <a:rPr lang="de-DE" sz="2200" dirty="0"/>
              <a:t> Unternehmen mit selbstbewussten Mitarbeitern erschwert Deutung der Wirklichkeit</a:t>
            </a:r>
          </a:p>
          <a:p>
            <a:pPr marL="342900" indent="-342900">
              <a:spcBef>
                <a:spcPct val="50000"/>
              </a:spcBef>
              <a:buFont typeface="Wingdings" panose="05000000000000000000" pitchFamily="2" charset="2"/>
              <a:buChar char="Ø"/>
              <a:defRPr/>
            </a:pPr>
            <a:r>
              <a:rPr lang="de-DE" sz="2200" dirty="0"/>
              <a:t>Unterschiedliche Weitergabe von Informationen – Einzelkämpfer bunkern</a:t>
            </a:r>
          </a:p>
          <a:p>
            <a:pPr marL="342900" indent="-342900">
              <a:spcBef>
                <a:spcPct val="50000"/>
              </a:spcBef>
              <a:buFont typeface="Wingdings" panose="05000000000000000000" pitchFamily="2" charset="2"/>
              <a:buChar char="Ø"/>
              <a:defRPr/>
            </a:pPr>
            <a:r>
              <a:rPr lang="de-DE" sz="2200" dirty="0"/>
              <a:t> Implizites Wissen weitergeben erfordert hohe didaktische Fähigkeiten, was nicht alle haben </a:t>
            </a:r>
          </a:p>
          <a:p>
            <a:pPr indent="-142875">
              <a:spcBef>
                <a:spcPct val="50000"/>
              </a:spcBef>
              <a:defRPr/>
            </a:pPr>
            <a:endParaRPr lang="de-DE" sz="2200" dirty="0"/>
          </a:p>
        </p:txBody>
      </p:sp>
      <p:sp>
        <p:nvSpPr>
          <p:cNvPr id="46084" name="Foliennummernplatzhalter 1"/>
          <p:cNvSpPr>
            <a:spLocks noGrp="1"/>
          </p:cNvSpPr>
          <p:nvPr>
            <p:ph type="sldNum" sz="quarter" idx="10"/>
          </p:nvPr>
        </p:nvSpPr>
        <p:spPr>
          <a:noFill/>
        </p:spPr>
        <p:txBody>
          <a:bodyPr/>
          <a:lstStyle/>
          <a:p>
            <a:r>
              <a:rPr lang="de-DE" altLang="de-DE"/>
              <a:t>Seite </a:t>
            </a:r>
            <a:fld id="{2F86EC3E-DE3F-4180-8AE4-1C871691A5E0}" type="slidenum">
              <a:rPr lang="de-DE" altLang="de-DE" smtClean="0"/>
              <a:pPr/>
              <a:t>22</a:t>
            </a:fld>
            <a:endParaRPr lang="de-DE" altLang="de-DE"/>
          </a:p>
        </p:txBody>
      </p:sp>
      <p:sp>
        <p:nvSpPr>
          <p:cNvPr id="5" name="Text Box 4"/>
          <p:cNvSpPr txBox="1">
            <a:spLocks noChangeArrowheads="1"/>
          </p:cNvSpPr>
          <p:nvPr/>
        </p:nvSpPr>
        <p:spPr bwMode="auto">
          <a:xfrm>
            <a:off x="704850" y="209551"/>
            <a:ext cx="8408988" cy="1132175"/>
          </a:xfrm>
          <a:prstGeom prst="rect">
            <a:avLst/>
          </a:prstGeom>
          <a:noFill/>
          <a:ln w="9525" algn="ctr">
            <a:noFill/>
            <a:miter lim="800000"/>
            <a:headEnd/>
            <a:tailEnd/>
          </a:ln>
        </p:spPr>
        <p:txBody>
          <a:bodyPr wrap="square" lIns="100145" tIns="50073" rIns="100145" bIns="50073">
            <a:spAutoFit/>
          </a:bodyPr>
          <a:lstStyle/>
          <a:p>
            <a:pPr algn="ctr">
              <a:spcBef>
                <a:spcPct val="50000"/>
              </a:spcBef>
            </a:pPr>
            <a:r>
              <a:rPr lang="de-DE" altLang="de-DE" sz="2800" b="1" dirty="0"/>
              <a:t>1.1.3 Wissen ist und bleibt subjektiv</a:t>
            </a:r>
          </a:p>
          <a:p>
            <a:pPr algn="ctr">
              <a:spcBef>
                <a:spcPct val="50000"/>
              </a:spcBef>
            </a:pPr>
            <a:endParaRPr lang="de-DE" altLang="de-DE" sz="26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de-DE" altLang="de-DE"/>
              <a:t>Seite </a:t>
            </a:r>
            <a:fld id="{6E1AF307-06C5-4CAE-AE57-033B256730C2}" type="slidenum">
              <a:rPr lang="de-DE" altLang="de-DE" smtClean="0"/>
              <a:pPr/>
              <a:t>23</a:t>
            </a:fld>
            <a:endParaRPr lang="de-DE" altLang="de-DE"/>
          </a:p>
        </p:txBody>
      </p:sp>
      <p:sp>
        <p:nvSpPr>
          <p:cNvPr id="22531" name="Rectangle 2"/>
          <p:cNvSpPr>
            <a:spLocks noGrp="1" noChangeArrowheads="1"/>
          </p:cNvSpPr>
          <p:nvPr>
            <p:ph type="title"/>
          </p:nvPr>
        </p:nvSpPr>
        <p:spPr>
          <a:xfrm>
            <a:off x="260350" y="533400"/>
            <a:ext cx="9229725" cy="457200"/>
          </a:xfrm>
        </p:spPr>
        <p:txBody>
          <a:bodyPr/>
          <a:lstStyle/>
          <a:p>
            <a:pPr algn="ctr"/>
            <a:r>
              <a:rPr lang="de-DE" altLang="de-DE" sz="2800" dirty="0"/>
              <a:t>1.2 Bedeutung des Wissens fürs Unternehmen</a:t>
            </a:r>
          </a:p>
        </p:txBody>
      </p:sp>
      <p:sp>
        <p:nvSpPr>
          <p:cNvPr id="22532" name="Rectangle 3"/>
          <p:cNvSpPr>
            <a:spLocks noGrp="1" noChangeArrowheads="1"/>
          </p:cNvSpPr>
          <p:nvPr>
            <p:ph type="body" idx="1"/>
          </p:nvPr>
        </p:nvSpPr>
        <p:spPr/>
        <p:txBody>
          <a:bodyPr/>
          <a:lstStyle/>
          <a:p>
            <a:pPr marL="0" indent="0">
              <a:buFontTx/>
              <a:buNone/>
              <a:defRPr/>
            </a:pPr>
            <a:r>
              <a:rPr lang="de-DE" altLang="de-DE" sz="2400" dirty="0"/>
              <a:t>„Wenn Ihr Unternehmen wüsste, was es alles weiß“</a:t>
            </a:r>
          </a:p>
          <a:p>
            <a:pPr>
              <a:buNone/>
              <a:defRPr/>
            </a:pPr>
            <a:endParaRPr lang="de-DE" altLang="de-DE" sz="1800" dirty="0">
              <a:latin typeface="Arial" pitchFamily="34" charset="0"/>
            </a:endParaRPr>
          </a:p>
          <a:p>
            <a:pPr>
              <a:defRPr/>
            </a:pPr>
            <a:endParaRPr lang="de-DE" altLang="de-DE" sz="1800" dirty="0"/>
          </a:p>
        </p:txBody>
      </p:sp>
      <p:pic>
        <p:nvPicPr>
          <p:cNvPr id="2050" name="Picture 2"/>
          <p:cNvPicPr>
            <a:picLocks noChangeAspect="1" noChangeArrowheads="1"/>
          </p:cNvPicPr>
          <p:nvPr/>
        </p:nvPicPr>
        <p:blipFill>
          <a:blip r:embed="rId2" cstate="print"/>
          <a:srcRect l="24508" t="29921" r="20374" b="10499"/>
          <a:stretch>
            <a:fillRect/>
          </a:stretch>
        </p:blipFill>
        <p:spPr bwMode="auto">
          <a:xfrm>
            <a:off x="1064568" y="2153816"/>
            <a:ext cx="6719748" cy="408580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de-DE" altLang="de-DE"/>
              <a:t>Seite </a:t>
            </a:r>
            <a:fld id="{6E1AF307-06C5-4CAE-AE57-033B256730C2}" type="slidenum">
              <a:rPr lang="de-DE" altLang="de-DE" smtClean="0"/>
              <a:pPr/>
              <a:t>24</a:t>
            </a:fld>
            <a:endParaRPr lang="de-DE" altLang="de-DE"/>
          </a:p>
        </p:txBody>
      </p:sp>
      <p:sp>
        <p:nvSpPr>
          <p:cNvPr id="22531" name="Rectangle 2"/>
          <p:cNvSpPr>
            <a:spLocks noGrp="1" noChangeArrowheads="1"/>
          </p:cNvSpPr>
          <p:nvPr>
            <p:ph type="title"/>
          </p:nvPr>
        </p:nvSpPr>
        <p:spPr>
          <a:xfrm>
            <a:off x="260350" y="533400"/>
            <a:ext cx="9229725" cy="457200"/>
          </a:xfrm>
        </p:spPr>
        <p:txBody>
          <a:bodyPr/>
          <a:lstStyle/>
          <a:p>
            <a:pPr algn="ctr"/>
            <a:r>
              <a:rPr lang="de-DE" altLang="de-DE" sz="2800" dirty="0"/>
              <a:t>1.2 Bedeutung des Wissens fürs Unternehmen</a:t>
            </a:r>
          </a:p>
        </p:txBody>
      </p:sp>
      <p:sp>
        <p:nvSpPr>
          <p:cNvPr id="22532" name="Rectangle 3"/>
          <p:cNvSpPr>
            <a:spLocks noGrp="1" noChangeArrowheads="1"/>
          </p:cNvSpPr>
          <p:nvPr>
            <p:ph type="body" idx="1"/>
          </p:nvPr>
        </p:nvSpPr>
        <p:spPr/>
        <p:txBody>
          <a:bodyPr/>
          <a:lstStyle/>
          <a:p>
            <a:pPr marL="0" indent="0">
              <a:buFontTx/>
              <a:buNone/>
              <a:defRPr/>
            </a:pPr>
            <a:r>
              <a:rPr lang="de-DE" altLang="de-DE" sz="2400" dirty="0"/>
              <a:t>„Wenn Ihr Unternehmen wüsste, was es alles weiß“</a:t>
            </a:r>
          </a:p>
          <a:p>
            <a:pPr marL="0" indent="0">
              <a:buFontTx/>
              <a:buNone/>
              <a:defRPr/>
            </a:pPr>
            <a:r>
              <a:rPr lang="de-DE" sz="2400" dirty="0">
                <a:solidFill>
                  <a:schemeClr val="tx1"/>
                </a:solidFill>
                <a:latin typeface="+mn-lt"/>
                <a:ea typeface="+mn-ea"/>
                <a:cs typeface="+mn-cs"/>
              </a:rPr>
              <a:t>Zielsetzungen, die Unternehmen, Ämter und Institute mit Wissensmanagement-Projekten verbinden:</a:t>
            </a:r>
            <a:endParaRPr lang="de-DE" altLang="de-DE" sz="2400" dirty="0"/>
          </a:p>
          <a:p>
            <a:pPr lvl="1">
              <a:buFont typeface="Wingdings" panose="05000000000000000000" pitchFamily="2" charset="2"/>
              <a:buChar char="ü"/>
              <a:defRPr/>
            </a:pPr>
            <a:r>
              <a:rPr lang="de-DE" altLang="de-DE" sz="2400" dirty="0">
                <a:cs typeface="Times New Roman" pitchFamily="18" charset="0"/>
              </a:rPr>
              <a:t>Verkürzung von Innovationsprozessen</a:t>
            </a:r>
          </a:p>
          <a:p>
            <a:pPr lvl="1">
              <a:buFont typeface="Wingdings" panose="05000000000000000000" pitchFamily="2" charset="2"/>
              <a:buChar char="ü"/>
              <a:defRPr/>
            </a:pPr>
            <a:r>
              <a:rPr lang="de-DE" altLang="de-DE" sz="2400" dirty="0">
                <a:cs typeface="Times New Roman" pitchFamily="18" charset="0"/>
              </a:rPr>
              <a:t>Erhöhung der Produktqualität</a:t>
            </a:r>
          </a:p>
          <a:p>
            <a:pPr lvl="1">
              <a:buFont typeface="Wingdings" panose="05000000000000000000" pitchFamily="2" charset="2"/>
              <a:buChar char="ü"/>
              <a:defRPr/>
            </a:pPr>
            <a:r>
              <a:rPr lang="de-DE" altLang="de-DE" sz="2400" dirty="0">
                <a:cs typeface="Times New Roman" pitchFamily="18" charset="0"/>
              </a:rPr>
              <a:t>Verbesserung der Nähe zum Kunden</a:t>
            </a:r>
          </a:p>
          <a:p>
            <a:pPr lvl="1">
              <a:buFont typeface="Wingdings" panose="05000000000000000000" pitchFamily="2" charset="2"/>
              <a:buChar char="ü"/>
              <a:defRPr/>
            </a:pPr>
            <a:r>
              <a:rPr lang="de-DE" altLang="de-DE" sz="2400" dirty="0">
                <a:cs typeface="Times New Roman" pitchFamily="18" charset="0"/>
              </a:rPr>
              <a:t>Optimierung der Lieferantenbeziehungen</a:t>
            </a:r>
          </a:p>
          <a:p>
            <a:pPr lvl="1">
              <a:buFont typeface="Wingdings" panose="05000000000000000000" pitchFamily="2" charset="2"/>
              <a:buChar char="ü"/>
              <a:defRPr/>
            </a:pPr>
            <a:r>
              <a:rPr lang="de-DE" altLang="de-DE" sz="2400" dirty="0">
                <a:cs typeface="Times New Roman" pitchFamily="18" charset="0"/>
              </a:rPr>
              <a:t>Verbesserung der Produktivität von Geschäftsprozessen</a:t>
            </a:r>
          </a:p>
          <a:p>
            <a:pPr lvl="1">
              <a:buFont typeface="Wingdings" panose="05000000000000000000" pitchFamily="2" charset="2"/>
              <a:buChar char="ü"/>
              <a:defRPr/>
            </a:pPr>
            <a:r>
              <a:rPr lang="de-DE" altLang="de-DE" sz="2400" dirty="0">
                <a:cs typeface="Times New Roman" pitchFamily="18" charset="0"/>
              </a:rPr>
              <a:t>Qualifikation von Mitarbeitern</a:t>
            </a:r>
          </a:p>
          <a:p>
            <a:pPr lvl="1">
              <a:buFont typeface="Wingdings" panose="05000000000000000000" pitchFamily="2" charset="2"/>
              <a:buChar char="ü"/>
              <a:defRPr/>
            </a:pPr>
            <a:r>
              <a:rPr lang="de-DE" altLang="de-DE" sz="2400" dirty="0">
                <a:cs typeface="Times New Roman" pitchFamily="18" charset="0"/>
              </a:rPr>
              <a:t>Risikobegrenzung kritischer Entscheidungen</a:t>
            </a:r>
          </a:p>
          <a:p>
            <a:pPr>
              <a:defRPr/>
            </a:pPr>
            <a:endParaRPr lang="de-DE" altLang="de-DE" sz="1800" dirty="0">
              <a:latin typeface="Arial" pitchFamily="34" charset="0"/>
            </a:endParaRPr>
          </a:p>
          <a:p>
            <a:pPr>
              <a:defRPr/>
            </a:pPr>
            <a:endParaRPr lang="de-DE" altLang="de-DE"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Foliennummernplatzhalter 2"/>
          <p:cNvSpPr>
            <a:spLocks noGrp="1"/>
          </p:cNvSpPr>
          <p:nvPr>
            <p:ph type="sldNum" sz="quarter" idx="10"/>
          </p:nvPr>
        </p:nvSpPr>
        <p:spPr>
          <a:noFill/>
        </p:spPr>
        <p:txBody>
          <a:bodyPr/>
          <a:lstStyle/>
          <a:p>
            <a:r>
              <a:rPr lang="de-DE" altLang="de-DE"/>
              <a:t>Seite </a:t>
            </a:r>
            <a:fld id="{A7558F60-5019-4EB5-8D3B-4E3626ECAC17}" type="slidenum">
              <a:rPr lang="de-DE" altLang="de-DE" smtClean="0"/>
              <a:pPr/>
              <a:t>25</a:t>
            </a:fld>
            <a:endParaRPr lang="de-DE" altLang="de-DE"/>
          </a:p>
        </p:txBody>
      </p:sp>
      <p:sp>
        <p:nvSpPr>
          <p:cNvPr id="23555" name="Rectangle 2"/>
          <p:cNvSpPr>
            <a:spLocks noGrp="1" noChangeArrowheads="1"/>
          </p:cNvSpPr>
          <p:nvPr>
            <p:ph type="title"/>
          </p:nvPr>
        </p:nvSpPr>
        <p:spPr/>
        <p:txBody>
          <a:bodyPr/>
          <a:lstStyle/>
          <a:p>
            <a:pPr algn="ctr"/>
            <a:r>
              <a:rPr lang="de-DE" altLang="de-DE" sz="2800" dirty="0"/>
              <a:t>1.2 Bedeutung des Wissens fürs Unternehmen: Wissenskapital als Indikator für den Unternehmenswert</a:t>
            </a:r>
          </a:p>
        </p:txBody>
      </p:sp>
      <p:sp>
        <p:nvSpPr>
          <p:cNvPr id="23556" name="Text Box 3"/>
          <p:cNvSpPr txBox="1">
            <a:spLocks noChangeArrowheads="1"/>
          </p:cNvSpPr>
          <p:nvPr/>
        </p:nvSpPr>
        <p:spPr bwMode="auto">
          <a:xfrm>
            <a:off x="1238250" y="3454400"/>
            <a:ext cx="1349375" cy="771525"/>
          </a:xfrm>
          <a:prstGeom prst="rect">
            <a:avLst/>
          </a:prstGeom>
          <a:noFill/>
          <a:ln w="9525">
            <a:noFill/>
            <a:miter lim="800000"/>
            <a:headEnd/>
            <a:tailEnd/>
          </a:ln>
        </p:spPr>
        <p:txBody>
          <a:bodyPr wrap="none" lIns="100145" tIns="50073" rIns="100145" bIns="50073">
            <a:spAutoFit/>
          </a:bodyPr>
          <a:lstStyle/>
          <a:p>
            <a:pPr defTabSz="1001713"/>
            <a:r>
              <a:rPr lang="de-DE" altLang="de-DE" sz="2200">
                <a:latin typeface="Arial" pitchFamily="34" charset="0"/>
              </a:rPr>
              <a:t>Wissens-</a:t>
            </a:r>
          </a:p>
          <a:p>
            <a:pPr defTabSz="1001713"/>
            <a:r>
              <a:rPr lang="de-DE" altLang="de-DE" sz="2200">
                <a:latin typeface="Arial" pitchFamily="34" charset="0"/>
              </a:rPr>
              <a:t>kapital</a:t>
            </a:r>
          </a:p>
        </p:txBody>
      </p:sp>
      <p:sp>
        <p:nvSpPr>
          <p:cNvPr id="23557" name="Text Box 4"/>
          <p:cNvSpPr txBox="1">
            <a:spLocks noChangeArrowheads="1"/>
          </p:cNvSpPr>
          <p:nvPr/>
        </p:nvSpPr>
        <p:spPr bwMode="auto">
          <a:xfrm>
            <a:off x="3136900" y="2268538"/>
            <a:ext cx="1195388" cy="771525"/>
          </a:xfrm>
          <a:prstGeom prst="rect">
            <a:avLst/>
          </a:prstGeom>
          <a:noFill/>
          <a:ln w="9525">
            <a:noFill/>
            <a:miter lim="800000"/>
            <a:headEnd/>
            <a:tailEnd/>
          </a:ln>
        </p:spPr>
        <p:txBody>
          <a:bodyPr wrap="none" lIns="100145" tIns="50073" rIns="100145" bIns="50073">
            <a:spAutoFit/>
          </a:bodyPr>
          <a:lstStyle/>
          <a:p>
            <a:pPr defTabSz="1001713"/>
            <a:r>
              <a:rPr lang="de-DE" altLang="de-DE" sz="2200">
                <a:latin typeface="Arial" pitchFamily="34" charset="0"/>
              </a:rPr>
              <a:t>Human-</a:t>
            </a:r>
          </a:p>
          <a:p>
            <a:pPr defTabSz="1001713"/>
            <a:r>
              <a:rPr lang="de-DE" altLang="de-DE" sz="2200">
                <a:latin typeface="Arial" pitchFamily="34" charset="0"/>
              </a:rPr>
              <a:t>kapital</a:t>
            </a:r>
          </a:p>
        </p:txBody>
      </p:sp>
      <p:sp>
        <p:nvSpPr>
          <p:cNvPr id="23558" name="Text Box 5"/>
          <p:cNvSpPr txBox="1">
            <a:spLocks noChangeArrowheads="1"/>
          </p:cNvSpPr>
          <p:nvPr/>
        </p:nvSpPr>
        <p:spPr bwMode="auto">
          <a:xfrm>
            <a:off x="3122613" y="4452938"/>
            <a:ext cx="1273175" cy="771525"/>
          </a:xfrm>
          <a:prstGeom prst="rect">
            <a:avLst/>
          </a:prstGeom>
          <a:noFill/>
          <a:ln w="9525">
            <a:noFill/>
            <a:miter lim="800000"/>
            <a:headEnd/>
            <a:tailEnd/>
          </a:ln>
        </p:spPr>
        <p:txBody>
          <a:bodyPr wrap="none" lIns="100145" tIns="50073" rIns="100145" bIns="50073">
            <a:spAutoFit/>
          </a:bodyPr>
          <a:lstStyle/>
          <a:p>
            <a:pPr defTabSz="1001713"/>
            <a:r>
              <a:rPr lang="de-DE" altLang="de-DE" sz="2200">
                <a:latin typeface="Arial" pitchFamily="34" charset="0"/>
              </a:rPr>
              <a:t>Struktur-</a:t>
            </a:r>
          </a:p>
          <a:p>
            <a:pPr defTabSz="1001713"/>
            <a:r>
              <a:rPr lang="de-DE" altLang="de-DE" sz="2200">
                <a:latin typeface="Arial" pitchFamily="34" charset="0"/>
              </a:rPr>
              <a:t>kapital</a:t>
            </a:r>
          </a:p>
        </p:txBody>
      </p:sp>
      <p:sp>
        <p:nvSpPr>
          <p:cNvPr id="23559" name="Text Box 6"/>
          <p:cNvSpPr txBox="1">
            <a:spLocks noChangeArrowheads="1"/>
          </p:cNvSpPr>
          <p:nvPr/>
        </p:nvSpPr>
        <p:spPr bwMode="auto">
          <a:xfrm>
            <a:off x="1238250" y="2014538"/>
            <a:ext cx="1133475" cy="771525"/>
          </a:xfrm>
          <a:prstGeom prst="rect">
            <a:avLst/>
          </a:prstGeom>
          <a:noFill/>
          <a:ln w="9525">
            <a:noFill/>
            <a:miter lim="800000"/>
            <a:headEnd/>
            <a:tailEnd/>
          </a:ln>
        </p:spPr>
        <p:txBody>
          <a:bodyPr wrap="none" lIns="100145" tIns="50073" rIns="100145" bIns="50073">
            <a:spAutoFit/>
          </a:bodyPr>
          <a:lstStyle/>
          <a:p>
            <a:pPr defTabSz="1001713"/>
            <a:r>
              <a:rPr lang="de-DE" altLang="de-DE" sz="2200">
                <a:latin typeface="Arial" pitchFamily="34" charset="0"/>
              </a:rPr>
              <a:t>Finanz-</a:t>
            </a:r>
          </a:p>
          <a:p>
            <a:pPr defTabSz="1001713"/>
            <a:r>
              <a:rPr lang="de-DE" altLang="de-DE" sz="2200">
                <a:latin typeface="Arial" pitchFamily="34" charset="0"/>
              </a:rPr>
              <a:t>kapital</a:t>
            </a:r>
          </a:p>
        </p:txBody>
      </p:sp>
      <p:sp>
        <p:nvSpPr>
          <p:cNvPr id="23560" name="Text Box 7"/>
          <p:cNvSpPr txBox="1">
            <a:spLocks noChangeArrowheads="1"/>
          </p:cNvSpPr>
          <p:nvPr/>
        </p:nvSpPr>
        <p:spPr bwMode="auto">
          <a:xfrm>
            <a:off x="4953000" y="1676400"/>
            <a:ext cx="4071938" cy="2446338"/>
          </a:xfrm>
          <a:prstGeom prst="rect">
            <a:avLst/>
          </a:prstGeom>
          <a:noFill/>
          <a:ln w="9525">
            <a:noFill/>
            <a:miter lim="800000"/>
            <a:headEnd/>
            <a:tailEnd/>
          </a:ln>
        </p:spPr>
        <p:txBody>
          <a:bodyPr wrap="none" lIns="100145" tIns="50073" rIns="100145" bIns="50073">
            <a:spAutoFit/>
          </a:bodyPr>
          <a:lstStyle/>
          <a:p>
            <a:pPr defTabSz="1001713"/>
            <a:r>
              <a:rPr lang="de-DE" altLang="de-DE" sz="2200">
                <a:latin typeface="Arial" pitchFamily="34" charset="0"/>
              </a:rPr>
              <a:t>Kompetenz</a:t>
            </a:r>
          </a:p>
          <a:p>
            <a:pPr defTabSz="1001713"/>
            <a:r>
              <a:rPr lang="de-DE" altLang="de-DE" sz="2200">
                <a:latin typeface="Arial" pitchFamily="34" charset="0"/>
              </a:rPr>
              <a:t>  - Wissen, Fertigkeiten -</a:t>
            </a:r>
          </a:p>
          <a:p>
            <a:pPr defTabSz="1001713"/>
            <a:r>
              <a:rPr lang="de-DE" altLang="de-DE" sz="2200">
                <a:latin typeface="Arial" pitchFamily="34" charset="0"/>
              </a:rPr>
              <a:t>Bereitschaft </a:t>
            </a:r>
          </a:p>
          <a:p>
            <a:pPr defTabSz="1001713"/>
            <a:r>
              <a:rPr lang="de-DE" altLang="de-DE" sz="2200">
                <a:latin typeface="Arial" pitchFamily="34" charset="0"/>
              </a:rPr>
              <a:t>- Motivation, Verhalten, Werte -</a:t>
            </a:r>
          </a:p>
          <a:p>
            <a:pPr defTabSz="1001713"/>
            <a:r>
              <a:rPr lang="de-DE" altLang="de-DE" sz="2200">
                <a:latin typeface="Arial" pitchFamily="34" charset="0"/>
              </a:rPr>
              <a:t>Lernfähigkeit </a:t>
            </a:r>
          </a:p>
          <a:p>
            <a:pPr defTabSz="1001713"/>
            <a:r>
              <a:rPr lang="de-DE" altLang="de-DE" sz="2200">
                <a:latin typeface="Arial" pitchFamily="34" charset="0"/>
              </a:rPr>
              <a:t>  - Innovations, Anpassungs-, </a:t>
            </a:r>
            <a:br>
              <a:rPr lang="de-DE" altLang="de-DE" sz="2200">
                <a:latin typeface="Arial" pitchFamily="34" charset="0"/>
              </a:rPr>
            </a:br>
            <a:r>
              <a:rPr lang="de-DE" altLang="de-DE" sz="2200">
                <a:latin typeface="Arial" pitchFamily="34" charset="0"/>
              </a:rPr>
              <a:t>  Umsetzungsfähigkeit -</a:t>
            </a:r>
          </a:p>
        </p:txBody>
      </p:sp>
      <p:sp>
        <p:nvSpPr>
          <p:cNvPr id="23561" name="Text Box 8"/>
          <p:cNvSpPr txBox="1">
            <a:spLocks noChangeArrowheads="1"/>
          </p:cNvSpPr>
          <p:nvPr/>
        </p:nvSpPr>
        <p:spPr bwMode="auto">
          <a:xfrm>
            <a:off x="4953000" y="4191000"/>
            <a:ext cx="4522788" cy="2111375"/>
          </a:xfrm>
          <a:prstGeom prst="rect">
            <a:avLst/>
          </a:prstGeom>
          <a:noFill/>
          <a:ln w="9525">
            <a:noFill/>
            <a:miter lim="800000"/>
            <a:headEnd/>
            <a:tailEnd/>
          </a:ln>
        </p:spPr>
        <p:txBody>
          <a:bodyPr wrap="none" lIns="100145" tIns="50073" rIns="100145" bIns="50073">
            <a:spAutoFit/>
          </a:bodyPr>
          <a:lstStyle/>
          <a:p>
            <a:pPr defTabSz="1001713"/>
            <a:r>
              <a:rPr lang="de-DE" altLang="de-DE" sz="2200">
                <a:latin typeface="Arial" pitchFamily="34" charset="0"/>
              </a:rPr>
              <a:t>Beziehungen </a:t>
            </a:r>
          </a:p>
          <a:p>
            <a:pPr defTabSz="1001713"/>
            <a:r>
              <a:rPr lang="de-DE" altLang="de-DE" sz="2200">
                <a:latin typeface="Arial" pitchFamily="34" charset="0"/>
              </a:rPr>
              <a:t>- Kunden, Lieferanten, Netzwerke, </a:t>
            </a:r>
          </a:p>
          <a:p>
            <a:pPr defTabSz="1001713"/>
            <a:r>
              <a:rPr lang="de-DE" altLang="de-DE" sz="2200">
                <a:latin typeface="Arial" pitchFamily="34" charset="0"/>
              </a:rPr>
              <a:t>  Eigner, Bezugsgruppen -</a:t>
            </a:r>
          </a:p>
          <a:p>
            <a:pPr defTabSz="1001713"/>
            <a:r>
              <a:rPr lang="de-DE" altLang="de-DE" sz="2200">
                <a:latin typeface="Arial" pitchFamily="34" charset="0"/>
              </a:rPr>
              <a:t>Organisation</a:t>
            </a:r>
          </a:p>
          <a:p>
            <a:pPr defTabSz="1001713"/>
            <a:r>
              <a:rPr lang="de-DE" altLang="de-DE" sz="2200">
                <a:latin typeface="Arial" pitchFamily="34" charset="0"/>
              </a:rPr>
              <a:t>- Infrastruktur, Prozesse, Kultur -</a:t>
            </a:r>
          </a:p>
          <a:p>
            <a:pPr defTabSz="1001713"/>
            <a:r>
              <a:rPr lang="de-DE" altLang="de-DE" sz="2200">
                <a:latin typeface="Arial" pitchFamily="34" charset="0"/>
              </a:rPr>
              <a:t>Erneuerung/Innovation</a:t>
            </a:r>
          </a:p>
        </p:txBody>
      </p:sp>
      <p:sp>
        <p:nvSpPr>
          <p:cNvPr id="23562" name="Text Box 9"/>
          <p:cNvSpPr txBox="1">
            <a:spLocks noChangeArrowheads="1"/>
          </p:cNvSpPr>
          <p:nvPr/>
        </p:nvSpPr>
        <p:spPr bwMode="auto">
          <a:xfrm>
            <a:off x="1243013" y="6497638"/>
            <a:ext cx="2647950" cy="374650"/>
          </a:xfrm>
          <a:prstGeom prst="rect">
            <a:avLst/>
          </a:prstGeom>
          <a:noFill/>
          <a:ln w="9525">
            <a:noFill/>
            <a:miter lim="800000"/>
            <a:headEnd/>
            <a:tailEnd/>
          </a:ln>
        </p:spPr>
        <p:txBody>
          <a:bodyPr wrap="none" lIns="100145" tIns="50073" rIns="100145" bIns="50073">
            <a:spAutoFit/>
          </a:bodyPr>
          <a:lstStyle/>
          <a:p>
            <a:pPr defTabSz="1001713"/>
            <a:r>
              <a:rPr lang="de-DE" altLang="de-DE" sz="1800">
                <a:latin typeface="Arial" pitchFamily="34" charset="0"/>
              </a:rPr>
              <a:t>nach: Reinhardt. R. 1998</a:t>
            </a:r>
            <a:endParaRPr lang="de-DE" altLang="de-DE" sz="1300">
              <a:latin typeface="Arial" pitchFamily="34" charset="0"/>
            </a:endParaRPr>
          </a:p>
        </p:txBody>
      </p:sp>
      <p:sp>
        <p:nvSpPr>
          <p:cNvPr id="23563" name="Line 10"/>
          <p:cNvSpPr>
            <a:spLocks noChangeShapeType="1"/>
          </p:cNvSpPr>
          <p:nvPr/>
        </p:nvSpPr>
        <p:spPr bwMode="auto">
          <a:xfrm>
            <a:off x="2559050" y="3792538"/>
            <a:ext cx="247650" cy="0"/>
          </a:xfrm>
          <a:prstGeom prst="line">
            <a:avLst/>
          </a:prstGeom>
          <a:noFill/>
          <a:ln w="9525">
            <a:solidFill>
              <a:schemeClr val="tx1"/>
            </a:solidFill>
            <a:round/>
            <a:headEnd/>
            <a:tailEnd/>
          </a:ln>
        </p:spPr>
        <p:txBody>
          <a:bodyPr wrap="none" anchor="ctr"/>
          <a:lstStyle/>
          <a:p>
            <a:endParaRPr lang="de-DE"/>
          </a:p>
        </p:txBody>
      </p:sp>
      <p:sp>
        <p:nvSpPr>
          <p:cNvPr id="23564" name="Line 11"/>
          <p:cNvSpPr>
            <a:spLocks noChangeShapeType="1"/>
          </p:cNvSpPr>
          <p:nvPr/>
        </p:nvSpPr>
        <p:spPr bwMode="auto">
          <a:xfrm flipV="1">
            <a:off x="2806700" y="2608263"/>
            <a:ext cx="0" cy="1184275"/>
          </a:xfrm>
          <a:prstGeom prst="line">
            <a:avLst/>
          </a:prstGeom>
          <a:noFill/>
          <a:ln w="9525">
            <a:solidFill>
              <a:schemeClr val="tx1"/>
            </a:solidFill>
            <a:round/>
            <a:headEnd/>
            <a:tailEnd/>
          </a:ln>
        </p:spPr>
        <p:txBody>
          <a:bodyPr wrap="none" anchor="ctr"/>
          <a:lstStyle/>
          <a:p>
            <a:endParaRPr lang="de-DE"/>
          </a:p>
        </p:txBody>
      </p:sp>
      <p:sp>
        <p:nvSpPr>
          <p:cNvPr id="23565" name="Line 12"/>
          <p:cNvSpPr>
            <a:spLocks noChangeShapeType="1"/>
          </p:cNvSpPr>
          <p:nvPr/>
        </p:nvSpPr>
        <p:spPr bwMode="auto">
          <a:xfrm flipV="1">
            <a:off x="2806700" y="3792538"/>
            <a:ext cx="0" cy="931862"/>
          </a:xfrm>
          <a:prstGeom prst="line">
            <a:avLst/>
          </a:prstGeom>
          <a:noFill/>
          <a:ln w="9525">
            <a:solidFill>
              <a:schemeClr val="tx1"/>
            </a:solidFill>
            <a:round/>
            <a:headEnd/>
            <a:tailEnd/>
          </a:ln>
        </p:spPr>
        <p:txBody>
          <a:bodyPr wrap="none" anchor="ctr"/>
          <a:lstStyle/>
          <a:p>
            <a:endParaRPr lang="de-DE"/>
          </a:p>
        </p:txBody>
      </p:sp>
      <p:sp>
        <p:nvSpPr>
          <p:cNvPr id="23566" name="Line 13"/>
          <p:cNvSpPr>
            <a:spLocks noChangeShapeType="1"/>
          </p:cNvSpPr>
          <p:nvPr/>
        </p:nvSpPr>
        <p:spPr bwMode="auto">
          <a:xfrm>
            <a:off x="2806700" y="4724400"/>
            <a:ext cx="247650" cy="0"/>
          </a:xfrm>
          <a:prstGeom prst="line">
            <a:avLst/>
          </a:prstGeom>
          <a:noFill/>
          <a:ln w="9525">
            <a:solidFill>
              <a:schemeClr val="tx1"/>
            </a:solidFill>
            <a:round/>
            <a:headEnd/>
            <a:tailEnd/>
          </a:ln>
        </p:spPr>
        <p:txBody>
          <a:bodyPr wrap="none" anchor="ctr"/>
          <a:lstStyle/>
          <a:p>
            <a:endParaRPr lang="de-DE"/>
          </a:p>
        </p:txBody>
      </p:sp>
      <p:sp>
        <p:nvSpPr>
          <p:cNvPr id="23567" name="Line 14"/>
          <p:cNvSpPr>
            <a:spLocks noChangeShapeType="1"/>
          </p:cNvSpPr>
          <p:nvPr/>
        </p:nvSpPr>
        <p:spPr bwMode="auto">
          <a:xfrm>
            <a:off x="2806700" y="2608263"/>
            <a:ext cx="247650" cy="0"/>
          </a:xfrm>
          <a:prstGeom prst="line">
            <a:avLst/>
          </a:prstGeom>
          <a:noFill/>
          <a:ln w="9525">
            <a:solidFill>
              <a:schemeClr val="tx1"/>
            </a:solidFill>
            <a:round/>
            <a:headEnd/>
            <a:tailEnd/>
          </a:ln>
        </p:spPr>
        <p:txBody>
          <a:bodyPr wrap="none" anchor="ctr"/>
          <a:lstStyle/>
          <a:p>
            <a:endParaRPr lang="de-DE"/>
          </a:p>
        </p:txBody>
      </p:sp>
      <p:sp>
        <p:nvSpPr>
          <p:cNvPr id="23568" name="Line 15"/>
          <p:cNvSpPr>
            <a:spLocks noChangeShapeType="1"/>
          </p:cNvSpPr>
          <p:nvPr/>
        </p:nvSpPr>
        <p:spPr bwMode="auto">
          <a:xfrm>
            <a:off x="4292600" y="2608263"/>
            <a:ext cx="247650" cy="0"/>
          </a:xfrm>
          <a:prstGeom prst="line">
            <a:avLst/>
          </a:prstGeom>
          <a:noFill/>
          <a:ln w="9525">
            <a:solidFill>
              <a:schemeClr val="tx1"/>
            </a:solidFill>
            <a:round/>
            <a:headEnd/>
            <a:tailEnd/>
          </a:ln>
        </p:spPr>
        <p:txBody>
          <a:bodyPr wrap="none" anchor="ctr"/>
          <a:lstStyle/>
          <a:p>
            <a:endParaRPr lang="de-DE"/>
          </a:p>
        </p:txBody>
      </p:sp>
      <p:sp>
        <p:nvSpPr>
          <p:cNvPr id="23569" name="Line 16"/>
          <p:cNvSpPr>
            <a:spLocks noChangeShapeType="1"/>
          </p:cNvSpPr>
          <p:nvPr/>
        </p:nvSpPr>
        <p:spPr bwMode="auto">
          <a:xfrm>
            <a:off x="4540250" y="1930400"/>
            <a:ext cx="247650" cy="0"/>
          </a:xfrm>
          <a:prstGeom prst="line">
            <a:avLst/>
          </a:prstGeom>
          <a:noFill/>
          <a:ln w="9525">
            <a:solidFill>
              <a:schemeClr val="tx1"/>
            </a:solidFill>
            <a:round/>
            <a:headEnd/>
            <a:tailEnd/>
          </a:ln>
        </p:spPr>
        <p:txBody>
          <a:bodyPr wrap="none" anchor="ctr"/>
          <a:lstStyle/>
          <a:p>
            <a:endParaRPr lang="de-DE"/>
          </a:p>
        </p:txBody>
      </p:sp>
      <p:sp>
        <p:nvSpPr>
          <p:cNvPr id="23570" name="Line 17"/>
          <p:cNvSpPr>
            <a:spLocks noChangeShapeType="1"/>
          </p:cNvSpPr>
          <p:nvPr/>
        </p:nvSpPr>
        <p:spPr bwMode="auto">
          <a:xfrm>
            <a:off x="4540250" y="2608263"/>
            <a:ext cx="247650" cy="0"/>
          </a:xfrm>
          <a:prstGeom prst="line">
            <a:avLst/>
          </a:prstGeom>
          <a:noFill/>
          <a:ln w="9525">
            <a:solidFill>
              <a:schemeClr val="tx1"/>
            </a:solidFill>
            <a:round/>
            <a:headEnd/>
            <a:tailEnd/>
          </a:ln>
        </p:spPr>
        <p:txBody>
          <a:bodyPr wrap="none" anchor="ctr"/>
          <a:lstStyle/>
          <a:p>
            <a:endParaRPr lang="de-DE"/>
          </a:p>
        </p:txBody>
      </p:sp>
      <p:sp>
        <p:nvSpPr>
          <p:cNvPr id="23571" name="Line 18"/>
          <p:cNvSpPr>
            <a:spLocks noChangeShapeType="1"/>
          </p:cNvSpPr>
          <p:nvPr/>
        </p:nvSpPr>
        <p:spPr bwMode="auto">
          <a:xfrm>
            <a:off x="4540250" y="3200400"/>
            <a:ext cx="247650" cy="0"/>
          </a:xfrm>
          <a:prstGeom prst="line">
            <a:avLst/>
          </a:prstGeom>
          <a:noFill/>
          <a:ln w="9525">
            <a:solidFill>
              <a:schemeClr val="tx1"/>
            </a:solidFill>
            <a:round/>
            <a:headEnd/>
            <a:tailEnd/>
          </a:ln>
        </p:spPr>
        <p:txBody>
          <a:bodyPr wrap="none" anchor="ctr"/>
          <a:lstStyle/>
          <a:p>
            <a:endParaRPr lang="de-DE"/>
          </a:p>
        </p:txBody>
      </p:sp>
      <p:sp>
        <p:nvSpPr>
          <p:cNvPr id="23572" name="Line 19"/>
          <p:cNvSpPr>
            <a:spLocks noChangeShapeType="1"/>
          </p:cNvSpPr>
          <p:nvPr/>
        </p:nvSpPr>
        <p:spPr bwMode="auto">
          <a:xfrm flipV="1">
            <a:off x="4540250" y="1930400"/>
            <a:ext cx="0" cy="1270000"/>
          </a:xfrm>
          <a:prstGeom prst="line">
            <a:avLst/>
          </a:prstGeom>
          <a:noFill/>
          <a:ln w="9525">
            <a:solidFill>
              <a:schemeClr val="tx1"/>
            </a:solidFill>
            <a:round/>
            <a:headEnd/>
            <a:tailEnd/>
          </a:ln>
        </p:spPr>
        <p:txBody>
          <a:bodyPr wrap="none" anchor="ctr"/>
          <a:lstStyle/>
          <a:p>
            <a:endParaRPr lang="de-DE"/>
          </a:p>
        </p:txBody>
      </p:sp>
      <p:sp>
        <p:nvSpPr>
          <p:cNvPr id="23573" name="Line 20"/>
          <p:cNvSpPr>
            <a:spLocks noChangeShapeType="1"/>
          </p:cNvSpPr>
          <p:nvPr/>
        </p:nvSpPr>
        <p:spPr bwMode="auto">
          <a:xfrm>
            <a:off x="4375150" y="4724400"/>
            <a:ext cx="247650" cy="0"/>
          </a:xfrm>
          <a:prstGeom prst="line">
            <a:avLst/>
          </a:prstGeom>
          <a:noFill/>
          <a:ln w="9525">
            <a:solidFill>
              <a:schemeClr val="tx1"/>
            </a:solidFill>
            <a:round/>
            <a:headEnd/>
            <a:tailEnd/>
          </a:ln>
        </p:spPr>
        <p:txBody>
          <a:bodyPr wrap="none" anchor="ctr"/>
          <a:lstStyle/>
          <a:p>
            <a:endParaRPr lang="de-DE"/>
          </a:p>
        </p:txBody>
      </p:sp>
      <p:sp>
        <p:nvSpPr>
          <p:cNvPr id="23574" name="Line 21"/>
          <p:cNvSpPr>
            <a:spLocks noChangeShapeType="1"/>
          </p:cNvSpPr>
          <p:nvPr/>
        </p:nvSpPr>
        <p:spPr bwMode="auto">
          <a:xfrm>
            <a:off x="4622800" y="4300538"/>
            <a:ext cx="247650" cy="0"/>
          </a:xfrm>
          <a:prstGeom prst="line">
            <a:avLst/>
          </a:prstGeom>
          <a:noFill/>
          <a:ln w="9525">
            <a:solidFill>
              <a:schemeClr val="tx1"/>
            </a:solidFill>
            <a:round/>
            <a:headEnd/>
            <a:tailEnd/>
          </a:ln>
        </p:spPr>
        <p:txBody>
          <a:bodyPr wrap="none" anchor="ctr"/>
          <a:lstStyle/>
          <a:p>
            <a:endParaRPr lang="de-DE"/>
          </a:p>
        </p:txBody>
      </p:sp>
      <p:sp>
        <p:nvSpPr>
          <p:cNvPr id="23575" name="Line 22"/>
          <p:cNvSpPr>
            <a:spLocks noChangeShapeType="1"/>
          </p:cNvSpPr>
          <p:nvPr/>
        </p:nvSpPr>
        <p:spPr bwMode="auto">
          <a:xfrm>
            <a:off x="4622800" y="5316538"/>
            <a:ext cx="247650" cy="0"/>
          </a:xfrm>
          <a:prstGeom prst="line">
            <a:avLst/>
          </a:prstGeom>
          <a:noFill/>
          <a:ln w="9525">
            <a:solidFill>
              <a:schemeClr val="tx1"/>
            </a:solidFill>
            <a:round/>
            <a:headEnd/>
            <a:tailEnd/>
          </a:ln>
        </p:spPr>
        <p:txBody>
          <a:bodyPr wrap="none" anchor="ctr"/>
          <a:lstStyle/>
          <a:p>
            <a:endParaRPr lang="de-DE"/>
          </a:p>
        </p:txBody>
      </p:sp>
      <p:sp>
        <p:nvSpPr>
          <p:cNvPr id="23576" name="Line 23"/>
          <p:cNvSpPr>
            <a:spLocks noChangeShapeType="1"/>
          </p:cNvSpPr>
          <p:nvPr/>
        </p:nvSpPr>
        <p:spPr bwMode="auto">
          <a:xfrm>
            <a:off x="4622800" y="5994400"/>
            <a:ext cx="247650" cy="0"/>
          </a:xfrm>
          <a:prstGeom prst="line">
            <a:avLst/>
          </a:prstGeom>
          <a:noFill/>
          <a:ln w="9525">
            <a:solidFill>
              <a:schemeClr val="tx1"/>
            </a:solidFill>
            <a:round/>
            <a:headEnd/>
            <a:tailEnd/>
          </a:ln>
        </p:spPr>
        <p:txBody>
          <a:bodyPr wrap="none" anchor="ctr"/>
          <a:lstStyle/>
          <a:p>
            <a:endParaRPr lang="de-DE"/>
          </a:p>
        </p:txBody>
      </p:sp>
      <p:sp>
        <p:nvSpPr>
          <p:cNvPr id="23577" name="Line 24"/>
          <p:cNvSpPr>
            <a:spLocks noChangeShapeType="1"/>
          </p:cNvSpPr>
          <p:nvPr/>
        </p:nvSpPr>
        <p:spPr bwMode="auto">
          <a:xfrm flipV="1">
            <a:off x="4622800" y="4300538"/>
            <a:ext cx="0" cy="1693862"/>
          </a:xfrm>
          <a:prstGeom prst="line">
            <a:avLst/>
          </a:prstGeom>
          <a:noFill/>
          <a:ln w="9525">
            <a:solidFill>
              <a:schemeClr val="tx1"/>
            </a:solidFill>
            <a:round/>
            <a:headEnd/>
            <a:tailEnd/>
          </a:ln>
        </p:spPr>
        <p:txBody>
          <a:bodyPr wrap="none" anchor="ctr"/>
          <a:lstStyle/>
          <a:p>
            <a:endParaRPr lang="de-DE"/>
          </a:p>
        </p:txBody>
      </p:sp>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Foliennummernplatzhalter 3"/>
          <p:cNvSpPr>
            <a:spLocks noGrp="1"/>
          </p:cNvSpPr>
          <p:nvPr>
            <p:ph type="sldNum" sz="quarter" idx="10"/>
          </p:nvPr>
        </p:nvSpPr>
        <p:spPr>
          <a:noFill/>
        </p:spPr>
        <p:txBody>
          <a:bodyPr/>
          <a:lstStyle/>
          <a:p>
            <a:r>
              <a:rPr lang="de-DE" altLang="de-DE"/>
              <a:t>Seite </a:t>
            </a:r>
            <a:fld id="{E2DCDCC1-ECE7-4171-813D-2C89E94FB87C}" type="slidenum">
              <a:rPr lang="de-DE" altLang="de-DE" smtClean="0"/>
              <a:pPr/>
              <a:t>26</a:t>
            </a:fld>
            <a:endParaRPr lang="de-DE" altLang="de-DE"/>
          </a:p>
        </p:txBody>
      </p:sp>
      <p:sp>
        <p:nvSpPr>
          <p:cNvPr id="24579" name="Rectangle 2"/>
          <p:cNvSpPr>
            <a:spLocks noGrp="1" noChangeArrowheads="1"/>
          </p:cNvSpPr>
          <p:nvPr>
            <p:ph type="title"/>
          </p:nvPr>
        </p:nvSpPr>
        <p:spPr/>
        <p:txBody>
          <a:bodyPr/>
          <a:lstStyle/>
          <a:p>
            <a:pPr algn="ctr"/>
            <a:r>
              <a:rPr lang="de-DE" altLang="de-DE" sz="2400" dirty="0"/>
              <a:t> </a:t>
            </a:r>
            <a:r>
              <a:rPr lang="de-DE" altLang="de-DE" sz="2800" dirty="0"/>
              <a:t>1.3 Definition Wissensmanagement</a:t>
            </a:r>
          </a:p>
        </p:txBody>
      </p:sp>
      <p:sp>
        <p:nvSpPr>
          <p:cNvPr id="24580" name="Rectangle 3"/>
          <p:cNvSpPr>
            <a:spLocks noGrp="1" noChangeArrowheads="1"/>
          </p:cNvSpPr>
          <p:nvPr>
            <p:ph type="body" idx="1"/>
          </p:nvPr>
        </p:nvSpPr>
        <p:spPr>
          <a:xfrm>
            <a:off x="560388" y="1506538"/>
            <a:ext cx="8929687" cy="4400550"/>
          </a:xfrm>
        </p:spPr>
        <p:txBody>
          <a:bodyPr/>
          <a:lstStyle/>
          <a:p>
            <a:pPr marL="0" indent="0">
              <a:lnSpc>
                <a:spcPct val="95000"/>
              </a:lnSpc>
              <a:buFontTx/>
              <a:buNone/>
            </a:pPr>
            <a:r>
              <a:rPr lang="de-DE" altLang="de-DE" sz="2400" b="1"/>
              <a:t>Wissensmanagement </a:t>
            </a:r>
          </a:p>
          <a:p>
            <a:pPr marL="854075" lvl="1">
              <a:lnSpc>
                <a:spcPct val="95000"/>
              </a:lnSpc>
            </a:pPr>
            <a:r>
              <a:rPr lang="de-DE" altLang="de-DE" sz="2400"/>
              <a:t>stellt sicher, dass internes Wissen einer Organisation – etwa technische Details, historische (Fehl-) Entscheidungen, Projekterfahrungen („Lessons Learned“), bewährte Vorgehensweisen („Best Practices“) - für eine zukünftige Nutzung explizit erschlossen und verfügbar gemacht wird. (nach Mertens)</a:t>
            </a:r>
          </a:p>
          <a:p>
            <a:pPr marL="854075" lvl="1">
              <a:lnSpc>
                <a:spcPct val="95000"/>
              </a:lnSpc>
            </a:pPr>
            <a:r>
              <a:rPr lang="de-DE" altLang="de-DE" sz="2400"/>
              <a:t>besteht darin, Informationen sinnvoll an Handlung zu koppeln. (nach IAO)</a:t>
            </a:r>
          </a:p>
          <a:p>
            <a:pPr marL="854075" lvl="1">
              <a:lnSpc>
                <a:spcPct val="95000"/>
              </a:lnSpc>
            </a:pPr>
            <a:r>
              <a:rPr lang="de-DE" altLang="de-DE" sz="2400"/>
              <a:t>ist als ein ganzheitliches, integratives Konzept zu verstehen, das psychologische, organisatorische und informationstechnische Faktoren beinhaltet, um die effektive Erschließung und den Transfer von Wissen zu gewährleisten. (nach Wilkens)</a:t>
            </a:r>
            <a:endParaRPr lang="de-DE" altLang="de-DE" sz="2400">
              <a:solidFill>
                <a:srgbClr val="E6E658"/>
              </a:solidFill>
            </a:endParaRPr>
          </a:p>
        </p:txBody>
      </p:sp>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Foliennummernplatzhalter 2"/>
          <p:cNvSpPr>
            <a:spLocks noGrp="1"/>
          </p:cNvSpPr>
          <p:nvPr>
            <p:ph type="sldNum" sz="quarter" idx="10"/>
          </p:nvPr>
        </p:nvSpPr>
        <p:spPr>
          <a:noFill/>
        </p:spPr>
        <p:txBody>
          <a:bodyPr/>
          <a:lstStyle/>
          <a:p>
            <a:r>
              <a:rPr lang="de-DE" altLang="de-DE"/>
              <a:t>Seite </a:t>
            </a:r>
            <a:fld id="{873DBFA2-1BD6-438C-A8B5-86C1A07DFD86}" type="slidenum">
              <a:rPr lang="de-DE" altLang="de-DE" smtClean="0"/>
              <a:pPr/>
              <a:t>27</a:t>
            </a:fld>
            <a:endParaRPr lang="de-DE" altLang="de-DE"/>
          </a:p>
        </p:txBody>
      </p:sp>
      <p:sp>
        <p:nvSpPr>
          <p:cNvPr id="25603" name="Rectangle 2"/>
          <p:cNvSpPr>
            <a:spLocks noGrp="1" noChangeArrowheads="1"/>
          </p:cNvSpPr>
          <p:nvPr>
            <p:ph type="title"/>
          </p:nvPr>
        </p:nvSpPr>
        <p:spPr/>
        <p:txBody>
          <a:bodyPr/>
          <a:lstStyle/>
          <a:p>
            <a:pPr algn="ctr"/>
            <a:r>
              <a:rPr lang="de-DE" altLang="de-DE" sz="2800" dirty="0"/>
              <a:t>1.3 Definition WM: Mensch, Organisation und Technik als Säulen des WM</a:t>
            </a:r>
          </a:p>
        </p:txBody>
      </p:sp>
      <p:grpSp>
        <p:nvGrpSpPr>
          <p:cNvPr id="25604" name="Group 39"/>
          <p:cNvGrpSpPr>
            <a:grpSpLocks/>
          </p:cNvGrpSpPr>
          <p:nvPr/>
        </p:nvGrpSpPr>
        <p:grpSpPr bwMode="auto">
          <a:xfrm>
            <a:off x="1905000" y="1295400"/>
            <a:ext cx="6172200" cy="4876800"/>
            <a:chOff x="-3" y="-3"/>
            <a:chExt cx="3419" cy="2538"/>
          </a:xfrm>
        </p:grpSpPr>
        <p:grpSp>
          <p:nvGrpSpPr>
            <p:cNvPr id="25606" name="Group 37"/>
            <p:cNvGrpSpPr>
              <a:grpSpLocks/>
            </p:cNvGrpSpPr>
            <p:nvPr/>
          </p:nvGrpSpPr>
          <p:grpSpPr bwMode="auto">
            <a:xfrm>
              <a:off x="0" y="0"/>
              <a:ext cx="3413" cy="2532"/>
              <a:chOff x="0" y="0"/>
              <a:chExt cx="3413" cy="2532"/>
            </a:xfrm>
          </p:grpSpPr>
          <p:grpSp>
            <p:nvGrpSpPr>
              <p:cNvPr id="25608" name="Group 14"/>
              <p:cNvGrpSpPr>
                <a:grpSpLocks/>
              </p:cNvGrpSpPr>
              <p:nvPr/>
            </p:nvGrpSpPr>
            <p:grpSpPr bwMode="auto">
              <a:xfrm>
                <a:off x="0" y="0"/>
                <a:ext cx="704" cy="403"/>
                <a:chOff x="0" y="0"/>
                <a:chExt cx="704" cy="403"/>
              </a:xfrm>
            </p:grpSpPr>
            <p:sp>
              <p:nvSpPr>
                <p:cNvPr id="25638" name="Rectangle 13"/>
                <p:cNvSpPr>
                  <a:spLocks noChangeArrowheads="1"/>
                </p:cNvSpPr>
                <p:nvPr/>
              </p:nvSpPr>
              <p:spPr bwMode="auto">
                <a:xfrm>
                  <a:off x="0" y="0"/>
                  <a:ext cx="704" cy="403"/>
                </a:xfrm>
                <a:prstGeom prst="rect">
                  <a:avLst/>
                </a:prstGeom>
                <a:solidFill>
                  <a:srgbClr val="000000"/>
                </a:solidFill>
                <a:ln w="9525">
                  <a:noFill/>
                  <a:miter lim="800000"/>
                  <a:headEnd/>
                  <a:tailEnd/>
                </a:ln>
              </p:spPr>
              <p:txBody>
                <a:bodyPr/>
                <a:lstStyle/>
                <a:p>
                  <a:endParaRPr lang="en-US" altLang="de-DE"/>
                </a:p>
              </p:txBody>
            </p:sp>
            <p:grpSp>
              <p:nvGrpSpPr>
                <p:cNvPr id="25639" name="Group 12"/>
                <p:cNvGrpSpPr>
                  <a:grpSpLocks/>
                </p:cNvGrpSpPr>
                <p:nvPr/>
              </p:nvGrpSpPr>
              <p:grpSpPr bwMode="auto">
                <a:xfrm>
                  <a:off x="0" y="0"/>
                  <a:ext cx="704" cy="403"/>
                  <a:chOff x="0" y="0"/>
                  <a:chExt cx="704" cy="403"/>
                </a:xfrm>
              </p:grpSpPr>
              <p:sp>
                <p:nvSpPr>
                  <p:cNvPr id="25640" name="Rectangle 3"/>
                  <p:cNvSpPr>
                    <a:spLocks noChangeArrowheads="1"/>
                  </p:cNvSpPr>
                  <p:nvPr/>
                </p:nvSpPr>
                <p:spPr bwMode="auto">
                  <a:xfrm>
                    <a:off x="28" y="0"/>
                    <a:ext cx="648" cy="403"/>
                  </a:xfrm>
                  <a:prstGeom prst="rect">
                    <a:avLst/>
                  </a:prstGeom>
                  <a:solidFill>
                    <a:srgbClr val="000000"/>
                  </a:solidFill>
                  <a:ln w="9525">
                    <a:noFill/>
                    <a:miter lim="800000"/>
                    <a:headEnd/>
                    <a:tailEnd/>
                  </a:ln>
                </p:spPr>
                <p:txBody>
                  <a:bodyPr anchor="ctr"/>
                  <a:lstStyle/>
                  <a:p>
                    <a:r>
                      <a:rPr lang="de-DE" altLang="de-DE" sz="2000">
                        <a:solidFill>
                          <a:srgbClr val="FFFFFF"/>
                        </a:solidFill>
                        <a:latin typeface="Frutiger 55 Roman" charset="0"/>
                        <a:cs typeface="Times New Roman" pitchFamily="18" charset="0"/>
                      </a:rPr>
                      <a:t>Säule</a:t>
                    </a:r>
                    <a:endParaRPr lang="de-DE" altLang="de-DE" sz="2000">
                      <a:cs typeface="Times New Roman" pitchFamily="18" charset="0"/>
                    </a:endParaRPr>
                  </a:p>
                  <a:p>
                    <a:endParaRPr lang="de-DE" altLang="de-DE" sz="2400">
                      <a:latin typeface="Times New Roman" pitchFamily="18" charset="0"/>
                    </a:endParaRPr>
                  </a:p>
                </p:txBody>
              </p:sp>
              <p:sp>
                <p:nvSpPr>
                  <p:cNvPr id="25641" name="Rectangle 11"/>
                  <p:cNvSpPr>
                    <a:spLocks noChangeArrowheads="1"/>
                  </p:cNvSpPr>
                  <p:nvPr/>
                </p:nvSpPr>
                <p:spPr bwMode="auto">
                  <a:xfrm>
                    <a:off x="0" y="0"/>
                    <a:ext cx="704" cy="403"/>
                  </a:xfrm>
                  <a:prstGeom prst="rect">
                    <a:avLst/>
                  </a:prstGeom>
                  <a:noFill/>
                  <a:ln w="7">
                    <a:solidFill>
                      <a:srgbClr val="A0A0A0"/>
                    </a:solidFill>
                    <a:miter lim="800000"/>
                    <a:headEnd/>
                    <a:tailEnd/>
                  </a:ln>
                </p:spPr>
                <p:txBody>
                  <a:bodyPr/>
                  <a:lstStyle/>
                  <a:p>
                    <a:endParaRPr lang="en-US" altLang="de-DE"/>
                  </a:p>
                </p:txBody>
              </p:sp>
            </p:grpSp>
          </p:grpSp>
          <p:grpSp>
            <p:nvGrpSpPr>
              <p:cNvPr id="25609" name="Group 18"/>
              <p:cNvGrpSpPr>
                <a:grpSpLocks/>
              </p:cNvGrpSpPr>
              <p:nvPr/>
            </p:nvGrpSpPr>
            <p:grpSpPr bwMode="auto">
              <a:xfrm>
                <a:off x="704" y="0"/>
                <a:ext cx="2709" cy="403"/>
                <a:chOff x="704" y="0"/>
                <a:chExt cx="2709" cy="403"/>
              </a:xfrm>
            </p:grpSpPr>
            <p:sp>
              <p:nvSpPr>
                <p:cNvPr id="25634" name="Rectangle 17"/>
                <p:cNvSpPr>
                  <a:spLocks noChangeArrowheads="1"/>
                </p:cNvSpPr>
                <p:nvPr/>
              </p:nvSpPr>
              <p:spPr bwMode="auto">
                <a:xfrm>
                  <a:off x="704" y="0"/>
                  <a:ext cx="2709" cy="403"/>
                </a:xfrm>
                <a:prstGeom prst="rect">
                  <a:avLst/>
                </a:prstGeom>
                <a:solidFill>
                  <a:srgbClr val="000000"/>
                </a:solidFill>
                <a:ln w="9525">
                  <a:noFill/>
                  <a:miter lim="800000"/>
                  <a:headEnd/>
                  <a:tailEnd/>
                </a:ln>
              </p:spPr>
              <p:txBody>
                <a:bodyPr/>
                <a:lstStyle/>
                <a:p>
                  <a:endParaRPr lang="en-US" altLang="de-DE"/>
                </a:p>
              </p:txBody>
            </p:sp>
            <p:grpSp>
              <p:nvGrpSpPr>
                <p:cNvPr id="25635" name="Group 16"/>
                <p:cNvGrpSpPr>
                  <a:grpSpLocks/>
                </p:cNvGrpSpPr>
                <p:nvPr/>
              </p:nvGrpSpPr>
              <p:grpSpPr bwMode="auto">
                <a:xfrm>
                  <a:off x="704" y="0"/>
                  <a:ext cx="2709" cy="403"/>
                  <a:chOff x="704" y="0"/>
                  <a:chExt cx="2709" cy="403"/>
                </a:xfrm>
              </p:grpSpPr>
              <p:sp>
                <p:nvSpPr>
                  <p:cNvPr id="25636" name="Rectangle 4"/>
                  <p:cNvSpPr>
                    <a:spLocks noChangeArrowheads="1"/>
                  </p:cNvSpPr>
                  <p:nvPr/>
                </p:nvSpPr>
                <p:spPr bwMode="auto">
                  <a:xfrm>
                    <a:off x="732" y="0"/>
                    <a:ext cx="2653" cy="403"/>
                  </a:xfrm>
                  <a:prstGeom prst="rect">
                    <a:avLst/>
                  </a:prstGeom>
                  <a:solidFill>
                    <a:srgbClr val="000000"/>
                  </a:solidFill>
                  <a:ln w="9525">
                    <a:noFill/>
                    <a:miter lim="800000"/>
                    <a:headEnd/>
                    <a:tailEnd/>
                  </a:ln>
                </p:spPr>
                <p:txBody>
                  <a:bodyPr anchor="ctr"/>
                  <a:lstStyle/>
                  <a:p>
                    <a:r>
                      <a:rPr lang="de-DE" altLang="de-DE" sz="2000">
                        <a:solidFill>
                          <a:srgbClr val="FFFFFF"/>
                        </a:solidFill>
                        <a:latin typeface="Frutiger 55 Roman" charset="0"/>
                        <a:cs typeface="Times New Roman" pitchFamily="18" charset="0"/>
                      </a:rPr>
                      <a:t>Gestaltungsdimension</a:t>
                    </a:r>
                    <a:endParaRPr lang="de-DE" altLang="de-DE" sz="2000">
                      <a:cs typeface="Times New Roman" pitchFamily="18" charset="0"/>
                    </a:endParaRPr>
                  </a:p>
                  <a:p>
                    <a:endParaRPr lang="de-DE" altLang="de-DE" sz="2400">
                      <a:latin typeface="Times New Roman" pitchFamily="18" charset="0"/>
                    </a:endParaRPr>
                  </a:p>
                </p:txBody>
              </p:sp>
              <p:sp>
                <p:nvSpPr>
                  <p:cNvPr id="25637" name="Rectangle 15"/>
                  <p:cNvSpPr>
                    <a:spLocks noChangeArrowheads="1"/>
                  </p:cNvSpPr>
                  <p:nvPr/>
                </p:nvSpPr>
                <p:spPr bwMode="auto">
                  <a:xfrm>
                    <a:off x="704" y="0"/>
                    <a:ext cx="2709" cy="403"/>
                  </a:xfrm>
                  <a:prstGeom prst="rect">
                    <a:avLst/>
                  </a:prstGeom>
                  <a:noFill/>
                  <a:ln w="7">
                    <a:solidFill>
                      <a:srgbClr val="A0A0A0"/>
                    </a:solidFill>
                    <a:miter lim="800000"/>
                    <a:headEnd/>
                    <a:tailEnd/>
                  </a:ln>
                </p:spPr>
                <p:txBody>
                  <a:bodyPr/>
                  <a:lstStyle/>
                  <a:p>
                    <a:endParaRPr lang="en-US" altLang="de-DE"/>
                  </a:p>
                </p:txBody>
              </p:sp>
            </p:grpSp>
          </p:grpSp>
          <p:grpSp>
            <p:nvGrpSpPr>
              <p:cNvPr id="25610" name="Group 22"/>
              <p:cNvGrpSpPr>
                <a:grpSpLocks/>
              </p:cNvGrpSpPr>
              <p:nvPr/>
            </p:nvGrpSpPr>
            <p:grpSpPr bwMode="auto">
              <a:xfrm>
                <a:off x="0" y="403"/>
                <a:ext cx="704" cy="748"/>
                <a:chOff x="0" y="403"/>
                <a:chExt cx="704" cy="748"/>
              </a:xfrm>
            </p:grpSpPr>
            <p:sp>
              <p:nvSpPr>
                <p:cNvPr id="25630" name="Rectangle 21"/>
                <p:cNvSpPr>
                  <a:spLocks noChangeArrowheads="1"/>
                </p:cNvSpPr>
                <p:nvPr/>
              </p:nvSpPr>
              <p:spPr bwMode="auto">
                <a:xfrm>
                  <a:off x="0" y="403"/>
                  <a:ext cx="704" cy="748"/>
                </a:xfrm>
                <a:prstGeom prst="rect">
                  <a:avLst/>
                </a:prstGeom>
                <a:solidFill>
                  <a:srgbClr val="C0C0C0"/>
                </a:solidFill>
                <a:ln w="9525">
                  <a:noFill/>
                  <a:miter lim="800000"/>
                  <a:headEnd/>
                  <a:tailEnd/>
                </a:ln>
              </p:spPr>
              <p:txBody>
                <a:bodyPr/>
                <a:lstStyle/>
                <a:p>
                  <a:endParaRPr lang="en-US" altLang="de-DE"/>
                </a:p>
              </p:txBody>
            </p:sp>
            <p:grpSp>
              <p:nvGrpSpPr>
                <p:cNvPr id="25631" name="Group 20"/>
                <p:cNvGrpSpPr>
                  <a:grpSpLocks/>
                </p:cNvGrpSpPr>
                <p:nvPr/>
              </p:nvGrpSpPr>
              <p:grpSpPr bwMode="auto">
                <a:xfrm>
                  <a:off x="0" y="403"/>
                  <a:ext cx="704" cy="748"/>
                  <a:chOff x="0" y="403"/>
                  <a:chExt cx="704" cy="748"/>
                </a:xfrm>
              </p:grpSpPr>
              <p:sp>
                <p:nvSpPr>
                  <p:cNvPr id="25632" name="Rectangle 5"/>
                  <p:cNvSpPr>
                    <a:spLocks noChangeArrowheads="1"/>
                  </p:cNvSpPr>
                  <p:nvPr/>
                </p:nvSpPr>
                <p:spPr bwMode="auto">
                  <a:xfrm>
                    <a:off x="28" y="403"/>
                    <a:ext cx="648" cy="748"/>
                  </a:xfrm>
                  <a:prstGeom prst="rect">
                    <a:avLst/>
                  </a:prstGeom>
                  <a:solidFill>
                    <a:srgbClr val="C0C0C0"/>
                  </a:solidFill>
                  <a:ln w="9525">
                    <a:noFill/>
                    <a:miter lim="800000"/>
                    <a:headEnd/>
                    <a:tailEnd/>
                  </a:ln>
                </p:spPr>
                <p:txBody>
                  <a:bodyPr anchor="ctr"/>
                  <a:lstStyle/>
                  <a:p>
                    <a:r>
                      <a:rPr lang="de-DE" altLang="de-DE" sz="1600">
                        <a:latin typeface="Times New Roman" pitchFamily="18" charset="0"/>
                        <a:cs typeface="Times New Roman" pitchFamily="18" charset="0"/>
                      </a:rPr>
                      <a:t>Mensch</a:t>
                    </a:r>
                  </a:p>
                  <a:p>
                    <a:endParaRPr lang="de-DE" altLang="de-DE" sz="2400">
                      <a:latin typeface="Times New Roman" pitchFamily="18" charset="0"/>
                    </a:endParaRPr>
                  </a:p>
                </p:txBody>
              </p:sp>
              <p:sp>
                <p:nvSpPr>
                  <p:cNvPr id="25633" name="Rectangle 19"/>
                  <p:cNvSpPr>
                    <a:spLocks noChangeArrowheads="1"/>
                  </p:cNvSpPr>
                  <p:nvPr/>
                </p:nvSpPr>
                <p:spPr bwMode="auto">
                  <a:xfrm>
                    <a:off x="0" y="403"/>
                    <a:ext cx="704" cy="748"/>
                  </a:xfrm>
                  <a:prstGeom prst="rect">
                    <a:avLst/>
                  </a:prstGeom>
                  <a:noFill/>
                  <a:ln w="7">
                    <a:solidFill>
                      <a:srgbClr val="A0A0A0"/>
                    </a:solidFill>
                    <a:miter lim="800000"/>
                    <a:headEnd/>
                    <a:tailEnd/>
                  </a:ln>
                </p:spPr>
                <p:txBody>
                  <a:bodyPr/>
                  <a:lstStyle/>
                  <a:p>
                    <a:endParaRPr lang="en-US" altLang="de-DE"/>
                  </a:p>
                </p:txBody>
              </p:sp>
            </p:grpSp>
          </p:grpSp>
          <p:grpSp>
            <p:nvGrpSpPr>
              <p:cNvPr id="25611" name="Group 24"/>
              <p:cNvGrpSpPr>
                <a:grpSpLocks/>
              </p:cNvGrpSpPr>
              <p:nvPr/>
            </p:nvGrpSpPr>
            <p:grpSpPr bwMode="auto">
              <a:xfrm>
                <a:off x="704" y="403"/>
                <a:ext cx="2709" cy="748"/>
                <a:chOff x="704" y="403"/>
                <a:chExt cx="2709" cy="748"/>
              </a:xfrm>
            </p:grpSpPr>
            <p:sp>
              <p:nvSpPr>
                <p:cNvPr id="25628" name="Rectangle 6"/>
                <p:cNvSpPr>
                  <a:spLocks noChangeArrowheads="1"/>
                </p:cNvSpPr>
                <p:nvPr/>
              </p:nvSpPr>
              <p:spPr bwMode="auto">
                <a:xfrm>
                  <a:off x="732" y="403"/>
                  <a:ext cx="2653" cy="748"/>
                </a:xfrm>
                <a:prstGeom prst="rect">
                  <a:avLst/>
                </a:prstGeom>
                <a:noFill/>
                <a:ln w="9525">
                  <a:noFill/>
                  <a:miter lim="800000"/>
                  <a:headEnd/>
                  <a:tailEnd/>
                </a:ln>
              </p:spPr>
              <p:txBody>
                <a:bodyPr/>
                <a:lstStyle/>
                <a:p>
                  <a:pPr indent="-160338">
                    <a:buFontTx/>
                    <a:buChar char="•"/>
                    <a:tabLst>
                      <a:tab pos="457200" algn="l"/>
                    </a:tabLst>
                  </a:pPr>
                  <a:r>
                    <a:rPr lang="de-DE" altLang="de-DE" sz="1600">
                      <a:cs typeface="Times New Roman" pitchFamily="18" charset="0"/>
                    </a:rPr>
                    <a:t>Förderung und Gestaltung von Kenntnissen, Fähigkeiten und Kompetenzen</a:t>
                  </a:r>
                  <a:endParaRPr lang="de-DE" altLang="de-DE" sz="1600">
                    <a:latin typeface="Times New Roman" pitchFamily="18" charset="0"/>
                    <a:cs typeface="Times New Roman" pitchFamily="18" charset="0"/>
                  </a:endParaRPr>
                </a:p>
                <a:p>
                  <a:pPr indent="-160338">
                    <a:buFontTx/>
                    <a:buChar char="•"/>
                    <a:tabLst>
                      <a:tab pos="457200" algn="l"/>
                    </a:tabLst>
                  </a:pPr>
                  <a:r>
                    <a:rPr lang="de-DE" altLang="de-DE" sz="1600">
                      <a:cs typeface="Times New Roman" pitchFamily="18" charset="0"/>
                    </a:rPr>
                    <a:t>Mensch als Träger des Wissens und als Triebfeder kontinuierlicher Lernprozesse</a:t>
                  </a:r>
                  <a:endParaRPr lang="de-DE" altLang="de-DE" sz="1600">
                    <a:latin typeface="Times New Roman" pitchFamily="18" charset="0"/>
                    <a:cs typeface="Times New Roman" pitchFamily="18" charset="0"/>
                  </a:endParaRPr>
                </a:p>
                <a:p>
                  <a:pPr indent="-160338">
                    <a:tabLst>
                      <a:tab pos="457200" algn="l"/>
                    </a:tabLst>
                  </a:pPr>
                  <a:endParaRPr lang="de-DE" altLang="de-DE" sz="2400">
                    <a:latin typeface="Times New Roman" pitchFamily="18" charset="0"/>
                  </a:endParaRPr>
                </a:p>
              </p:txBody>
            </p:sp>
            <p:sp>
              <p:nvSpPr>
                <p:cNvPr id="25629" name="Rectangle 23"/>
                <p:cNvSpPr>
                  <a:spLocks noChangeArrowheads="1"/>
                </p:cNvSpPr>
                <p:nvPr/>
              </p:nvSpPr>
              <p:spPr bwMode="auto">
                <a:xfrm>
                  <a:off x="704" y="403"/>
                  <a:ext cx="2709" cy="748"/>
                </a:xfrm>
                <a:prstGeom prst="rect">
                  <a:avLst/>
                </a:prstGeom>
                <a:noFill/>
                <a:ln w="7">
                  <a:solidFill>
                    <a:srgbClr val="A0A0A0"/>
                  </a:solidFill>
                  <a:miter lim="800000"/>
                  <a:headEnd/>
                  <a:tailEnd/>
                </a:ln>
              </p:spPr>
              <p:txBody>
                <a:bodyPr/>
                <a:lstStyle/>
                <a:p>
                  <a:endParaRPr lang="en-US" altLang="de-DE"/>
                </a:p>
              </p:txBody>
            </p:sp>
          </p:grpSp>
          <p:grpSp>
            <p:nvGrpSpPr>
              <p:cNvPr id="25612" name="Group 28"/>
              <p:cNvGrpSpPr>
                <a:grpSpLocks/>
              </p:cNvGrpSpPr>
              <p:nvPr/>
            </p:nvGrpSpPr>
            <p:grpSpPr bwMode="auto">
              <a:xfrm>
                <a:off x="0" y="1151"/>
                <a:ext cx="704" cy="633"/>
                <a:chOff x="0" y="1151"/>
                <a:chExt cx="704" cy="633"/>
              </a:xfrm>
            </p:grpSpPr>
            <p:sp>
              <p:nvSpPr>
                <p:cNvPr id="25624" name="Rectangle 27"/>
                <p:cNvSpPr>
                  <a:spLocks noChangeArrowheads="1"/>
                </p:cNvSpPr>
                <p:nvPr/>
              </p:nvSpPr>
              <p:spPr bwMode="auto">
                <a:xfrm>
                  <a:off x="0" y="1151"/>
                  <a:ext cx="704" cy="633"/>
                </a:xfrm>
                <a:prstGeom prst="rect">
                  <a:avLst/>
                </a:prstGeom>
                <a:solidFill>
                  <a:srgbClr val="C0C0C0"/>
                </a:solidFill>
                <a:ln w="9525">
                  <a:noFill/>
                  <a:miter lim="800000"/>
                  <a:headEnd/>
                  <a:tailEnd/>
                </a:ln>
              </p:spPr>
              <p:txBody>
                <a:bodyPr/>
                <a:lstStyle/>
                <a:p>
                  <a:endParaRPr lang="en-US" altLang="de-DE"/>
                </a:p>
              </p:txBody>
            </p:sp>
            <p:grpSp>
              <p:nvGrpSpPr>
                <p:cNvPr id="25625" name="Group 26"/>
                <p:cNvGrpSpPr>
                  <a:grpSpLocks/>
                </p:cNvGrpSpPr>
                <p:nvPr/>
              </p:nvGrpSpPr>
              <p:grpSpPr bwMode="auto">
                <a:xfrm>
                  <a:off x="0" y="1151"/>
                  <a:ext cx="704" cy="633"/>
                  <a:chOff x="0" y="1151"/>
                  <a:chExt cx="704" cy="633"/>
                </a:xfrm>
              </p:grpSpPr>
              <p:sp>
                <p:nvSpPr>
                  <p:cNvPr id="25626" name="Rectangle 7"/>
                  <p:cNvSpPr>
                    <a:spLocks noChangeArrowheads="1"/>
                  </p:cNvSpPr>
                  <p:nvPr/>
                </p:nvSpPr>
                <p:spPr bwMode="auto">
                  <a:xfrm>
                    <a:off x="28" y="1151"/>
                    <a:ext cx="660" cy="633"/>
                  </a:xfrm>
                  <a:prstGeom prst="rect">
                    <a:avLst/>
                  </a:prstGeom>
                  <a:solidFill>
                    <a:srgbClr val="C0C0C0"/>
                  </a:solidFill>
                  <a:ln w="9525">
                    <a:noFill/>
                    <a:miter lim="800000"/>
                    <a:headEnd/>
                    <a:tailEnd/>
                  </a:ln>
                </p:spPr>
                <p:txBody>
                  <a:bodyPr anchor="ctr"/>
                  <a:lstStyle/>
                  <a:p>
                    <a:r>
                      <a:rPr lang="de-DE" altLang="de-DE" sz="1600" dirty="0" err="1">
                        <a:latin typeface="Times New Roman" pitchFamily="18" charset="0"/>
                        <a:cs typeface="Times New Roman" pitchFamily="18" charset="0"/>
                      </a:rPr>
                      <a:t>Organisa-tion</a:t>
                    </a:r>
                    <a:endParaRPr lang="de-DE" altLang="de-DE" sz="1600" dirty="0">
                      <a:latin typeface="Times New Roman" pitchFamily="18" charset="0"/>
                      <a:cs typeface="Times New Roman" pitchFamily="18" charset="0"/>
                    </a:endParaRPr>
                  </a:p>
                  <a:p>
                    <a:endParaRPr lang="de-DE" altLang="de-DE" sz="1600" dirty="0">
                      <a:latin typeface="Times New Roman" pitchFamily="18" charset="0"/>
                    </a:endParaRPr>
                  </a:p>
                </p:txBody>
              </p:sp>
              <p:sp>
                <p:nvSpPr>
                  <p:cNvPr id="25627" name="Rectangle 25"/>
                  <p:cNvSpPr>
                    <a:spLocks noChangeArrowheads="1"/>
                  </p:cNvSpPr>
                  <p:nvPr/>
                </p:nvSpPr>
                <p:spPr bwMode="auto">
                  <a:xfrm>
                    <a:off x="0" y="1151"/>
                    <a:ext cx="704" cy="633"/>
                  </a:xfrm>
                  <a:prstGeom prst="rect">
                    <a:avLst/>
                  </a:prstGeom>
                  <a:noFill/>
                  <a:ln w="7">
                    <a:solidFill>
                      <a:srgbClr val="A0A0A0"/>
                    </a:solidFill>
                    <a:miter lim="800000"/>
                    <a:headEnd/>
                    <a:tailEnd/>
                  </a:ln>
                </p:spPr>
                <p:txBody>
                  <a:bodyPr/>
                  <a:lstStyle/>
                  <a:p>
                    <a:endParaRPr lang="en-US" altLang="de-DE"/>
                  </a:p>
                </p:txBody>
              </p:sp>
            </p:grpSp>
          </p:grpSp>
          <p:grpSp>
            <p:nvGrpSpPr>
              <p:cNvPr id="25613" name="Group 30"/>
              <p:cNvGrpSpPr>
                <a:grpSpLocks/>
              </p:cNvGrpSpPr>
              <p:nvPr/>
            </p:nvGrpSpPr>
            <p:grpSpPr bwMode="auto">
              <a:xfrm>
                <a:off x="704" y="1151"/>
                <a:ext cx="2709" cy="633"/>
                <a:chOff x="704" y="1151"/>
                <a:chExt cx="2709" cy="633"/>
              </a:xfrm>
            </p:grpSpPr>
            <p:sp>
              <p:nvSpPr>
                <p:cNvPr id="25622" name="Rectangle 8"/>
                <p:cNvSpPr>
                  <a:spLocks noChangeArrowheads="1"/>
                </p:cNvSpPr>
                <p:nvPr/>
              </p:nvSpPr>
              <p:spPr bwMode="auto">
                <a:xfrm>
                  <a:off x="732" y="1151"/>
                  <a:ext cx="2653" cy="633"/>
                </a:xfrm>
                <a:prstGeom prst="rect">
                  <a:avLst/>
                </a:prstGeom>
                <a:noFill/>
                <a:ln w="9525">
                  <a:noFill/>
                  <a:miter lim="800000"/>
                  <a:headEnd/>
                  <a:tailEnd/>
                </a:ln>
              </p:spPr>
              <p:txBody>
                <a:bodyPr/>
                <a:lstStyle/>
                <a:p>
                  <a:pPr indent="-160338">
                    <a:buFontTx/>
                    <a:buChar char="•"/>
                    <a:tabLst>
                      <a:tab pos="361950" algn="l"/>
                      <a:tab pos="457200" algn="l"/>
                    </a:tabLst>
                  </a:pPr>
                  <a:r>
                    <a:rPr lang="de-DE" altLang="de-DE" sz="1600">
                      <a:cs typeface="Times New Roman" pitchFamily="18" charset="0"/>
                    </a:rPr>
                    <a:t>Entwicklung einer wissensfreundlichen Kultur</a:t>
                  </a:r>
                  <a:endParaRPr lang="de-DE" altLang="de-DE" sz="1600">
                    <a:latin typeface="Times New Roman" pitchFamily="18" charset="0"/>
                    <a:cs typeface="Times New Roman" pitchFamily="18" charset="0"/>
                  </a:endParaRPr>
                </a:p>
                <a:p>
                  <a:pPr indent="-160338">
                    <a:buFontTx/>
                    <a:buChar char="•"/>
                    <a:tabLst>
                      <a:tab pos="361950" algn="l"/>
                      <a:tab pos="457200" algn="l"/>
                    </a:tabLst>
                  </a:pPr>
                  <a:r>
                    <a:rPr lang="de-DE" altLang="de-DE" sz="1600">
                      <a:cs typeface="Times New Roman" pitchFamily="18" charset="0"/>
                    </a:rPr>
                    <a:t>Schaffung von Rahmenbedingungen, die den Umgang mit der Ressource Wissen erleichtern</a:t>
                  </a:r>
                  <a:endParaRPr lang="de-DE" altLang="de-DE" sz="1600">
                    <a:latin typeface="Times New Roman" pitchFamily="18" charset="0"/>
                    <a:cs typeface="Times New Roman" pitchFamily="18" charset="0"/>
                  </a:endParaRPr>
                </a:p>
                <a:p>
                  <a:pPr indent="-160338">
                    <a:tabLst>
                      <a:tab pos="361950" algn="l"/>
                      <a:tab pos="457200" algn="l"/>
                    </a:tabLst>
                  </a:pPr>
                  <a:endParaRPr lang="de-DE" altLang="de-DE" sz="2400">
                    <a:latin typeface="Times New Roman" pitchFamily="18" charset="0"/>
                  </a:endParaRPr>
                </a:p>
              </p:txBody>
            </p:sp>
            <p:sp>
              <p:nvSpPr>
                <p:cNvPr id="25623" name="Rectangle 29"/>
                <p:cNvSpPr>
                  <a:spLocks noChangeArrowheads="1"/>
                </p:cNvSpPr>
                <p:nvPr/>
              </p:nvSpPr>
              <p:spPr bwMode="auto">
                <a:xfrm>
                  <a:off x="704" y="1151"/>
                  <a:ext cx="2709" cy="633"/>
                </a:xfrm>
                <a:prstGeom prst="rect">
                  <a:avLst/>
                </a:prstGeom>
                <a:noFill/>
                <a:ln w="7">
                  <a:solidFill>
                    <a:srgbClr val="A0A0A0"/>
                  </a:solidFill>
                  <a:miter lim="800000"/>
                  <a:headEnd/>
                  <a:tailEnd/>
                </a:ln>
              </p:spPr>
              <p:txBody>
                <a:bodyPr/>
                <a:lstStyle/>
                <a:p>
                  <a:endParaRPr lang="en-US" altLang="de-DE"/>
                </a:p>
              </p:txBody>
            </p:sp>
          </p:grpSp>
          <p:grpSp>
            <p:nvGrpSpPr>
              <p:cNvPr id="25614" name="Group 34"/>
              <p:cNvGrpSpPr>
                <a:grpSpLocks/>
              </p:cNvGrpSpPr>
              <p:nvPr/>
            </p:nvGrpSpPr>
            <p:grpSpPr bwMode="auto">
              <a:xfrm>
                <a:off x="0" y="1784"/>
                <a:ext cx="704" cy="748"/>
                <a:chOff x="0" y="1784"/>
                <a:chExt cx="704" cy="748"/>
              </a:xfrm>
            </p:grpSpPr>
            <p:sp>
              <p:nvSpPr>
                <p:cNvPr id="25618" name="Rectangle 33"/>
                <p:cNvSpPr>
                  <a:spLocks noChangeArrowheads="1"/>
                </p:cNvSpPr>
                <p:nvPr/>
              </p:nvSpPr>
              <p:spPr bwMode="auto">
                <a:xfrm>
                  <a:off x="0" y="1784"/>
                  <a:ext cx="704" cy="748"/>
                </a:xfrm>
                <a:prstGeom prst="rect">
                  <a:avLst/>
                </a:prstGeom>
                <a:solidFill>
                  <a:srgbClr val="C0C0C0"/>
                </a:solidFill>
                <a:ln w="9525">
                  <a:noFill/>
                  <a:miter lim="800000"/>
                  <a:headEnd/>
                  <a:tailEnd/>
                </a:ln>
              </p:spPr>
              <p:txBody>
                <a:bodyPr/>
                <a:lstStyle/>
                <a:p>
                  <a:endParaRPr lang="en-US" altLang="de-DE"/>
                </a:p>
              </p:txBody>
            </p:sp>
            <p:grpSp>
              <p:nvGrpSpPr>
                <p:cNvPr id="25619" name="Group 32"/>
                <p:cNvGrpSpPr>
                  <a:grpSpLocks/>
                </p:cNvGrpSpPr>
                <p:nvPr/>
              </p:nvGrpSpPr>
              <p:grpSpPr bwMode="auto">
                <a:xfrm>
                  <a:off x="0" y="1784"/>
                  <a:ext cx="704" cy="748"/>
                  <a:chOff x="0" y="1784"/>
                  <a:chExt cx="704" cy="748"/>
                </a:xfrm>
              </p:grpSpPr>
              <p:sp>
                <p:nvSpPr>
                  <p:cNvPr id="25620" name="Rectangle 9"/>
                  <p:cNvSpPr>
                    <a:spLocks noChangeArrowheads="1"/>
                  </p:cNvSpPr>
                  <p:nvPr/>
                </p:nvSpPr>
                <p:spPr bwMode="auto">
                  <a:xfrm>
                    <a:off x="28" y="1784"/>
                    <a:ext cx="648" cy="748"/>
                  </a:xfrm>
                  <a:prstGeom prst="rect">
                    <a:avLst/>
                  </a:prstGeom>
                  <a:solidFill>
                    <a:srgbClr val="C0C0C0"/>
                  </a:solidFill>
                  <a:ln w="9525">
                    <a:noFill/>
                    <a:miter lim="800000"/>
                    <a:headEnd/>
                    <a:tailEnd/>
                  </a:ln>
                </p:spPr>
                <p:txBody>
                  <a:bodyPr anchor="ctr"/>
                  <a:lstStyle/>
                  <a:p>
                    <a:r>
                      <a:rPr lang="de-DE" altLang="de-DE" sz="1600">
                        <a:latin typeface="Times New Roman" pitchFamily="18" charset="0"/>
                        <a:cs typeface="Times New Roman" pitchFamily="18" charset="0"/>
                      </a:rPr>
                      <a:t>Technik</a:t>
                    </a:r>
                  </a:p>
                  <a:p>
                    <a:endParaRPr lang="de-DE" altLang="de-DE" sz="2400">
                      <a:latin typeface="Times New Roman" pitchFamily="18" charset="0"/>
                    </a:endParaRPr>
                  </a:p>
                </p:txBody>
              </p:sp>
              <p:sp>
                <p:nvSpPr>
                  <p:cNvPr id="25621" name="Rectangle 31"/>
                  <p:cNvSpPr>
                    <a:spLocks noChangeArrowheads="1"/>
                  </p:cNvSpPr>
                  <p:nvPr/>
                </p:nvSpPr>
                <p:spPr bwMode="auto">
                  <a:xfrm>
                    <a:off x="0" y="1784"/>
                    <a:ext cx="704" cy="748"/>
                  </a:xfrm>
                  <a:prstGeom prst="rect">
                    <a:avLst/>
                  </a:prstGeom>
                  <a:noFill/>
                  <a:ln w="7">
                    <a:solidFill>
                      <a:srgbClr val="A0A0A0"/>
                    </a:solidFill>
                    <a:miter lim="800000"/>
                    <a:headEnd/>
                    <a:tailEnd/>
                  </a:ln>
                </p:spPr>
                <p:txBody>
                  <a:bodyPr/>
                  <a:lstStyle/>
                  <a:p>
                    <a:endParaRPr lang="en-US" altLang="de-DE"/>
                  </a:p>
                </p:txBody>
              </p:sp>
            </p:grpSp>
          </p:grpSp>
          <p:grpSp>
            <p:nvGrpSpPr>
              <p:cNvPr id="25615" name="Group 36"/>
              <p:cNvGrpSpPr>
                <a:grpSpLocks/>
              </p:cNvGrpSpPr>
              <p:nvPr/>
            </p:nvGrpSpPr>
            <p:grpSpPr bwMode="auto">
              <a:xfrm>
                <a:off x="704" y="1784"/>
                <a:ext cx="2709" cy="748"/>
                <a:chOff x="704" y="1784"/>
                <a:chExt cx="2709" cy="748"/>
              </a:xfrm>
            </p:grpSpPr>
            <p:sp>
              <p:nvSpPr>
                <p:cNvPr id="25616" name="Rectangle 10"/>
                <p:cNvSpPr>
                  <a:spLocks noChangeArrowheads="1"/>
                </p:cNvSpPr>
                <p:nvPr/>
              </p:nvSpPr>
              <p:spPr bwMode="auto">
                <a:xfrm>
                  <a:off x="732" y="1784"/>
                  <a:ext cx="2653" cy="748"/>
                </a:xfrm>
                <a:prstGeom prst="rect">
                  <a:avLst/>
                </a:prstGeom>
                <a:noFill/>
                <a:ln w="9525">
                  <a:noFill/>
                  <a:miter lim="800000"/>
                  <a:headEnd/>
                  <a:tailEnd/>
                </a:ln>
              </p:spPr>
              <p:txBody>
                <a:bodyPr/>
                <a:lstStyle/>
                <a:p>
                  <a:pPr indent="-160338">
                    <a:buFontTx/>
                    <a:buChar char="•"/>
                    <a:tabLst>
                      <a:tab pos="457200" algn="l"/>
                    </a:tabLst>
                  </a:pPr>
                  <a:r>
                    <a:rPr lang="de-DE" altLang="de-DE" sz="1600" dirty="0">
                      <a:cs typeface="Times New Roman" pitchFamily="18" charset="0"/>
                    </a:rPr>
                    <a:t>Implementierung und Gestaltung von Informations- und Kommunikations-Infrastruktur</a:t>
                  </a:r>
                  <a:endParaRPr lang="de-DE" altLang="de-DE" sz="1600" dirty="0">
                    <a:latin typeface="Times New Roman" pitchFamily="18" charset="0"/>
                    <a:cs typeface="Times New Roman" pitchFamily="18" charset="0"/>
                  </a:endParaRPr>
                </a:p>
                <a:p>
                  <a:pPr indent="-160338">
                    <a:buFontTx/>
                    <a:buChar char="•"/>
                    <a:tabLst>
                      <a:tab pos="457200" algn="l"/>
                    </a:tabLst>
                  </a:pPr>
                  <a:r>
                    <a:rPr lang="de-DE" altLang="de-DE" sz="1600" dirty="0">
                      <a:cs typeface="Times New Roman" pitchFamily="18" charset="0"/>
                    </a:rPr>
                    <a:t>Einsatz von Werkzeugen, die wissensbasierte Prozesse effizient und nutzerfreundlich unterstützen</a:t>
                  </a:r>
                  <a:endParaRPr lang="de-DE" altLang="de-DE" sz="1600" dirty="0">
                    <a:latin typeface="Times New Roman" pitchFamily="18" charset="0"/>
                    <a:cs typeface="Times New Roman" pitchFamily="18" charset="0"/>
                  </a:endParaRPr>
                </a:p>
                <a:p>
                  <a:pPr indent="-160338">
                    <a:tabLst>
                      <a:tab pos="457200" algn="l"/>
                    </a:tabLst>
                  </a:pPr>
                  <a:endParaRPr lang="de-DE" altLang="de-DE" sz="2400" dirty="0">
                    <a:latin typeface="Times New Roman" pitchFamily="18" charset="0"/>
                  </a:endParaRPr>
                </a:p>
              </p:txBody>
            </p:sp>
            <p:sp>
              <p:nvSpPr>
                <p:cNvPr id="25617" name="Rectangle 35"/>
                <p:cNvSpPr>
                  <a:spLocks noChangeArrowheads="1"/>
                </p:cNvSpPr>
                <p:nvPr/>
              </p:nvSpPr>
              <p:spPr bwMode="auto">
                <a:xfrm>
                  <a:off x="704" y="1784"/>
                  <a:ext cx="2709" cy="748"/>
                </a:xfrm>
                <a:prstGeom prst="rect">
                  <a:avLst/>
                </a:prstGeom>
                <a:noFill/>
                <a:ln w="7">
                  <a:solidFill>
                    <a:srgbClr val="A0A0A0"/>
                  </a:solidFill>
                  <a:miter lim="800000"/>
                  <a:headEnd/>
                  <a:tailEnd/>
                </a:ln>
              </p:spPr>
              <p:txBody>
                <a:bodyPr/>
                <a:lstStyle/>
                <a:p>
                  <a:endParaRPr lang="en-US" altLang="de-DE"/>
                </a:p>
              </p:txBody>
            </p:sp>
          </p:grpSp>
        </p:grpSp>
        <p:sp>
          <p:nvSpPr>
            <p:cNvPr id="25607" name="Rectangle 38"/>
            <p:cNvSpPr>
              <a:spLocks noChangeArrowheads="1"/>
            </p:cNvSpPr>
            <p:nvPr/>
          </p:nvSpPr>
          <p:spPr bwMode="auto">
            <a:xfrm>
              <a:off x="-3" y="-3"/>
              <a:ext cx="3419" cy="2538"/>
            </a:xfrm>
            <a:prstGeom prst="rect">
              <a:avLst/>
            </a:prstGeom>
            <a:noFill/>
            <a:ln w="9525">
              <a:solidFill>
                <a:srgbClr val="A0A0A0"/>
              </a:solidFill>
              <a:miter lim="800000"/>
              <a:headEnd/>
              <a:tailEnd/>
            </a:ln>
          </p:spPr>
          <p:txBody>
            <a:bodyPr/>
            <a:lstStyle/>
            <a:p>
              <a:endParaRPr lang="en-US" altLang="de-DE"/>
            </a:p>
          </p:txBody>
        </p:sp>
      </p:grpSp>
      <p:sp>
        <p:nvSpPr>
          <p:cNvPr id="25605" name="Textfeld 40"/>
          <p:cNvSpPr txBox="1">
            <a:spLocks noChangeArrowheads="1"/>
          </p:cNvSpPr>
          <p:nvPr/>
        </p:nvSpPr>
        <p:spPr bwMode="auto">
          <a:xfrm>
            <a:off x="344488" y="6257925"/>
            <a:ext cx="9561512" cy="1570038"/>
          </a:xfrm>
          <a:prstGeom prst="rect">
            <a:avLst/>
          </a:prstGeom>
          <a:noFill/>
          <a:ln w="9525">
            <a:noFill/>
            <a:miter lim="800000"/>
            <a:headEnd/>
            <a:tailEnd/>
          </a:ln>
        </p:spPr>
        <p:txBody>
          <a:bodyPr>
            <a:spAutoFit/>
          </a:bodyPr>
          <a:lstStyle/>
          <a:p>
            <a:r>
              <a:rPr lang="de-DE" altLang="de-DE" sz="1600" dirty="0"/>
              <a:t>Wissensmanagement befasst sich mit dem „bewussten und systematischen Umgang mit der Ressource Wissen und dem zielgerichteten Einsatz von Wissen in der Organisation". Entsprechend dieser Definition bilden Mensch, Organisation und Technik die drei Säulen einer umfassenden Wissensmanagement - Strategie. </a:t>
            </a:r>
          </a:p>
          <a:p>
            <a:r>
              <a:rPr lang="de-DE" altLang="de-DE" sz="1600" dirty="0"/>
              <a:t>	[</a:t>
            </a:r>
            <a:r>
              <a:rPr lang="de-DE" altLang="de-DE" sz="1600" dirty="0" err="1"/>
              <a:t>Reinmann-Rothmeier</a:t>
            </a:r>
            <a:r>
              <a:rPr lang="de-DE" altLang="de-DE" sz="1600" dirty="0"/>
              <a:t> / Mandl, u.a., 2000, S. 18.]</a:t>
            </a:r>
          </a:p>
          <a:p>
            <a:endParaRPr lang="de-DE" altLang="de-DE"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632520" y="281608"/>
            <a:ext cx="8502650" cy="457200"/>
          </a:xfrm>
        </p:spPr>
        <p:txBody>
          <a:bodyPr/>
          <a:lstStyle/>
          <a:p>
            <a:r>
              <a:rPr lang="de-DE" sz="2800" dirty="0"/>
              <a:t>1.3 </a:t>
            </a:r>
            <a:r>
              <a:rPr lang="de-DE" altLang="de-DE" sz="2800" dirty="0"/>
              <a:t>Definition WM: </a:t>
            </a:r>
            <a:r>
              <a:rPr lang="de-DE" sz="2800" dirty="0">
                <a:solidFill>
                  <a:schemeClr val="tx1"/>
                </a:solidFill>
              </a:rPr>
              <a:t>Nutzeffekte von WM</a:t>
            </a:r>
            <a:br>
              <a:rPr lang="de-DE" sz="1400" dirty="0">
                <a:solidFill>
                  <a:schemeClr val="tx1"/>
                </a:solidFill>
              </a:rPr>
            </a:br>
            <a:endParaRPr lang="de-DE" dirty="0"/>
          </a:p>
        </p:txBody>
      </p:sp>
      <p:sp>
        <p:nvSpPr>
          <p:cNvPr id="26627" name="Inhaltsplatzhalter 2"/>
          <p:cNvSpPr>
            <a:spLocks noGrp="1"/>
          </p:cNvSpPr>
          <p:nvPr>
            <p:ph idx="1"/>
          </p:nvPr>
        </p:nvSpPr>
        <p:spPr>
          <a:xfrm>
            <a:off x="416496" y="857672"/>
            <a:ext cx="9074150" cy="4572000"/>
          </a:xfrm>
        </p:spPr>
        <p:txBody>
          <a:bodyPr/>
          <a:lstStyle/>
          <a:p>
            <a:r>
              <a:rPr lang="en-US" dirty="0" err="1"/>
              <a:t>Größere</a:t>
            </a:r>
            <a:r>
              <a:rPr lang="en-US" dirty="0"/>
              <a:t> </a:t>
            </a:r>
            <a:r>
              <a:rPr lang="en-US" dirty="0" err="1"/>
              <a:t>Transparenz</a:t>
            </a:r>
            <a:r>
              <a:rPr lang="en-US" dirty="0"/>
              <a:t> von </a:t>
            </a:r>
            <a:r>
              <a:rPr lang="en-US" dirty="0" err="1"/>
              <a:t>Wissen</a:t>
            </a:r>
            <a:r>
              <a:rPr lang="en-US" dirty="0"/>
              <a:t>: </a:t>
            </a:r>
            <a:r>
              <a:rPr lang="en-US" dirty="0" err="1"/>
              <a:t>Systematische</a:t>
            </a:r>
            <a:r>
              <a:rPr lang="en-US" dirty="0"/>
              <a:t> </a:t>
            </a:r>
            <a:r>
              <a:rPr lang="en-US" dirty="0" err="1"/>
              <a:t>Identifikation</a:t>
            </a:r>
            <a:r>
              <a:rPr lang="en-US" dirty="0"/>
              <a:t> von </a:t>
            </a:r>
            <a:r>
              <a:rPr lang="en-US" dirty="0" err="1"/>
              <a:t>Wissens-beständen</a:t>
            </a:r>
            <a:r>
              <a:rPr lang="en-US" dirty="0"/>
              <a:t> </a:t>
            </a:r>
            <a:r>
              <a:rPr lang="en-US" dirty="0" err="1"/>
              <a:t>hilft</a:t>
            </a:r>
            <a:r>
              <a:rPr lang="en-US" dirty="0"/>
              <a:t> </a:t>
            </a:r>
            <a:r>
              <a:rPr lang="en-US" dirty="0" err="1"/>
              <a:t>für</a:t>
            </a:r>
            <a:r>
              <a:rPr lang="en-US" dirty="0"/>
              <a:t> </a:t>
            </a:r>
            <a:r>
              <a:rPr lang="en-US" dirty="0" err="1"/>
              <a:t>Weiterentwicklung</a:t>
            </a:r>
            <a:r>
              <a:rPr lang="en-US" dirty="0"/>
              <a:t> des </a:t>
            </a:r>
            <a:r>
              <a:rPr lang="en-US" dirty="0" err="1"/>
              <a:t>individuellen</a:t>
            </a:r>
            <a:r>
              <a:rPr lang="en-US" dirty="0"/>
              <a:t>/</a:t>
            </a:r>
            <a:r>
              <a:rPr lang="en-US" dirty="0" err="1"/>
              <a:t>organisationalen</a:t>
            </a:r>
            <a:r>
              <a:rPr lang="en-US" dirty="0"/>
              <a:t> </a:t>
            </a:r>
            <a:r>
              <a:rPr lang="en-US" dirty="0" err="1"/>
              <a:t>Wissens</a:t>
            </a:r>
            <a:r>
              <a:rPr lang="en-US" dirty="0"/>
              <a:t>.</a:t>
            </a:r>
            <a:endParaRPr lang="de-DE" dirty="0"/>
          </a:p>
          <a:p>
            <a:r>
              <a:rPr lang="en-US" dirty="0" err="1"/>
              <a:t>Schnellerer</a:t>
            </a:r>
            <a:r>
              <a:rPr lang="en-US" dirty="0"/>
              <a:t> und </a:t>
            </a:r>
            <a:r>
              <a:rPr lang="en-US" dirty="0" err="1"/>
              <a:t>gezielter</a:t>
            </a:r>
            <a:r>
              <a:rPr lang="en-US" dirty="0"/>
              <a:t> </a:t>
            </a:r>
            <a:r>
              <a:rPr lang="en-US" dirty="0" err="1"/>
              <a:t>Zugriff</a:t>
            </a:r>
            <a:r>
              <a:rPr lang="en-US" dirty="0"/>
              <a:t> auf </a:t>
            </a:r>
            <a:r>
              <a:rPr lang="en-US" dirty="0" err="1"/>
              <a:t>verteiltes</a:t>
            </a:r>
            <a:r>
              <a:rPr lang="en-US" dirty="0"/>
              <a:t> </a:t>
            </a:r>
            <a:r>
              <a:rPr lang="en-US" dirty="0" err="1"/>
              <a:t>Wissen</a:t>
            </a:r>
            <a:r>
              <a:rPr lang="en-US" dirty="0"/>
              <a:t> </a:t>
            </a:r>
            <a:endParaRPr lang="de-DE" dirty="0"/>
          </a:p>
          <a:p>
            <a:r>
              <a:rPr lang="en-US" dirty="0" err="1"/>
              <a:t>Entlastung</a:t>
            </a:r>
            <a:r>
              <a:rPr lang="en-US" dirty="0"/>
              <a:t> </a:t>
            </a:r>
            <a:r>
              <a:rPr lang="en-US" dirty="0" err="1"/>
              <a:t>der</a:t>
            </a:r>
            <a:r>
              <a:rPr lang="en-US" dirty="0"/>
              <a:t> </a:t>
            </a:r>
            <a:r>
              <a:rPr lang="en-US" dirty="0" err="1"/>
              <a:t>Mitarbeiter</a:t>
            </a:r>
            <a:r>
              <a:rPr lang="en-US" dirty="0"/>
              <a:t> und </a:t>
            </a:r>
            <a:r>
              <a:rPr lang="en-US" dirty="0" err="1"/>
              <a:t>Zeitersparnis</a:t>
            </a:r>
            <a:r>
              <a:rPr lang="en-US" dirty="0"/>
              <a:t>: </a:t>
            </a:r>
            <a:r>
              <a:rPr lang="en-US" dirty="0" err="1"/>
              <a:t>Durch</a:t>
            </a:r>
            <a:r>
              <a:rPr lang="en-US" dirty="0"/>
              <a:t> FAQs und </a:t>
            </a:r>
            <a:r>
              <a:rPr lang="en-US" dirty="0" err="1"/>
              <a:t>Wissensdaten-banken</a:t>
            </a:r>
            <a:r>
              <a:rPr lang="en-US" dirty="0"/>
              <a:t> </a:t>
            </a:r>
            <a:r>
              <a:rPr lang="en-US" dirty="0" err="1"/>
              <a:t>werden</a:t>
            </a:r>
            <a:r>
              <a:rPr lang="en-US" dirty="0"/>
              <a:t> </a:t>
            </a:r>
            <a:r>
              <a:rPr lang="en-US" dirty="0" err="1"/>
              <a:t>Mitarbeiter</a:t>
            </a:r>
            <a:r>
              <a:rPr lang="en-US" dirty="0"/>
              <a:t> </a:t>
            </a:r>
            <a:r>
              <a:rPr lang="en-US" dirty="0" err="1"/>
              <a:t>immer</a:t>
            </a:r>
            <a:r>
              <a:rPr lang="en-US" dirty="0"/>
              <a:t> </a:t>
            </a:r>
            <a:r>
              <a:rPr lang="en-US" dirty="0" err="1"/>
              <a:t>weniger</a:t>
            </a:r>
            <a:r>
              <a:rPr lang="en-US" dirty="0"/>
              <a:t> </a:t>
            </a:r>
            <a:r>
              <a:rPr lang="en-US" dirty="0" err="1"/>
              <a:t>mit</a:t>
            </a:r>
            <a:r>
              <a:rPr lang="en-US" dirty="0"/>
              <a:t> </a:t>
            </a:r>
            <a:r>
              <a:rPr lang="en-US" dirty="0" err="1"/>
              <a:t>gleichen</a:t>
            </a:r>
            <a:r>
              <a:rPr lang="en-US" dirty="0"/>
              <a:t> </a:t>
            </a:r>
            <a:r>
              <a:rPr lang="en-US" dirty="0" err="1"/>
              <a:t>Fragen</a:t>
            </a:r>
            <a:r>
              <a:rPr lang="en-US" dirty="0"/>
              <a:t> </a:t>
            </a:r>
            <a:r>
              <a:rPr lang="en-US" dirty="0" err="1"/>
              <a:t>beschäftigt</a:t>
            </a:r>
            <a:r>
              <a:rPr lang="en-US" dirty="0"/>
              <a:t>.</a:t>
            </a:r>
            <a:endParaRPr lang="de-DE" dirty="0"/>
          </a:p>
          <a:p>
            <a:r>
              <a:rPr lang="en-US" dirty="0" err="1"/>
              <a:t>Bewahrung</a:t>
            </a:r>
            <a:r>
              <a:rPr lang="en-US" dirty="0"/>
              <a:t> des </a:t>
            </a:r>
            <a:r>
              <a:rPr lang="en-US" dirty="0" err="1"/>
              <a:t>Wissens</a:t>
            </a:r>
            <a:r>
              <a:rPr lang="en-US" dirty="0"/>
              <a:t> </a:t>
            </a:r>
            <a:r>
              <a:rPr lang="en-US" dirty="0" err="1"/>
              <a:t>ausscheidender</a:t>
            </a:r>
            <a:r>
              <a:rPr lang="en-US" dirty="0"/>
              <a:t> und </a:t>
            </a:r>
            <a:r>
              <a:rPr lang="en-US" dirty="0" err="1"/>
              <a:t>fluktuierender</a:t>
            </a:r>
            <a:r>
              <a:rPr lang="en-US" dirty="0"/>
              <a:t> </a:t>
            </a:r>
            <a:r>
              <a:rPr lang="en-US" dirty="0" err="1"/>
              <a:t>Experten</a:t>
            </a:r>
            <a:r>
              <a:rPr lang="en-US" dirty="0"/>
              <a:t> </a:t>
            </a:r>
            <a:endParaRPr lang="de-DE" dirty="0"/>
          </a:p>
          <a:p>
            <a:r>
              <a:rPr lang="en-US" dirty="0" err="1"/>
              <a:t>Effizientere</a:t>
            </a:r>
            <a:r>
              <a:rPr lang="en-US" dirty="0"/>
              <a:t> </a:t>
            </a:r>
            <a:r>
              <a:rPr lang="en-US" dirty="0" err="1"/>
              <a:t>Prozesse</a:t>
            </a:r>
            <a:r>
              <a:rPr lang="en-US" dirty="0"/>
              <a:t>: </a:t>
            </a:r>
            <a:r>
              <a:rPr lang="en-US" dirty="0" err="1"/>
              <a:t>Prozesse</a:t>
            </a:r>
            <a:r>
              <a:rPr lang="en-US" dirty="0"/>
              <a:t> </a:t>
            </a:r>
            <a:r>
              <a:rPr lang="en-US" dirty="0" err="1"/>
              <a:t>werden</a:t>
            </a:r>
            <a:r>
              <a:rPr lang="en-US" dirty="0"/>
              <a:t> </a:t>
            </a:r>
            <a:r>
              <a:rPr lang="en-US" dirty="0" err="1"/>
              <a:t>durch</a:t>
            </a:r>
            <a:r>
              <a:rPr lang="en-US" dirty="0"/>
              <a:t> Best Practices </a:t>
            </a:r>
            <a:r>
              <a:rPr lang="en-US" dirty="0" err="1"/>
              <a:t>langjähriger</a:t>
            </a:r>
            <a:r>
              <a:rPr lang="en-US" dirty="0"/>
              <a:t> </a:t>
            </a:r>
            <a:r>
              <a:rPr lang="en-US" dirty="0" err="1"/>
              <a:t>Wissensträger</a:t>
            </a:r>
            <a:r>
              <a:rPr lang="en-US" dirty="0"/>
              <a:t> </a:t>
            </a:r>
            <a:r>
              <a:rPr lang="en-US" dirty="0" err="1"/>
              <a:t>effizienter</a:t>
            </a:r>
            <a:r>
              <a:rPr lang="en-US" dirty="0"/>
              <a:t>. </a:t>
            </a:r>
            <a:r>
              <a:rPr lang="en-US" dirty="0" err="1"/>
              <a:t>Doppelarbeit</a:t>
            </a:r>
            <a:r>
              <a:rPr lang="en-US" dirty="0"/>
              <a:t> </a:t>
            </a:r>
            <a:r>
              <a:rPr lang="en-US" dirty="0" err="1"/>
              <a:t>wird</a:t>
            </a:r>
            <a:r>
              <a:rPr lang="en-US" dirty="0"/>
              <a:t> </a:t>
            </a:r>
            <a:r>
              <a:rPr lang="en-US" dirty="0" err="1"/>
              <a:t>über</a:t>
            </a:r>
            <a:r>
              <a:rPr lang="en-US" dirty="0"/>
              <a:t> </a:t>
            </a:r>
            <a:r>
              <a:rPr lang="en-US" dirty="0" err="1"/>
              <a:t>Teamgrenzen</a:t>
            </a:r>
            <a:r>
              <a:rPr lang="en-US" dirty="0"/>
              <a:t> </a:t>
            </a:r>
            <a:r>
              <a:rPr lang="en-US" dirty="0" err="1"/>
              <a:t>hinweg</a:t>
            </a:r>
            <a:r>
              <a:rPr lang="en-US" dirty="0"/>
              <a:t> </a:t>
            </a:r>
            <a:r>
              <a:rPr lang="en-US" dirty="0" err="1"/>
              <a:t>reduziert</a:t>
            </a:r>
            <a:r>
              <a:rPr lang="en-US" dirty="0"/>
              <a:t>.</a:t>
            </a:r>
            <a:endParaRPr lang="de-DE" dirty="0"/>
          </a:p>
          <a:p>
            <a:r>
              <a:rPr lang="en-US" dirty="0" err="1"/>
              <a:t>Höhere</a:t>
            </a:r>
            <a:r>
              <a:rPr lang="en-US" dirty="0"/>
              <a:t> </a:t>
            </a:r>
            <a:r>
              <a:rPr lang="en-US" dirty="0" err="1"/>
              <a:t>Qualität</a:t>
            </a:r>
            <a:r>
              <a:rPr lang="en-US" dirty="0"/>
              <a:t> und </a:t>
            </a:r>
            <a:r>
              <a:rPr lang="en-US" dirty="0" err="1"/>
              <a:t>weniger</a:t>
            </a:r>
            <a:r>
              <a:rPr lang="en-US" dirty="0"/>
              <a:t> </a:t>
            </a:r>
            <a:r>
              <a:rPr lang="en-US" dirty="0" err="1"/>
              <a:t>Fehler</a:t>
            </a:r>
            <a:r>
              <a:rPr lang="en-US" dirty="0"/>
              <a:t>: </a:t>
            </a:r>
            <a:r>
              <a:rPr lang="en-US" dirty="0" err="1"/>
              <a:t>Durch</a:t>
            </a:r>
            <a:r>
              <a:rPr lang="en-US" dirty="0"/>
              <a:t> das </a:t>
            </a:r>
            <a:r>
              <a:rPr lang="en-US" dirty="0" err="1"/>
              <a:t>Lernen</a:t>
            </a:r>
            <a:r>
              <a:rPr lang="en-US" dirty="0"/>
              <a:t> </a:t>
            </a:r>
            <a:r>
              <a:rPr lang="en-US" dirty="0" err="1"/>
              <a:t>aus</a:t>
            </a:r>
            <a:r>
              <a:rPr lang="en-US" dirty="0"/>
              <a:t> </a:t>
            </a:r>
            <a:r>
              <a:rPr lang="en-US" dirty="0" err="1"/>
              <a:t>Erfahrung</a:t>
            </a:r>
            <a:r>
              <a:rPr lang="en-US" dirty="0"/>
              <a:t> </a:t>
            </a:r>
            <a:r>
              <a:rPr lang="en-US" dirty="0" err="1"/>
              <a:t>durch</a:t>
            </a:r>
            <a:r>
              <a:rPr lang="en-US" dirty="0"/>
              <a:t> </a:t>
            </a:r>
            <a:r>
              <a:rPr lang="en-US" dirty="0" err="1"/>
              <a:t>abgeschlossene</a:t>
            </a:r>
            <a:r>
              <a:rPr lang="en-US" dirty="0"/>
              <a:t> </a:t>
            </a:r>
            <a:r>
              <a:rPr lang="en-US" dirty="0" err="1"/>
              <a:t>Vorgänge</a:t>
            </a:r>
            <a:r>
              <a:rPr lang="en-US" dirty="0"/>
              <a:t> und </a:t>
            </a:r>
            <a:r>
              <a:rPr lang="en-US" dirty="0" err="1"/>
              <a:t>Projekte</a:t>
            </a:r>
            <a:r>
              <a:rPr lang="en-US" dirty="0"/>
              <a:t> </a:t>
            </a:r>
            <a:r>
              <a:rPr lang="en-US" dirty="0" err="1"/>
              <a:t>mit</a:t>
            </a:r>
            <a:r>
              <a:rPr lang="en-US" dirty="0"/>
              <a:t> Lessons-Learned-Workshops, </a:t>
            </a:r>
            <a:r>
              <a:rPr lang="en-US" dirty="0" err="1"/>
              <a:t>Projektreviews</a:t>
            </a:r>
            <a:r>
              <a:rPr lang="en-US" dirty="0"/>
              <a:t> </a:t>
            </a:r>
            <a:r>
              <a:rPr lang="en-US" dirty="0" err="1"/>
              <a:t>oder</a:t>
            </a:r>
            <a:r>
              <a:rPr lang="en-US" dirty="0"/>
              <a:t> </a:t>
            </a:r>
            <a:r>
              <a:rPr lang="en-US" dirty="0" err="1"/>
              <a:t>Qualitätszirkeln</a:t>
            </a:r>
            <a:r>
              <a:rPr lang="en-US" dirty="0"/>
              <a:t> </a:t>
            </a:r>
            <a:r>
              <a:rPr lang="en-US" dirty="0" err="1"/>
              <a:t>kann</a:t>
            </a:r>
            <a:r>
              <a:rPr lang="en-US" dirty="0"/>
              <a:t> in </a:t>
            </a:r>
            <a:r>
              <a:rPr lang="en-US" dirty="0" err="1"/>
              <a:t>zukünftigen</a:t>
            </a:r>
            <a:r>
              <a:rPr lang="en-US" dirty="0"/>
              <a:t> </a:t>
            </a:r>
            <a:r>
              <a:rPr lang="en-US" dirty="0" err="1"/>
              <a:t>Aktivitäten</a:t>
            </a:r>
            <a:r>
              <a:rPr lang="en-US" dirty="0"/>
              <a:t> die </a:t>
            </a:r>
            <a:r>
              <a:rPr lang="en-US" dirty="0" err="1"/>
              <a:t>Qualität</a:t>
            </a:r>
            <a:r>
              <a:rPr lang="en-US" dirty="0"/>
              <a:t> </a:t>
            </a:r>
            <a:r>
              <a:rPr lang="en-US" dirty="0" err="1"/>
              <a:t>der</a:t>
            </a:r>
            <a:r>
              <a:rPr lang="en-US" dirty="0"/>
              <a:t> </a:t>
            </a:r>
            <a:r>
              <a:rPr lang="en-US" dirty="0" err="1"/>
              <a:t>Serviceprodukte</a:t>
            </a:r>
            <a:r>
              <a:rPr lang="en-US" dirty="0"/>
              <a:t> und –</a:t>
            </a:r>
            <a:r>
              <a:rPr lang="en-US" dirty="0" err="1"/>
              <a:t>dienstleistungen</a:t>
            </a:r>
            <a:r>
              <a:rPr lang="en-US" dirty="0"/>
              <a:t> </a:t>
            </a:r>
            <a:r>
              <a:rPr lang="en-US" dirty="0" err="1"/>
              <a:t>erhöht</a:t>
            </a:r>
            <a:r>
              <a:rPr lang="en-US" dirty="0"/>
              <a:t> </a:t>
            </a:r>
            <a:r>
              <a:rPr lang="en-US" dirty="0" err="1"/>
              <a:t>werden</a:t>
            </a:r>
            <a:r>
              <a:rPr lang="en-US" dirty="0"/>
              <a:t>. </a:t>
            </a:r>
            <a:r>
              <a:rPr lang="en-US" dirty="0" err="1"/>
              <a:t>Fehler</a:t>
            </a:r>
            <a:r>
              <a:rPr lang="en-US" dirty="0"/>
              <a:t> und </a:t>
            </a:r>
            <a:r>
              <a:rPr lang="en-US" dirty="0" err="1"/>
              <a:t>Fettnäpfchen</a:t>
            </a:r>
            <a:r>
              <a:rPr lang="en-US" dirty="0"/>
              <a:t> </a:t>
            </a:r>
            <a:r>
              <a:rPr lang="en-US" dirty="0" err="1"/>
              <a:t>unerfahrener</a:t>
            </a:r>
            <a:r>
              <a:rPr lang="en-US" dirty="0"/>
              <a:t> </a:t>
            </a:r>
            <a:r>
              <a:rPr lang="en-US" dirty="0" err="1"/>
              <a:t>Mitarbeiter</a:t>
            </a:r>
            <a:r>
              <a:rPr lang="en-US" dirty="0"/>
              <a:t> </a:t>
            </a:r>
            <a:r>
              <a:rPr lang="en-US" dirty="0" err="1"/>
              <a:t>werden</a:t>
            </a:r>
            <a:r>
              <a:rPr lang="en-US" dirty="0"/>
              <a:t> </a:t>
            </a:r>
            <a:r>
              <a:rPr lang="en-US" dirty="0" err="1"/>
              <a:t>vermieden</a:t>
            </a:r>
            <a:r>
              <a:rPr lang="en-US" dirty="0"/>
              <a:t>.</a:t>
            </a:r>
            <a:endParaRPr lang="de-DE" dirty="0"/>
          </a:p>
          <a:p>
            <a:r>
              <a:rPr lang="en-US" dirty="0" err="1"/>
              <a:t>Schnellere</a:t>
            </a:r>
            <a:r>
              <a:rPr lang="en-US" dirty="0"/>
              <a:t> </a:t>
            </a:r>
            <a:r>
              <a:rPr lang="en-US" dirty="0" err="1"/>
              <a:t>Einarbeitung</a:t>
            </a:r>
            <a:r>
              <a:rPr lang="en-US" dirty="0"/>
              <a:t> </a:t>
            </a:r>
            <a:r>
              <a:rPr lang="en-US" dirty="0" err="1"/>
              <a:t>neuer</a:t>
            </a:r>
            <a:r>
              <a:rPr lang="en-US" dirty="0"/>
              <a:t> </a:t>
            </a:r>
            <a:r>
              <a:rPr lang="en-US" dirty="0" err="1"/>
              <a:t>Mitarbeiter</a:t>
            </a:r>
            <a:r>
              <a:rPr lang="en-US" dirty="0"/>
              <a:t>: </a:t>
            </a:r>
            <a:r>
              <a:rPr lang="en-US" dirty="0" err="1"/>
              <a:t>Der</a:t>
            </a:r>
            <a:r>
              <a:rPr lang="en-US" dirty="0"/>
              <a:t> Transfer von </a:t>
            </a:r>
            <a:r>
              <a:rPr lang="en-US" dirty="0" err="1"/>
              <a:t>Erfahrungswissen</a:t>
            </a:r>
            <a:r>
              <a:rPr lang="en-US" dirty="0"/>
              <a:t> </a:t>
            </a:r>
            <a:r>
              <a:rPr lang="en-US" dirty="0" err="1"/>
              <a:t>ausscheidender</a:t>
            </a:r>
            <a:r>
              <a:rPr lang="en-US" dirty="0"/>
              <a:t> </a:t>
            </a:r>
            <a:r>
              <a:rPr lang="en-US" dirty="0" err="1"/>
              <a:t>oder</a:t>
            </a:r>
            <a:r>
              <a:rPr lang="en-US" dirty="0"/>
              <a:t> </a:t>
            </a:r>
            <a:r>
              <a:rPr lang="en-US" dirty="0" err="1"/>
              <a:t>wechselnder</a:t>
            </a:r>
            <a:r>
              <a:rPr lang="en-US" dirty="0"/>
              <a:t> </a:t>
            </a:r>
            <a:r>
              <a:rPr lang="en-US" dirty="0" err="1"/>
              <a:t>langjähriger</a:t>
            </a:r>
            <a:r>
              <a:rPr lang="en-US" dirty="0"/>
              <a:t> </a:t>
            </a:r>
            <a:r>
              <a:rPr lang="en-US" dirty="0" err="1"/>
              <a:t>Mitarbeiter</a:t>
            </a:r>
            <a:r>
              <a:rPr lang="en-US" dirty="0"/>
              <a:t> an </a:t>
            </a:r>
            <a:r>
              <a:rPr lang="en-US" dirty="0" err="1"/>
              <a:t>neue</a:t>
            </a:r>
            <a:r>
              <a:rPr lang="en-US" dirty="0"/>
              <a:t> </a:t>
            </a:r>
            <a:r>
              <a:rPr lang="en-US" dirty="0" err="1"/>
              <a:t>Kollegen</a:t>
            </a:r>
            <a:r>
              <a:rPr lang="en-US" dirty="0"/>
              <a:t> </a:t>
            </a:r>
            <a:r>
              <a:rPr lang="en-US" dirty="0" err="1"/>
              <a:t>reduziert</a:t>
            </a:r>
            <a:r>
              <a:rPr lang="en-US" dirty="0"/>
              <a:t> </a:t>
            </a:r>
            <a:r>
              <a:rPr lang="en-US" dirty="0" err="1"/>
              <a:t>deren</a:t>
            </a:r>
            <a:r>
              <a:rPr lang="en-US" dirty="0"/>
              <a:t> </a:t>
            </a:r>
            <a:r>
              <a:rPr lang="en-US" dirty="0" err="1"/>
              <a:t>Einarbeitungszeit</a:t>
            </a:r>
            <a:r>
              <a:rPr lang="en-US" dirty="0"/>
              <a:t> um 30-50%.</a:t>
            </a:r>
            <a:endParaRPr lang="de-DE" dirty="0"/>
          </a:p>
          <a:p>
            <a:r>
              <a:rPr lang="en-US" dirty="0" err="1"/>
              <a:t>Niedrigere</a:t>
            </a:r>
            <a:r>
              <a:rPr lang="en-US" dirty="0"/>
              <a:t> </a:t>
            </a:r>
            <a:r>
              <a:rPr lang="en-US" dirty="0" err="1"/>
              <a:t>Kosten</a:t>
            </a:r>
            <a:endParaRPr lang="de-DE" dirty="0"/>
          </a:p>
          <a:p>
            <a:r>
              <a:rPr lang="en-US" dirty="0" err="1"/>
              <a:t>Ausschöpfung</a:t>
            </a:r>
            <a:r>
              <a:rPr lang="en-US" dirty="0"/>
              <a:t> von </a:t>
            </a:r>
            <a:r>
              <a:rPr lang="en-US" dirty="0" err="1"/>
              <a:t>Synergiepotenzialen</a:t>
            </a:r>
            <a:endParaRPr lang="de-DE" dirty="0"/>
          </a:p>
          <a:p>
            <a:r>
              <a:rPr lang="en-US" dirty="0"/>
              <a:t>Innovation </a:t>
            </a:r>
            <a:r>
              <a:rPr lang="en-US" dirty="0" err="1"/>
              <a:t>durch</a:t>
            </a:r>
            <a:r>
              <a:rPr lang="en-US" dirty="0"/>
              <a:t> </a:t>
            </a:r>
            <a:r>
              <a:rPr lang="en-US" dirty="0" err="1"/>
              <a:t>Reflexion</a:t>
            </a:r>
            <a:r>
              <a:rPr lang="en-US" dirty="0"/>
              <a:t> </a:t>
            </a:r>
            <a:r>
              <a:rPr lang="en-US" dirty="0" err="1"/>
              <a:t>über</a:t>
            </a:r>
            <a:r>
              <a:rPr lang="en-US" dirty="0"/>
              <a:t> das </a:t>
            </a:r>
            <a:r>
              <a:rPr lang="en-US" dirty="0" err="1"/>
              <a:t>eigene</a:t>
            </a:r>
            <a:r>
              <a:rPr lang="en-US" dirty="0"/>
              <a:t> </a:t>
            </a:r>
            <a:br>
              <a:rPr lang="en-US" dirty="0"/>
            </a:br>
            <a:r>
              <a:rPr lang="en-US" dirty="0" err="1"/>
              <a:t>Fachgebiet</a:t>
            </a:r>
            <a:endParaRPr lang="de-DE" dirty="0"/>
          </a:p>
          <a:p>
            <a:r>
              <a:rPr lang="en-US" dirty="0" err="1"/>
              <a:t>Größere</a:t>
            </a:r>
            <a:r>
              <a:rPr lang="en-US" dirty="0"/>
              <a:t> </a:t>
            </a:r>
            <a:r>
              <a:rPr lang="en-US" dirty="0" err="1"/>
              <a:t>Kundenorientierung</a:t>
            </a:r>
            <a:endParaRPr lang="de-DE" dirty="0"/>
          </a:p>
          <a:p>
            <a:pPr>
              <a:buNone/>
            </a:pPr>
            <a:endParaRPr lang="de-DE" dirty="0"/>
          </a:p>
        </p:txBody>
      </p:sp>
      <p:sp>
        <p:nvSpPr>
          <p:cNvPr id="26628" name="Foliennummernplatzhalter 3"/>
          <p:cNvSpPr>
            <a:spLocks noGrp="1"/>
          </p:cNvSpPr>
          <p:nvPr>
            <p:ph type="sldNum" sz="quarter" idx="10"/>
          </p:nvPr>
        </p:nvSpPr>
        <p:spPr>
          <a:noFill/>
        </p:spPr>
        <p:txBody>
          <a:bodyPr/>
          <a:lstStyle/>
          <a:p>
            <a:fld id="{CF6746F2-6063-4F8A-AC4B-4675243F224E}" type="slidenum">
              <a:rPr lang="de-DE" smtClean="0"/>
              <a:pPr/>
              <a:t>28</a:t>
            </a:fld>
            <a:endParaRPr lang="de-DE" dirty="0"/>
          </a:p>
        </p:txBody>
      </p:sp>
      <p:sp>
        <p:nvSpPr>
          <p:cNvPr id="5" name="Textfeld 4"/>
          <p:cNvSpPr txBox="1"/>
          <p:nvPr/>
        </p:nvSpPr>
        <p:spPr>
          <a:xfrm>
            <a:off x="3440832" y="6618312"/>
            <a:ext cx="2304256" cy="276999"/>
          </a:xfrm>
          <a:prstGeom prst="rect">
            <a:avLst/>
          </a:prstGeom>
          <a:noFill/>
        </p:spPr>
        <p:txBody>
          <a:bodyPr wrap="square" rtlCol="0">
            <a:spAutoFit/>
          </a:bodyPr>
          <a:lstStyle/>
          <a:p>
            <a:r>
              <a:rPr lang="de-DE" sz="1200" dirty="0"/>
              <a:t>[Müller 2005, S.145-146</a:t>
            </a:r>
            <a:r>
              <a:rPr lang="de-DE" dirty="0"/>
              <a:t>]</a:t>
            </a:r>
          </a:p>
        </p:txBody>
      </p:sp>
      <p:pic>
        <p:nvPicPr>
          <p:cNvPr id="7" name="Picture 2"/>
          <p:cNvPicPr>
            <a:picLocks noChangeAspect="1" noChangeArrowheads="1"/>
          </p:cNvPicPr>
          <p:nvPr/>
        </p:nvPicPr>
        <p:blipFill>
          <a:blip r:embed="rId2" cstate="print"/>
          <a:srcRect l="24803" t="16798" r="20374" b="16798"/>
          <a:stretch>
            <a:fillRect/>
          </a:stretch>
        </p:blipFill>
        <p:spPr bwMode="auto">
          <a:xfrm>
            <a:off x="6162949" y="5069768"/>
            <a:ext cx="3743051" cy="255023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Foliennummernplatzhalter 2"/>
          <p:cNvSpPr>
            <a:spLocks noGrp="1"/>
          </p:cNvSpPr>
          <p:nvPr>
            <p:ph type="sldNum" sz="quarter" idx="10"/>
          </p:nvPr>
        </p:nvSpPr>
        <p:spPr>
          <a:noFill/>
        </p:spPr>
        <p:txBody>
          <a:bodyPr/>
          <a:lstStyle/>
          <a:p>
            <a:r>
              <a:rPr lang="de-DE" altLang="de-DE"/>
              <a:t>Seite </a:t>
            </a:r>
            <a:fld id="{B6407AF8-6115-4D66-B843-1E9C109B19AD}" type="slidenum">
              <a:rPr lang="de-DE" altLang="de-DE" smtClean="0"/>
              <a:pPr/>
              <a:t>29</a:t>
            </a:fld>
            <a:endParaRPr lang="de-DE" altLang="de-DE"/>
          </a:p>
        </p:txBody>
      </p:sp>
      <p:sp>
        <p:nvSpPr>
          <p:cNvPr id="27651" name="AutoShape 2"/>
          <p:cNvSpPr>
            <a:spLocks noChangeArrowheads="1"/>
          </p:cNvSpPr>
          <p:nvPr/>
        </p:nvSpPr>
        <p:spPr bwMode="auto">
          <a:xfrm>
            <a:off x="4787900" y="2540000"/>
            <a:ext cx="1898650" cy="1016000"/>
          </a:xfrm>
          <a:prstGeom prst="chevron">
            <a:avLst>
              <a:gd name="adj" fmla="val 46719"/>
            </a:avLst>
          </a:prstGeom>
          <a:noFill/>
          <a:ln w="9525">
            <a:solidFill>
              <a:schemeClr val="tx1"/>
            </a:solidFill>
            <a:miter lim="800000"/>
            <a:headEnd/>
            <a:tailEnd/>
          </a:ln>
        </p:spPr>
        <p:txBody>
          <a:bodyPr wrap="none" anchor="ctr"/>
          <a:lstStyle/>
          <a:p>
            <a:endParaRPr lang="en-US" altLang="de-DE"/>
          </a:p>
        </p:txBody>
      </p:sp>
      <p:sp>
        <p:nvSpPr>
          <p:cNvPr id="27652" name="Rectangle 3"/>
          <p:cNvSpPr>
            <a:spLocks noGrp="1" noChangeArrowheads="1"/>
          </p:cNvSpPr>
          <p:nvPr>
            <p:ph type="title"/>
          </p:nvPr>
        </p:nvSpPr>
        <p:spPr>
          <a:xfrm>
            <a:off x="704850" y="152400"/>
            <a:ext cx="8712200" cy="1355725"/>
          </a:xfrm>
        </p:spPr>
        <p:txBody>
          <a:bodyPr/>
          <a:lstStyle/>
          <a:p>
            <a:pPr algn="ctr"/>
            <a:r>
              <a:rPr lang="de-DE" altLang="de-DE" sz="2800" dirty="0"/>
              <a:t>1.4  Teilprozesse des Wissensmanagementprozesses</a:t>
            </a:r>
            <a:br>
              <a:rPr lang="de-DE" altLang="de-DE" sz="2800" dirty="0"/>
            </a:br>
            <a:endParaRPr lang="de-DE" altLang="de-DE" sz="2800" dirty="0"/>
          </a:p>
        </p:txBody>
      </p:sp>
      <p:sp>
        <p:nvSpPr>
          <p:cNvPr id="27653" name="Text Box 4"/>
          <p:cNvSpPr txBox="1">
            <a:spLocks noChangeArrowheads="1"/>
          </p:cNvSpPr>
          <p:nvPr/>
        </p:nvSpPr>
        <p:spPr bwMode="auto">
          <a:xfrm>
            <a:off x="763588" y="2541588"/>
            <a:ext cx="1244600" cy="1016000"/>
          </a:xfrm>
          <a:prstGeom prst="rect">
            <a:avLst/>
          </a:prstGeom>
          <a:noFill/>
          <a:ln w="9525">
            <a:noFill/>
            <a:miter lim="800000"/>
            <a:headEnd/>
            <a:tailEnd/>
          </a:ln>
        </p:spPr>
        <p:txBody>
          <a:bodyPr wrap="none" lIns="100145" tIns="50073" rIns="100145" bIns="50073">
            <a:spAutoFit/>
          </a:bodyPr>
          <a:lstStyle/>
          <a:p>
            <a:pPr defTabSz="1001713"/>
            <a:r>
              <a:rPr lang="de-DE" altLang="de-DE" sz="2000">
                <a:latin typeface="Arial" pitchFamily="34" charset="0"/>
              </a:rPr>
              <a:t>Wissens-</a:t>
            </a:r>
          </a:p>
          <a:p>
            <a:pPr defTabSz="1001713"/>
            <a:r>
              <a:rPr lang="de-DE" altLang="de-DE" sz="2000">
                <a:latin typeface="Arial" pitchFamily="34" charset="0"/>
              </a:rPr>
              <a:t>identifi-</a:t>
            </a:r>
          </a:p>
          <a:p>
            <a:pPr defTabSz="1001713"/>
            <a:r>
              <a:rPr lang="de-DE" altLang="de-DE" sz="2000">
                <a:latin typeface="Arial" pitchFamily="34" charset="0"/>
              </a:rPr>
              <a:t>kation</a:t>
            </a:r>
          </a:p>
        </p:txBody>
      </p:sp>
      <p:sp>
        <p:nvSpPr>
          <p:cNvPr id="27654" name="Text Box 5"/>
          <p:cNvSpPr txBox="1">
            <a:spLocks noChangeArrowheads="1"/>
          </p:cNvSpPr>
          <p:nvPr/>
        </p:nvSpPr>
        <p:spPr bwMode="auto">
          <a:xfrm>
            <a:off x="2311400" y="2676525"/>
            <a:ext cx="1244600" cy="711200"/>
          </a:xfrm>
          <a:prstGeom prst="rect">
            <a:avLst/>
          </a:prstGeom>
          <a:noFill/>
          <a:ln w="9525">
            <a:noFill/>
            <a:miter lim="800000"/>
            <a:headEnd/>
            <a:tailEnd/>
          </a:ln>
        </p:spPr>
        <p:txBody>
          <a:bodyPr wrap="none" lIns="100145" tIns="50073" rIns="100145" bIns="50073">
            <a:spAutoFit/>
          </a:bodyPr>
          <a:lstStyle/>
          <a:p>
            <a:pPr defTabSz="1001713"/>
            <a:r>
              <a:rPr lang="de-DE" altLang="de-DE" sz="2000">
                <a:latin typeface="Arial" pitchFamily="34" charset="0"/>
              </a:rPr>
              <a:t>Wissens-</a:t>
            </a:r>
          </a:p>
          <a:p>
            <a:pPr defTabSz="1001713"/>
            <a:r>
              <a:rPr lang="de-DE" altLang="de-DE" sz="2000">
                <a:latin typeface="Arial" pitchFamily="34" charset="0"/>
              </a:rPr>
              <a:t>erwerb</a:t>
            </a:r>
          </a:p>
        </p:txBody>
      </p:sp>
      <p:sp>
        <p:nvSpPr>
          <p:cNvPr id="27655" name="Text Box 6"/>
          <p:cNvSpPr txBox="1">
            <a:spLocks noChangeArrowheads="1"/>
          </p:cNvSpPr>
          <p:nvPr/>
        </p:nvSpPr>
        <p:spPr bwMode="auto">
          <a:xfrm>
            <a:off x="3797300" y="2540000"/>
            <a:ext cx="1244600" cy="1016000"/>
          </a:xfrm>
          <a:prstGeom prst="rect">
            <a:avLst/>
          </a:prstGeom>
          <a:noFill/>
          <a:ln w="9525">
            <a:noFill/>
            <a:miter lim="800000"/>
            <a:headEnd/>
            <a:tailEnd/>
          </a:ln>
        </p:spPr>
        <p:txBody>
          <a:bodyPr wrap="none" lIns="100145" tIns="50073" rIns="100145" bIns="50073">
            <a:spAutoFit/>
          </a:bodyPr>
          <a:lstStyle/>
          <a:p>
            <a:pPr defTabSz="1001713"/>
            <a:r>
              <a:rPr lang="de-DE" altLang="de-DE" sz="2000">
                <a:latin typeface="Arial" pitchFamily="34" charset="0"/>
              </a:rPr>
              <a:t>Wissens-</a:t>
            </a:r>
          </a:p>
          <a:p>
            <a:pPr defTabSz="1001713"/>
            <a:r>
              <a:rPr lang="de-DE" altLang="de-DE" sz="2000">
                <a:latin typeface="Arial" pitchFamily="34" charset="0"/>
              </a:rPr>
              <a:t>entwick-</a:t>
            </a:r>
          </a:p>
          <a:p>
            <a:pPr defTabSz="1001713"/>
            <a:r>
              <a:rPr lang="de-DE" altLang="de-DE" sz="2000">
                <a:latin typeface="Arial" pitchFamily="34" charset="0"/>
              </a:rPr>
              <a:t>lung</a:t>
            </a:r>
          </a:p>
        </p:txBody>
      </p:sp>
      <p:sp>
        <p:nvSpPr>
          <p:cNvPr id="27656" name="Text Box 7"/>
          <p:cNvSpPr txBox="1">
            <a:spLocks noChangeArrowheads="1"/>
          </p:cNvSpPr>
          <p:nvPr/>
        </p:nvSpPr>
        <p:spPr bwMode="auto">
          <a:xfrm>
            <a:off x="6686550" y="2676525"/>
            <a:ext cx="1301750" cy="711200"/>
          </a:xfrm>
          <a:prstGeom prst="rect">
            <a:avLst/>
          </a:prstGeom>
          <a:noFill/>
          <a:ln w="9525">
            <a:noFill/>
            <a:miter lim="800000"/>
            <a:headEnd/>
            <a:tailEnd/>
          </a:ln>
        </p:spPr>
        <p:txBody>
          <a:bodyPr wrap="none" lIns="100145" tIns="50073" rIns="100145" bIns="50073">
            <a:spAutoFit/>
          </a:bodyPr>
          <a:lstStyle/>
          <a:p>
            <a:pPr defTabSz="1001713"/>
            <a:r>
              <a:rPr lang="de-DE" altLang="de-DE" sz="2000">
                <a:latin typeface="Arial" pitchFamily="34" charset="0"/>
              </a:rPr>
              <a:t>Wissens-</a:t>
            </a:r>
          </a:p>
          <a:p>
            <a:pPr defTabSz="1001713"/>
            <a:r>
              <a:rPr lang="de-DE" altLang="de-DE" sz="2000">
                <a:latin typeface="Arial" pitchFamily="34" charset="0"/>
              </a:rPr>
              <a:t>verteilung</a:t>
            </a:r>
          </a:p>
        </p:txBody>
      </p:sp>
      <p:sp>
        <p:nvSpPr>
          <p:cNvPr id="27657" name="Text Box 8"/>
          <p:cNvSpPr txBox="1">
            <a:spLocks noChangeArrowheads="1"/>
          </p:cNvSpPr>
          <p:nvPr/>
        </p:nvSpPr>
        <p:spPr bwMode="auto">
          <a:xfrm>
            <a:off x="8110538" y="2676525"/>
            <a:ext cx="1244600" cy="711200"/>
          </a:xfrm>
          <a:prstGeom prst="rect">
            <a:avLst/>
          </a:prstGeom>
          <a:noFill/>
          <a:ln w="9525">
            <a:noFill/>
            <a:miter lim="800000"/>
            <a:headEnd/>
            <a:tailEnd/>
          </a:ln>
        </p:spPr>
        <p:txBody>
          <a:bodyPr wrap="none" lIns="100145" tIns="50073" rIns="100145" bIns="50073">
            <a:spAutoFit/>
          </a:bodyPr>
          <a:lstStyle/>
          <a:p>
            <a:pPr defTabSz="1001713"/>
            <a:r>
              <a:rPr lang="de-DE" altLang="de-DE" sz="2000">
                <a:latin typeface="Arial" pitchFamily="34" charset="0"/>
              </a:rPr>
              <a:t>Wissens-</a:t>
            </a:r>
          </a:p>
          <a:p>
            <a:pPr defTabSz="1001713"/>
            <a:r>
              <a:rPr lang="de-DE" altLang="de-DE" sz="2000">
                <a:latin typeface="Arial" pitchFamily="34" charset="0"/>
              </a:rPr>
              <a:t>nutzung</a:t>
            </a:r>
          </a:p>
        </p:txBody>
      </p:sp>
      <p:sp>
        <p:nvSpPr>
          <p:cNvPr id="27658" name="Text Box 9"/>
          <p:cNvSpPr txBox="1">
            <a:spLocks noChangeArrowheads="1"/>
          </p:cNvSpPr>
          <p:nvPr/>
        </p:nvSpPr>
        <p:spPr bwMode="auto">
          <a:xfrm>
            <a:off x="5221288" y="2540000"/>
            <a:ext cx="1244600" cy="1016000"/>
          </a:xfrm>
          <a:prstGeom prst="rect">
            <a:avLst/>
          </a:prstGeom>
          <a:noFill/>
          <a:ln w="9525">
            <a:noFill/>
            <a:miter lim="800000"/>
            <a:headEnd/>
            <a:tailEnd/>
          </a:ln>
        </p:spPr>
        <p:txBody>
          <a:bodyPr wrap="none" lIns="100145" tIns="50073" rIns="100145" bIns="50073">
            <a:spAutoFit/>
          </a:bodyPr>
          <a:lstStyle/>
          <a:p>
            <a:pPr defTabSz="1001713"/>
            <a:r>
              <a:rPr lang="de-DE" altLang="de-DE" sz="2000">
                <a:latin typeface="Arial" pitchFamily="34" charset="0"/>
              </a:rPr>
              <a:t>Wissens-</a:t>
            </a:r>
          </a:p>
          <a:p>
            <a:pPr defTabSz="1001713"/>
            <a:r>
              <a:rPr lang="de-DE" altLang="de-DE" sz="2000">
                <a:latin typeface="Arial" pitchFamily="34" charset="0"/>
              </a:rPr>
              <a:t>bewah-</a:t>
            </a:r>
          </a:p>
          <a:p>
            <a:pPr defTabSz="1001713"/>
            <a:r>
              <a:rPr lang="de-DE" altLang="de-DE" sz="2000">
                <a:latin typeface="Arial" pitchFamily="34" charset="0"/>
              </a:rPr>
              <a:t>rung</a:t>
            </a:r>
          </a:p>
        </p:txBody>
      </p:sp>
      <p:sp>
        <p:nvSpPr>
          <p:cNvPr id="27659" name="AutoShape 10"/>
          <p:cNvSpPr>
            <a:spLocks noChangeArrowheads="1"/>
          </p:cNvSpPr>
          <p:nvPr/>
        </p:nvSpPr>
        <p:spPr bwMode="auto">
          <a:xfrm>
            <a:off x="1816100" y="2541588"/>
            <a:ext cx="1898650" cy="1016000"/>
          </a:xfrm>
          <a:prstGeom prst="chevron">
            <a:avLst>
              <a:gd name="adj" fmla="val 46719"/>
            </a:avLst>
          </a:prstGeom>
          <a:noFill/>
          <a:ln w="9525">
            <a:solidFill>
              <a:schemeClr val="tx1"/>
            </a:solidFill>
            <a:miter lim="800000"/>
            <a:headEnd/>
            <a:tailEnd/>
          </a:ln>
        </p:spPr>
        <p:txBody>
          <a:bodyPr wrap="none" anchor="ctr"/>
          <a:lstStyle/>
          <a:p>
            <a:endParaRPr lang="en-US" altLang="de-DE"/>
          </a:p>
        </p:txBody>
      </p:sp>
      <p:sp>
        <p:nvSpPr>
          <p:cNvPr id="27660" name="AutoShape 11"/>
          <p:cNvSpPr>
            <a:spLocks noChangeArrowheads="1"/>
          </p:cNvSpPr>
          <p:nvPr/>
        </p:nvSpPr>
        <p:spPr bwMode="auto">
          <a:xfrm>
            <a:off x="3302000" y="2541588"/>
            <a:ext cx="1898650" cy="1016000"/>
          </a:xfrm>
          <a:prstGeom prst="chevron">
            <a:avLst>
              <a:gd name="adj" fmla="val 46719"/>
            </a:avLst>
          </a:prstGeom>
          <a:noFill/>
          <a:ln w="9525">
            <a:solidFill>
              <a:schemeClr val="tx1"/>
            </a:solidFill>
            <a:miter lim="800000"/>
            <a:headEnd/>
            <a:tailEnd/>
          </a:ln>
        </p:spPr>
        <p:txBody>
          <a:bodyPr wrap="none" anchor="ctr"/>
          <a:lstStyle/>
          <a:p>
            <a:endParaRPr lang="en-US" altLang="de-DE"/>
          </a:p>
        </p:txBody>
      </p:sp>
      <p:sp>
        <p:nvSpPr>
          <p:cNvPr id="27661" name="AutoShape 12"/>
          <p:cNvSpPr>
            <a:spLocks noChangeArrowheads="1"/>
          </p:cNvSpPr>
          <p:nvPr/>
        </p:nvSpPr>
        <p:spPr bwMode="auto">
          <a:xfrm>
            <a:off x="6273800" y="2541588"/>
            <a:ext cx="1898650" cy="1016000"/>
          </a:xfrm>
          <a:prstGeom prst="chevron">
            <a:avLst>
              <a:gd name="adj" fmla="val 46719"/>
            </a:avLst>
          </a:prstGeom>
          <a:noFill/>
          <a:ln w="9525">
            <a:solidFill>
              <a:schemeClr val="tx1"/>
            </a:solidFill>
            <a:miter lim="800000"/>
            <a:headEnd/>
            <a:tailEnd/>
          </a:ln>
        </p:spPr>
        <p:txBody>
          <a:bodyPr wrap="none" anchor="ctr"/>
          <a:lstStyle/>
          <a:p>
            <a:endParaRPr lang="en-US" altLang="de-DE"/>
          </a:p>
        </p:txBody>
      </p:sp>
      <p:sp>
        <p:nvSpPr>
          <p:cNvPr id="27662" name="AutoShape 13"/>
          <p:cNvSpPr>
            <a:spLocks noChangeArrowheads="1"/>
          </p:cNvSpPr>
          <p:nvPr/>
        </p:nvSpPr>
        <p:spPr bwMode="auto">
          <a:xfrm>
            <a:off x="7759700" y="2541588"/>
            <a:ext cx="1898650" cy="1016000"/>
          </a:xfrm>
          <a:prstGeom prst="chevron">
            <a:avLst>
              <a:gd name="adj" fmla="val 46719"/>
            </a:avLst>
          </a:prstGeom>
          <a:noFill/>
          <a:ln w="9525">
            <a:solidFill>
              <a:schemeClr val="tx1"/>
            </a:solidFill>
            <a:miter lim="800000"/>
            <a:headEnd/>
            <a:tailEnd/>
          </a:ln>
        </p:spPr>
        <p:txBody>
          <a:bodyPr wrap="none" anchor="ctr"/>
          <a:lstStyle/>
          <a:p>
            <a:endParaRPr lang="en-US" altLang="de-DE"/>
          </a:p>
        </p:txBody>
      </p:sp>
      <p:sp>
        <p:nvSpPr>
          <p:cNvPr id="26639" name="Text Box 14"/>
          <p:cNvSpPr txBox="1">
            <a:spLocks noChangeArrowheads="1"/>
          </p:cNvSpPr>
          <p:nvPr/>
        </p:nvSpPr>
        <p:spPr bwMode="auto">
          <a:xfrm>
            <a:off x="538163" y="1865313"/>
            <a:ext cx="6035675" cy="471487"/>
          </a:xfrm>
          <a:prstGeom prst="rect">
            <a:avLst/>
          </a:prstGeom>
          <a:noFill/>
          <a:ln>
            <a:noFill/>
          </a:ln>
          <a:extLst/>
        </p:spPr>
        <p:txBody>
          <a:bodyPr wrap="none" lIns="100145" tIns="50073" rIns="100145" bIns="50073">
            <a:spAutoFit/>
          </a:bodyPr>
          <a:lstStyle>
            <a:lvl1pPr defTabSz="1001713">
              <a:defRPr sz="800">
                <a:solidFill>
                  <a:schemeClr val="tx1"/>
                </a:solidFill>
                <a:latin typeface="Verdana" pitchFamily="34" charset="0"/>
              </a:defRPr>
            </a:lvl1pPr>
            <a:lvl2pPr marL="742950" indent="-285750" defTabSz="1001713">
              <a:defRPr sz="800">
                <a:solidFill>
                  <a:schemeClr val="tx1"/>
                </a:solidFill>
                <a:latin typeface="Verdana" pitchFamily="34" charset="0"/>
              </a:defRPr>
            </a:lvl2pPr>
            <a:lvl3pPr marL="1143000" indent="-228600" defTabSz="1001713">
              <a:defRPr sz="800">
                <a:solidFill>
                  <a:schemeClr val="tx1"/>
                </a:solidFill>
                <a:latin typeface="Verdana" pitchFamily="34" charset="0"/>
              </a:defRPr>
            </a:lvl3pPr>
            <a:lvl4pPr marL="1600200" indent="-228600" defTabSz="1001713">
              <a:defRPr sz="800">
                <a:solidFill>
                  <a:schemeClr val="tx1"/>
                </a:solidFill>
                <a:latin typeface="Verdana" pitchFamily="34" charset="0"/>
              </a:defRPr>
            </a:lvl4pPr>
            <a:lvl5pPr marL="2057400" indent="-228600" defTabSz="1001713">
              <a:defRPr sz="800">
                <a:solidFill>
                  <a:schemeClr val="tx1"/>
                </a:solidFill>
                <a:latin typeface="Verdana" pitchFamily="34" charset="0"/>
              </a:defRPr>
            </a:lvl5pPr>
            <a:lvl6pPr marL="2514600" indent="-228600" defTabSz="1001713" eaLnBrk="0" fontAlgn="base" hangingPunct="0">
              <a:spcBef>
                <a:spcPct val="0"/>
              </a:spcBef>
              <a:spcAft>
                <a:spcPct val="0"/>
              </a:spcAft>
              <a:defRPr sz="800">
                <a:solidFill>
                  <a:schemeClr val="tx1"/>
                </a:solidFill>
                <a:latin typeface="Verdana" pitchFamily="34" charset="0"/>
              </a:defRPr>
            </a:lvl6pPr>
            <a:lvl7pPr marL="2971800" indent="-228600" defTabSz="1001713" eaLnBrk="0" fontAlgn="base" hangingPunct="0">
              <a:spcBef>
                <a:spcPct val="0"/>
              </a:spcBef>
              <a:spcAft>
                <a:spcPct val="0"/>
              </a:spcAft>
              <a:defRPr sz="800">
                <a:solidFill>
                  <a:schemeClr val="tx1"/>
                </a:solidFill>
                <a:latin typeface="Verdana" pitchFamily="34" charset="0"/>
              </a:defRPr>
            </a:lvl7pPr>
            <a:lvl8pPr marL="3429000" indent="-228600" defTabSz="1001713" eaLnBrk="0" fontAlgn="base" hangingPunct="0">
              <a:spcBef>
                <a:spcPct val="0"/>
              </a:spcBef>
              <a:spcAft>
                <a:spcPct val="0"/>
              </a:spcAft>
              <a:defRPr sz="800">
                <a:solidFill>
                  <a:schemeClr val="tx1"/>
                </a:solidFill>
                <a:latin typeface="Verdana" pitchFamily="34" charset="0"/>
              </a:defRPr>
            </a:lvl8pPr>
            <a:lvl9pPr marL="3886200" indent="-228600" defTabSz="1001713" eaLnBrk="0" fontAlgn="base" hangingPunct="0">
              <a:spcBef>
                <a:spcPct val="0"/>
              </a:spcBef>
              <a:spcAft>
                <a:spcPct val="0"/>
              </a:spcAft>
              <a:defRPr sz="800">
                <a:solidFill>
                  <a:schemeClr val="tx1"/>
                </a:solidFill>
                <a:latin typeface="Verdana" pitchFamily="34" charset="0"/>
              </a:defRPr>
            </a:lvl9pPr>
          </a:lstStyle>
          <a:p>
            <a:pPr>
              <a:defRPr/>
            </a:pPr>
            <a:r>
              <a:rPr lang="de-DE" altLang="de-DE" sz="2400" b="1" dirty="0">
                <a:latin typeface="+mn-lt"/>
              </a:rPr>
              <a:t>Wissensbausteine nach Probst 97</a:t>
            </a:r>
            <a:endParaRPr lang="de-DE" altLang="de-DE" sz="2000" dirty="0">
              <a:latin typeface="+mn-lt"/>
            </a:endParaRPr>
          </a:p>
        </p:txBody>
      </p:sp>
      <p:sp>
        <p:nvSpPr>
          <p:cNvPr id="27664" name="AutoShape 15"/>
          <p:cNvSpPr>
            <a:spLocks noChangeArrowheads="1"/>
          </p:cNvSpPr>
          <p:nvPr/>
        </p:nvSpPr>
        <p:spPr bwMode="auto">
          <a:xfrm>
            <a:off x="330200" y="2541588"/>
            <a:ext cx="1898650" cy="1016000"/>
          </a:xfrm>
          <a:prstGeom prst="chevron">
            <a:avLst>
              <a:gd name="adj" fmla="val 46719"/>
            </a:avLst>
          </a:prstGeom>
          <a:noFill/>
          <a:ln w="9525">
            <a:solidFill>
              <a:schemeClr val="tx1"/>
            </a:solidFill>
            <a:miter lim="800000"/>
            <a:headEnd/>
            <a:tailEnd/>
          </a:ln>
        </p:spPr>
        <p:txBody>
          <a:bodyPr wrap="none" anchor="ctr"/>
          <a:lstStyle/>
          <a:p>
            <a:endParaRPr lang="en-US" altLang="de-DE"/>
          </a:p>
        </p:txBody>
      </p:sp>
      <p:sp>
        <p:nvSpPr>
          <p:cNvPr id="17" name="Textfeld 16"/>
          <p:cNvSpPr txBox="1"/>
          <p:nvPr/>
        </p:nvSpPr>
        <p:spPr>
          <a:xfrm>
            <a:off x="920552" y="6402288"/>
            <a:ext cx="2880320" cy="307777"/>
          </a:xfrm>
          <a:prstGeom prst="rect">
            <a:avLst/>
          </a:prstGeom>
          <a:noFill/>
        </p:spPr>
        <p:txBody>
          <a:bodyPr wrap="square" rtlCol="0">
            <a:spAutoFit/>
          </a:bodyPr>
          <a:lstStyle/>
          <a:p>
            <a:r>
              <a:rPr lang="de-DE" sz="1400" dirty="0"/>
              <a:t>[Probst 1997]</a:t>
            </a:r>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0472" y="1649760"/>
            <a:ext cx="4608512" cy="457200"/>
          </a:xfrm>
        </p:spPr>
        <p:txBody>
          <a:bodyPr/>
          <a:lstStyle/>
          <a:p>
            <a:r>
              <a:rPr lang="de-DE" sz="2800" dirty="0"/>
              <a:t>Kurs „digitales  Wissensmanagement“</a:t>
            </a:r>
          </a:p>
        </p:txBody>
      </p:sp>
      <p:sp>
        <p:nvSpPr>
          <p:cNvPr id="3" name="Foliennummernplatzhalter 2"/>
          <p:cNvSpPr>
            <a:spLocks noGrp="1"/>
          </p:cNvSpPr>
          <p:nvPr>
            <p:ph type="sldNum" sz="quarter" idx="10"/>
          </p:nvPr>
        </p:nvSpPr>
        <p:spPr/>
        <p:txBody>
          <a:bodyPr/>
          <a:lstStyle/>
          <a:p>
            <a:pPr>
              <a:defRPr/>
            </a:pPr>
            <a:fld id="{13A62D4A-3007-4980-AEE0-A095B678D7FA}" type="slidenum">
              <a:rPr lang="de-DE" smtClean="0"/>
              <a:pPr>
                <a:defRPr/>
              </a:pPr>
              <a:t>3</a:t>
            </a:fld>
            <a:endParaRPr lang="de-DE" dirty="0"/>
          </a:p>
        </p:txBody>
      </p:sp>
      <p:pic>
        <p:nvPicPr>
          <p:cNvPr id="1026" name="Picture 2"/>
          <p:cNvPicPr>
            <a:picLocks noChangeAspect="1" noChangeArrowheads="1"/>
          </p:cNvPicPr>
          <p:nvPr/>
        </p:nvPicPr>
        <p:blipFill>
          <a:blip r:embed="rId2" cstate="print"/>
          <a:srcRect l="25689" t="14395" r="29823" b="11442"/>
          <a:stretch>
            <a:fillRect/>
          </a:stretch>
        </p:blipFill>
        <p:spPr bwMode="auto">
          <a:xfrm>
            <a:off x="4482236" y="403033"/>
            <a:ext cx="5423764" cy="7233296"/>
          </a:xfrm>
          <a:prstGeom prst="rect">
            <a:avLst/>
          </a:prstGeom>
          <a:noFill/>
          <a:ln w="9525">
            <a:noFill/>
            <a:miter lim="800000"/>
            <a:headEnd/>
            <a:tailEnd/>
          </a:ln>
        </p:spPr>
      </p:pic>
      <p:sp>
        <p:nvSpPr>
          <p:cNvPr id="5" name="Textfeld 4"/>
          <p:cNvSpPr txBox="1"/>
          <p:nvPr/>
        </p:nvSpPr>
        <p:spPr>
          <a:xfrm>
            <a:off x="344488" y="3665984"/>
            <a:ext cx="3744416" cy="1323439"/>
          </a:xfrm>
          <a:prstGeom prst="rect">
            <a:avLst/>
          </a:prstGeom>
          <a:noFill/>
        </p:spPr>
        <p:txBody>
          <a:bodyPr wrap="square" rtlCol="0">
            <a:spAutoFit/>
          </a:bodyPr>
          <a:lstStyle/>
          <a:p>
            <a:r>
              <a:rPr lang="de-DE" sz="1600" dirty="0"/>
              <a:t>https://ilearn.th-deg.de/course/view.php?id=330</a:t>
            </a:r>
          </a:p>
          <a:p>
            <a:r>
              <a:rPr lang="de-DE" sz="1600" dirty="0"/>
              <a:t>Für Geisteswissenschaften:</a:t>
            </a:r>
          </a:p>
          <a:p>
            <a:r>
              <a:rPr lang="de-DE" sz="1600" dirty="0"/>
              <a:t>https://ilearn.th-deg.de/course/view.php?id=3701</a:t>
            </a:r>
          </a:p>
        </p:txBody>
      </p:sp>
    </p:spTree>
    <p:extLst>
      <p:ext uri="{BB962C8B-B14F-4D97-AF65-F5344CB8AC3E}">
        <p14:creationId xmlns:p14="http://schemas.microsoft.com/office/powerpoint/2010/main" val="492218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0350" y="533400"/>
            <a:ext cx="9445178" cy="457200"/>
          </a:xfrm>
        </p:spPr>
        <p:txBody>
          <a:bodyPr/>
          <a:lstStyle/>
          <a:p>
            <a:r>
              <a:rPr lang="de-DE" altLang="de-DE" sz="1600" dirty="0"/>
              <a:t> </a:t>
            </a:r>
            <a:r>
              <a:rPr lang="de-DE" altLang="de-DE" sz="2600" dirty="0"/>
              <a:t>1.4. Teilprozess des WM: Wissensidentifikation</a:t>
            </a:r>
            <a:br>
              <a:rPr lang="de-DE" altLang="de-DE" sz="1600" dirty="0"/>
            </a:br>
            <a:endParaRPr lang="de-DE" dirty="0"/>
          </a:p>
        </p:txBody>
      </p:sp>
      <p:sp>
        <p:nvSpPr>
          <p:cNvPr id="3" name="Foliennummernplatzhalter 2"/>
          <p:cNvSpPr>
            <a:spLocks noGrp="1"/>
          </p:cNvSpPr>
          <p:nvPr>
            <p:ph type="sldNum" sz="quarter" idx="10"/>
          </p:nvPr>
        </p:nvSpPr>
        <p:spPr/>
        <p:txBody>
          <a:bodyPr/>
          <a:lstStyle/>
          <a:p>
            <a:pPr>
              <a:defRPr/>
            </a:pPr>
            <a:fld id="{13A62D4A-3007-4980-AEE0-A095B678D7FA}" type="slidenum">
              <a:rPr lang="de-DE" smtClean="0"/>
              <a:pPr>
                <a:defRPr/>
              </a:pPr>
              <a:t>30</a:t>
            </a:fld>
            <a:endParaRPr lang="de-DE" dirty="0"/>
          </a:p>
        </p:txBody>
      </p:sp>
      <p:sp>
        <p:nvSpPr>
          <p:cNvPr id="4" name="Textfeld 3"/>
          <p:cNvSpPr txBox="1"/>
          <p:nvPr/>
        </p:nvSpPr>
        <p:spPr>
          <a:xfrm>
            <a:off x="488504" y="1001688"/>
            <a:ext cx="8784976" cy="6340197"/>
          </a:xfrm>
          <a:prstGeom prst="rect">
            <a:avLst/>
          </a:prstGeom>
          <a:noFill/>
        </p:spPr>
        <p:txBody>
          <a:bodyPr wrap="square" rtlCol="0">
            <a:spAutoFit/>
          </a:bodyPr>
          <a:lstStyle/>
          <a:p>
            <a:r>
              <a:rPr lang="de-DE" sz="1400" b="1" dirty="0"/>
              <a:t>Name:  				Abteilung:   			Fachstelle:</a:t>
            </a:r>
            <a:endParaRPr lang="de-DE" sz="1400" dirty="0"/>
          </a:p>
          <a:p>
            <a:r>
              <a:rPr lang="de-DE" sz="1400" b="1" dirty="0"/>
              <a:t> </a:t>
            </a:r>
            <a:endParaRPr lang="de-DE" sz="1400" dirty="0"/>
          </a:p>
          <a:p>
            <a:r>
              <a:rPr lang="de-DE" sz="1400" dirty="0"/>
              <a:t>Vermerken Sie bitte Ihre Kompetenzen bei den jeweiligen Themenfeldern und schätzen Sie diese ein.</a:t>
            </a:r>
          </a:p>
          <a:p>
            <a:r>
              <a:rPr lang="de-DE" sz="1400" dirty="0"/>
              <a:t>Messgrößen Wissen:   3 stark ausgeprägt  (Experte); 2 ausgeprägt  (Mittel); 1 nützlich (Anfänger)</a:t>
            </a:r>
          </a:p>
          <a:p>
            <a:r>
              <a:rPr lang="de-DE" sz="1400" b="1" dirty="0" err="1"/>
              <a:t>Fachlichinhaltliche</a:t>
            </a:r>
            <a:r>
              <a:rPr lang="de-DE" sz="1400" b="1" dirty="0"/>
              <a:t> Kompetenz:</a:t>
            </a:r>
            <a:endParaRPr lang="de-DE" sz="1400" dirty="0"/>
          </a:p>
          <a:p>
            <a:pPr lvl="0"/>
            <a:r>
              <a:rPr lang="de-DE" sz="1400" dirty="0"/>
              <a:t>"Denken Sie an Ihr Studium, Praktika, die 2. Berufsbildungsphase, Aus- und Weiterbildungen, Zusatzqualifikationen, Arbeitsschwerpunkte innerhalb ihrer beruflichen Stellen,..."</a:t>
            </a:r>
          </a:p>
          <a:p>
            <a:pPr lvl="0"/>
            <a:r>
              <a:rPr lang="de-DE" sz="1400" dirty="0"/>
              <a:t>z.B. Ehe und Familie, Ausländerwesen, Gesundheit, Ehevorbereitung, Firmung, Erstkommunion</a:t>
            </a:r>
          </a:p>
          <a:p>
            <a:pPr lvl="0"/>
            <a:r>
              <a:rPr lang="de-DE" sz="1400" dirty="0"/>
              <a:t>Beichte, Gebete, Trauer, Verbandsarbeit</a:t>
            </a:r>
          </a:p>
          <a:p>
            <a:pPr lvl="0"/>
            <a:endParaRPr lang="de-DE" sz="1400" dirty="0"/>
          </a:p>
          <a:p>
            <a:pPr lvl="0"/>
            <a:endParaRPr lang="de-DE" sz="1400" dirty="0"/>
          </a:p>
          <a:p>
            <a:pPr lvl="0"/>
            <a:endParaRPr lang="de-DE" sz="1400" dirty="0"/>
          </a:p>
          <a:p>
            <a:pPr lvl="0"/>
            <a:r>
              <a:rPr lang="de-DE" sz="1400" dirty="0"/>
              <a:t>…</a:t>
            </a:r>
          </a:p>
          <a:p>
            <a:pPr lvl="0"/>
            <a:r>
              <a:rPr lang="de-DE" sz="1400" dirty="0"/>
              <a:t>…</a:t>
            </a:r>
          </a:p>
          <a:p>
            <a:r>
              <a:rPr lang="de-DE" sz="1400" b="1" dirty="0"/>
              <a:t>Sozialkompetenz:</a:t>
            </a:r>
            <a:endParaRPr lang="de-DE" sz="1400" dirty="0"/>
          </a:p>
          <a:p>
            <a:pPr lvl="0"/>
            <a:r>
              <a:rPr lang="de-DE" sz="1400" dirty="0"/>
              <a:t>Teambildung</a:t>
            </a:r>
          </a:p>
          <a:p>
            <a:pPr lvl="0"/>
            <a:r>
              <a:rPr lang="de-DE" sz="1400" dirty="0"/>
              <a:t>Teamentwicklung</a:t>
            </a:r>
          </a:p>
          <a:p>
            <a:pPr lvl="0"/>
            <a:r>
              <a:rPr lang="de-DE" sz="1400" dirty="0"/>
              <a:t>Teamführung</a:t>
            </a:r>
          </a:p>
          <a:p>
            <a:pPr lvl="0"/>
            <a:r>
              <a:rPr lang="de-DE" sz="1400" dirty="0"/>
              <a:t>Kommunikation</a:t>
            </a:r>
          </a:p>
          <a:p>
            <a:pPr lvl="0"/>
            <a:r>
              <a:rPr lang="de-DE" sz="1400" dirty="0"/>
              <a:t>Kulturkompetenz</a:t>
            </a:r>
          </a:p>
          <a:p>
            <a:pPr lvl="0"/>
            <a:r>
              <a:rPr lang="de-DE" sz="1400" dirty="0"/>
              <a:t>….</a:t>
            </a:r>
          </a:p>
          <a:p>
            <a:pPr lvl="0"/>
            <a:r>
              <a:rPr lang="de-DE" sz="1400" dirty="0"/>
              <a:t>….</a:t>
            </a:r>
            <a:br>
              <a:rPr lang="de-DE" sz="1400" dirty="0"/>
            </a:br>
            <a:r>
              <a:rPr lang="de-DE" sz="1400" b="1" dirty="0"/>
              <a:t>Konfliktlösungskompetenz:</a:t>
            </a:r>
            <a:endParaRPr lang="de-DE" sz="1400" dirty="0"/>
          </a:p>
          <a:p>
            <a:pPr lvl="0"/>
            <a:r>
              <a:rPr lang="de-DE" sz="1400" dirty="0"/>
              <a:t>Steuerungskompetenz</a:t>
            </a:r>
          </a:p>
          <a:p>
            <a:pPr lvl="0"/>
            <a:r>
              <a:rPr lang="de-DE" sz="1400" dirty="0"/>
              <a:t>…</a:t>
            </a:r>
          </a:p>
          <a:p>
            <a:r>
              <a:rPr lang="de-DE" sz="1400" dirty="0"/>
              <a:t>…</a:t>
            </a:r>
            <a:br>
              <a:rPr lang="de-DE" sz="1400" dirty="0"/>
            </a:br>
            <a:endParaRPr lang="de-DE" sz="1400" dirty="0"/>
          </a:p>
        </p:txBody>
      </p:sp>
    </p:spTree>
    <p:extLst>
      <p:ext uri="{BB962C8B-B14F-4D97-AF65-F5344CB8AC3E}">
        <p14:creationId xmlns:p14="http://schemas.microsoft.com/office/powerpoint/2010/main" val="2881722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pPr>
              <a:defRPr/>
            </a:pPr>
            <a:fld id="{13A62D4A-3007-4980-AEE0-A095B678D7FA}" type="slidenum">
              <a:rPr lang="de-DE" smtClean="0"/>
              <a:pPr>
                <a:defRPr/>
              </a:pPr>
              <a:t>31</a:t>
            </a:fld>
            <a:endParaRPr lang="de-DE" dirty="0"/>
          </a:p>
        </p:txBody>
      </p:sp>
      <p:sp>
        <p:nvSpPr>
          <p:cNvPr id="4" name="Textfeld 3"/>
          <p:cNvSpPr txBox="1"/>
          <p:nvPr/>
        </p:nvSpPr>
        <p:spPr>
          <a:xfrm>
            <a:off x="488504" y="1001688"/>
            <a:ext cx="9417496" cy="7201972"/>
          </a:xfrm>
          <a:prstGeom prst="rect">
            <a:avLst/>
          </a:prstGeom>
          <a:noFill/>
        </p:spPr>
        <p:txBody>
          <a:bodyPr wrap="square" rtlCol="0">
            <a:spAutoFit/>
          </a:bodyPr>
          <a:lstStyle/>
          <a:p>
            <a:r>
              <a:rPr lang="de-DE" sz="1400" b="1" dirty="0"/>
              <a:t>Name:  				Abteilung:   			Fachstelle:</a:t>
            </a:r>
            <a:endParaRPr lang="de-DE" sz="1400" dirty="0"/>
          </a:p>
          <a:p>
            <a:r>
              <a:rPr lang="de-DE" sz="1400" b="1" dirty="0"/>
              <a:t> </a:t>
            </a:r>
            <a:endParaRPr lang="de-DE" sz="1400" dirty="0"/>
          </a:p>
          <a:p>
            <a:r>
              <a:rPr lang="de-DE" sz="1400" dirty="0"/>
              <a:t>Vermerken Sie bitte Ihre Kompetenzen bei den jeweiligen Themenfeldern und schätzen Sie diese ein.</a:t>
            </a:r>
          </a:p>
          <a:p>
            <a:r>
              <a:rPr lang="de-DE" sz="1400" dirty="0"/>
              <a:t>Messgrößen Wissen:   3 stark ausgeprägt  (Experte); 2 ausgeprägt  (Mittel); 1 nützlich (Anfänger)</a:t>
            </a:r>
          </a:p>
          <a:p>
            <a:r>
              <a:rPr lang="de-DE" sz="1400" b="1" dirty="0"/>
              <a:t>Servicekompetenz:</a:t>
            </a:r>
            <a:endParaRPr lang="de-DE" sz="1400" dirty="0"/>
          </a:p>
          <a:p>
            <a:pPr lvl="0"/>
            <a:r>
              <a:rPr lang="de-DE" sz="1400" dirty="0"/>
              <a:t>…</a:t>
            </a:r>
          </a:p>
          <a:p>
            <a:pPr lvl="0"/>
            <a:r>
              <a:rPr lang="de-DE" sz="1400" dirty="0"/>
              <a:t>…</a:t>
            </a:r>
          </a:p>
          <a:p>
            <a:r>
              <a:rPr lang="de-DE" sz="1400" dirty="0"/>
              <a:t> </a:t>
            </a:r>
            <a:r>
              <a:rPr lang="de-DE" sz="1400" b="1" dirty="0"/>
              <a:t>Führungskompetenz:</a:t>
            </a:r>
            <a:endParaRPr lang="de-DE" sz="1400" dirty="0"/>
          </a:p>
          <a:p>
            <a:pPr lvl="0"/>
            <a:r>
              <a:rPr lang="de-DE" sz="1400" dirty="0"/>
              <a:t>…</a:t>
            </a:r>
          </a:p>
          <a:p>
            <a:pPr lvl="0"/>
            <a:r>
              <a:rPr lang="de-DE" sz="1400" dirty="0"/>
              <a:t>…</a:t>
            </a:r>
          </a:p>
          <a:p>
            <a:r>
              <a:rPr lang="de-DE" sz="1400" dirty="0"/>
              <a:t> </a:t>
            </a:r>
            <a:r>
              <a:rPr lang="de-DE" sz="1400" b="1" dirty="0"/>
              <a:t>Management Kompetenzen:</a:t>
            </a:r>
            <a:endParaRPr lang="de-DE" sz="1400" dirty="0"/>
          </a:p>
          <a:p>
            <a:pPr lvl="0"/>
            <a:r>
              <a:rPr lang="de-DE" sz="1400" dirty="0"/>
              <a:t>Projektkompetenzen</a:t>
            </a:r>
          </a:p>
          <a:p>
            <a:pPr lvl="0"/>
            <a:r>
              <a:rPr lang="de-DE" sz="1400" dirty="0"/>
              <a:t>Prozesskompetenzen</a:t>
            </a:r>
          </a:p>
          <a:p>
            <a:pPr lvl="0"/>
            <a:r>
              <a:rPr lang="de-DE" sz="1400" dirty="0" err="1"/>
              <a:t>Veränderungkompetenzen</a:t>
            </a:r>
            <a:endParaRPr lang="de-DE" sz="1400" dirty="0"/>
          </a:p>
          <a:p>
            <a:pPr lvl="0"/>
            <a:r>
              <a:rPr lang="de-DE" sz="1400" dirty="0"/>
              <a:t>Controlling Kompetenzen</a:t>
            </a:r>
          </a:p>
          <a:p>
            <a:pPr lvl="0"/>
            <a:r>
              <a:rPr lang="de-DE" sz="1400" dirty="0"/>
              <a:t>Organisationskompetenzen</a:t>
            </a:r>
          </a:p>
          <a:p>
            <a:pPr lvl="0"/>
            <a:r>
              <a:rPr lang="de-DE" sz="1400" dirty="0"/>
              <a:t>…</a:t>
            </a:r>
          </a:p>
          <a:p>
            <a:r>
              <a:rPr lang="de-DE" sz="1400" b="1" dirty="0"/>
              <a:t>Persönliche Kompetenz:</a:t>
            </a:r>
            <a:endParaRPr lang="de-DE" sz="1400" dirty="0"/>
          </a:p>
          <a:p>
            <a:pPr lvl="0"/>
            <a:r>
              <a:rPr lang="de-DE" sz="1400" dirty="0"/>
              <a:t>musikalische Fähigkeiten, sportliche, künstlerische oder kulturelle Kompetenzen, Kenntnisse in besonderen Bereichen/Hobbies</a:t>
            </a:r>
          </a:p>
          <a:p>
            <a:pPr lvl="0"/>
            <a:r>
              <a:rPr lang="de-DE" sz="1400" dirty="0" err="1"/>
              <a:t>Durchsetztungsfähigkeit</a:t>
            </a:r>
            <a:endParaRPr lang="de-DE" sz="1400" dirty="0"/>
          </a:p>
          <a:p>
            <a:pPr lvl="0"/>
            <a:r>
              <a:rPr lang="de-DE" sz="1400" dirty="0"/>
              <a:t>Toleranz</a:t>
            </a:r>
          </a:p>
          <a:p>
            <a:pPr lvl="0"/>
            <a:r>
              <a:rPr lang="de-DE" sz="1400" dirty="0"/>
              <a:t>…</a:t>
            </a:r>
          </a:p>
          <a:p>
            <a:pPr lvl="0"/>
            <a:r>
              <a:rPr lang="de-DE" sz="1400" dirty="0"/>
              <a:t>…</a:t>
            </a:r>
          </a:p>
          <a:p>
            <a:r>
              <a:rPr lang="de-DE" sz="1400" b="1" dirty="0"/>
              <a:t>Technikkompetenzen:</a:t>
            </a:r>
            <a:endParaRPr lang="de-DE" sz="1400" dirty="0"/>
          </a:p>
          <a:p>
            <a:pPr lvl="0"/>
            <a:r>
              <a:rPr lang="de-DE" sz="1400" dirty="0"/>
              <a:t>…</a:t>
            </a:r>
          </a:p>
          <a:p>
            <a:pPr lvl="0"/>
            <a:r>
              <a:rPr lang="de-DE" sz="1400" dirty="0"/>
              <a:t>…</a:t>
            </a:r>
          </a:p>
          <a:p>
            <a:r>
              <a:rPr lang="de-DE" sz="1400" dirty="0"/>
              <a:t> </a:t>
            </a:r>
            <a:r>
              <a:rPr lang="de-DE" sz="1400" b="1" dirty="0"/>
              <a:t>Digitale Kompetenz:</a:t>
            </a:r>
            <a:endParaRPr lang="de-DE" sz="1400" dirty="0"/>
          </a:p>
          <a:p>
            <a:pPr lvl="0"/>
            <a:r>
              <a:rPr lang="de-DE" sz="1400" dirty="0"/>
              <a:t>E-Mitarbeiterorientierung</a:t>
            </a:r>
          </a:p>
          <a:p>
            <a:pPr lvl="0"/>
            <a:r>
              <a:rPr lang="de-DE" sz="1400" dirty="0"/>
              <a:t>E-</a:t>
            </a:r>
            <a:r>
              <a:rPr lang="de-DE" sz="1400" dirty="0" err="1"/>
              <a:t>Government</a:t>
            </a:r>
            <a:endParaRPr lang="de-DE" sz="1400" dirty="0"/>
          </a:p>
          <a:p>
            <a:pPr lvl="0"/>
            <a:r>
              <a:rPr lang="de-DE" sz="1400" dirty="0"/>
              <a:t>…</a:t>
            </a:r>
          </a:p>
          <a:p>
            <a:endParaRPr lang="de-DE" sz="1400" dirty="0"/>
          </a:p>
        </p:txBody>
      </p:sp>
      <p:sp>
        <p:nvSpPr>
          <p:cNvPr id="5" name="Titel 4"/>
          <p:cNvSpPr>
            <a:spLocks noGrp="1"/>
          </p:cNvSpPr>
          <p:nvPr>
            <p:ph type="title"/>
          </p:nvPr>
        </p:nvSpPr>
        <p:spPr/>
        <p:txBody>
          <a:bodyPr/>
          <a:lstStyle/>
          <a:p>
            <a:endParaRPr lang="de-DE"/>
          </a:p>
        </p:txBody>
      </p:sp>
      <p:sp>
        <p:nvSpPr>
          <p:cNvPr id="6" name="Titel 1"/>
          <p:cNvSpPr txBox="1">
            <a:spLocks/>
          </p:cNvSpPr>
          <p:nvPr/>
        </p:nvSpPr>
        <p:spPr bwMode="auto">
          <a:xfrm>
            <a:off x="260350" y="533400"/>
            <a:ext cx="9445178"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l" rtl="0" eaLnBrk="0" fontAlgn="base" hangingPunct="0">
              <a:spcBef>
                <a:spcPct val="0"/>
              </a:spcBef>
              <a:spcAft>
                <a:spcPct val="0"/>
              </a:spcAft>
              <a:defRPr sz="1500" b="1">
                <a:solidFill>
                  <a:schemeClr val="tx2"/>
                </a:solidFill>
                <a:latin typeface="+mj-lt"/>
                <a:ea typeface="+mj-ea"/>
                <a:cs typeface="+mj-cs"/>
              </a:defRPr>
            </a:lvl1pPr>
            <a:lvl2pPr algn="l" rtl="0" eaLnBrk="0" fontAlgn="base" hangingPunct="0">
              <a:spcBef>
                <a:spcPct val="0"/>
              </a:spcBef>
              <a:spcAft>
                <a:spcPct val="0"/>
              </a:spcAft>
              <a:defRPr sz="1500" b="1">
                <a:solidFill>
                  <a:schemeClr val="tx2"/>
                </a:solidFill>
                <a:latin typeface="Verdana" pitchFamily="34" charset="0"/>
              </a:defRPr>
            </a:lvl2pPr>
            <a:lvl3pPr algn="l" rtl="0" eaLnBrk="0" fontAlgn="base" hangingPunct="0">
              <a:spcBef>
                <a:spcPct val="0"/>
              </a:spcBef>
              <a:spcAft>
                <a:spcPct val="0"/>
              </a:spcAft>
              <a:defRPr sz="1500" b="1">
                <a:solidFill>
                  <a:schemeClr val="tx2"/>
                </a:solidFill>
                <a:latin typeface="Verdana" pitchFamily="34" charset="0"/>
              </a:defRPr>
            </a:lvl3pPr>
            <a:lvl4pPr algn="l" rtl="0" eaLnBrk="0" fontAlgn="base" hangingPunct="0">
              <a:spcBef>
                <a:spcPct val="0"/>
              </a:spcBef>
              <a:spcAft>
                <a:spcPct val="0"/>
              </a:spcAft>
              <a:defRPr sz="1500" b="1">
                <a:solidFill>
                  <a:schemeClr val="tx2"/>
                </a:solidFill>
                <a:latin typeface="Verdana" pitchFamily="34" charset="0"/>
              </a:defRPr>
            </a:lvl4pPr>
            <a:lvl5pPr algn="l" rtl="0" eaLnBrk="0" fontAlgn="base" hangingPunct="0">
              <a:spcBef>
                <a:spcPct val="0"/>
              </a:spcBef>
              <a:spcAft>
                <a:spcPct val="0"/>
              </a:spcAft>
              <a:defRPr sz="1500" b="1">
                <a:solidFill>
                  <a:schemeClr val="tx2"/>
                </a:solidFill>
                <a:latin typeface="Verdana" pitchFamily="34" charset="0"/>
              </a:defRPr>
            </a:lvl5pPr>
            <a:lvl6pPr marL="457200" algn="l" rtl="0" eaLnBrk="0" fontAlgn="base" hangingPunct="0">
              <a:spcBef>
                <a:spcPct val="0"/>
              </a:spcBef>
              <a:spcAft>
                <a:spcPct val="0"/>
              </a:spcAft>
              <a:defRPr sz="1500" b="1">
                <a:solidFill>
                  <a:schemeClr val="tx2"/>
                </a:solidFill>
                <a:latin typeface="Verdana" pitchFamily="34" charset="0"/>
              </a:defRPr>
            </a:lvl6pPr>
            <a:lvl7pPr marL="914400" algn="l" rtl="0" eaLnBrk="0" fontAlgn="base" hangingPunct="0">
              <a:spcBef>
                <a:spcPct val="0"/>
              </a:spcBef>
              <a:spcAft>
                <a:spcPct val="0"/>
              </a:spcAft>
              <a:defRPr sz="1500" b="1">
                <a:solidFill>
                  <a:schemeClr val="tx2"/>
                </a:solidFill>
                <a:latin typeface="Verdana" pitchFamily="34" charset="0"/>
              </a:defRPr>
            </a:lvl7pPr>
            <a:lvl8pPr marL="1371600" algn="l" rtl="0" eaLnBrk="0" fontAlgn="base" hangingPunct="0">
              <a:spcBef>
                <a:spcPct val="0"/>
              </a:spcBef>
              <a:spcAft>
                <a:spcPct val="0"/>
              </a:spcAft>
              <a:defRPr sz="1500" b="1">
                <a:solidFill>
                  <a:schemeClr val="tx2"/>
                </a:solidFill>
                <a:latin typeface="Verdana" pitchFamily="34" charset="0"/>
              </a:defRPr>
            </a:lvl8pPr>
            <a:lvl9pPr marL="1828800" algn="l" rtl="0" eaLnBrk="0" fontAlgn="base" hangingPunct="0">
              <a:spcBef>
                <a:spcPct val="0"/>
              </a:spcBef>
              <a:spcAft>
                <a:spcPct val="0"/>
              </a:spcAft>
              <a:defRPr sz="1500" b="1">
                <a:solidFill>
                  <a:schemeClr val="tx2"/>
                </a:solidFill>
                <a:latin typeface="Verdana" pitchFamily="34" charset="0"/>
              </a:defRPr>
            </a:lvl9pPr>
          </a:lstStyle>
          <a:p>
            <a:r>
              <a:rPr lang="de-DE" altLang="de-DE" sz="1600" kern="0"/>
              <a:t> </a:t>
            </a:r>
            <a:r>
              <a:rPr lang="de-DE" altLang="de-DE" sz="2600" kern="0"/>
              <a:t>1.4. Teilprozess des WM: Wissensidentifikation</a:t>
            </a:r>
            <a:br>
              <a:rPr lang="de-DE" altLang="de-DE" sz="1600" kern="0"/>
            </a:br>
            <a:endParaRPr lang="de-DE" kern="0" dirty="0"/>
          </a:p>
        </p:txBody>
      </p:sp>
    </p:spTree>
    <p:extLst>
      <p:ext uri="{BB962C8B-B14F-4D97-AF65-F5344CB8AC3E}">
        <p14:creationId xmlns:p14="http://schemas.microsoft.com/office/powerpoint/2010/main" val="2332179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pPr>
              <a:defRPr/>
            </a:pPr>
            <a:fld id="{13A62D4A-3007-4980-AEE0-A095B678D7FA}" type="slidenum">
              <a:rPr lang="de-DE" smtClean="0"/>
              <a:pPr>
                <a:defRPr/>
              </a:pPr>
              <a:t>32</a:t>
            </a:fld>
            <a:endParaRPr lang="de-DE" dirty="0"/>
          </a:p>
        </p:txBody>
      </p:sp>
      <p:sp>
        <p:nvSpPr>
          <p:cNvPr id="4" name="Textfeld 3"/>
          <p:cNvSpPr txBox="1"/>
          <p:nvPr/>
        </p:nvSpPr>
        <p:spPr>
          <a:xfrm>
            <a:off x="488504" y="929680"/>
            <a:ext cx="9417496" cy="6986528"/>
          </a:xfrm>
          <a:prstGeom prst="rect">
            <a:avLst/>
          </a:prstGeom>
          <a:noFill/>
        </p:spPr>
        <p:txBody>
          <a:bodyPr wrap="square" rtlCol="0">
            <a:spAutoFit/>
          </a:bodyPr>
          <a:lstStyle/>
          <a:p>
            <a:r>
              <a:rPr lang="de-DE" sz="1400" b="1" dirty="0"/>
              <a:t>Name:  				Abteilung:   			Fachstelle:</a:t>
            </a:r>
            <a:endParaRPr lang="de-DE" sz="1400" dirty="0"/>
          </a:p>
          <a:p>
            <a:r>
              <a:rPr lang="de-DE" sz="1400" b="1" dirty="0"/>
              <a:t> </a:t>
            </a:r>
            <a:endParaRPr lang="de-DE" sz="1400" dirty="0"/>
          </a:p>
          <a:p>
            <a:r>
              <a:rPr lang="de-DE" sz="1400" dirty="0"/>
              <a:t>Vermerken Sie bitte Ihre Kompetenzen bei den jeweiligen Themenfeldern und schätzen Sie diese ein.</a:t>
            </a:r>
          </a:p>
          <a:p>
            <a:r>
              <a:rPr lang="de-DE" sz="1400" dirty="0"/>
              <a:t>Messgrößen Wissen:   3 stark ausgeprägt  (Experte); 2 ausgeprägt  (Mittel); 1 nützlich (Anfänger)</a:t>
            </a:r>
          </a:p>
          <a:p>
            <a:r>
              <a:rPr lang="de-DE" sz="1400" b="1" dirty="0"/>
              <a:t>Juristische </a:t>
            </a:r>
            <a:r>
              <a:rPr lang="de-DE" sz="1400" b="1" dirty="0" err="1"/>
              <a:t>Komptenz</a:t>
            </a:r>
            <a:r>
              <a:rPr lang="de-DE" sz="1400" b="1" dirty="0"/>
              <a:t>:</a:t>
            </a:r>
            <a:endParaRPr lang="de-DE" sz="1400" dirty="0"/>
          </a:p>
          <a:p>
            <a:pPr lvl="0"/>
            <a:r>
              <a:rPr lang="de-DE" sz="1400" dirty="0"/>
              <a:t>…</a:t>
            </a:r>
          </a:p>
          <a:p>
            <a:pPr lvl="0"/>
            <a:r>
              <a:rPr lang="de-DE" sz="1400" dirty="0"/>
              <a:t>…</a:t>
            </a:r>
          </a:p>
          <a:p>
            <a:r>
              <a:rPr lang="de-DE" sz="1400" dirty="0"/>
              <a:t> </a:t>
            </a:r>
            <a:r>
              <a:rPr lang="de-DE" sz="1400" b="1" dirty="0"/>
              <a:t>Sprachkompetenz:</a:t>
            </a:r>
            <a:endParaRPr lang="de-DE" sz="1400" dirty="0"/>
          </a:p>
          <a:p>
            <a:pPr lvl="0"/>
            <a:r>
              <a:rPr lang="de-DE" sz="1400" dirty="0"/>
              <a:t>Englisch </a:t>
            </a:r>
          </a:p>
          <a:p>
            <a:pPr lvl="1"/>
            <a:r>
              <a:rPr lang="de-DE" sz="1400" dirty="0"/>
              <a:t>Grundlagen</a:t>
            </a:r>
          </a:p>
          <a:p>
            <a:pPr lvl="1"/>
            <a:r>
              <a:rPr lang="de-DE" sz="1400" dirty="0"/>
              <a:t>Kommunikation</a:t>
            </a:r>
          </a:p>
          <a:p>
            <a:pPr lvl="0"/>
            <a:r>
              <a:rPr lang="de-DE" sz="1400" dirty="0"/>
              <a:t>…</a:t>
            </a:r>
          </a:p>
          <a:p>
            <a:r>
              <a:rPr lang="de-DE" sz="1400" dirty="0"/>
              <a:t> </a:t>
            </a:r>
            <a:r>
              <a:rPr lang="de-DE" sz="1400" b="1" dirty="0"/>
              <a:t>Methodenkompetenz:</a:t>
            </a:r>
            <a:endParaRPr lang="de-DE" sz="1400" dirty="0"/>
          </a:p>
          <a:p>
            <a:pPr lvl="0"/>
            <a:r>
              <a:rPr lang="de-DE" sz="1400" dirty="0" err="1"/>
              <a:t>Startegieentwicklung</a:t>
            </a:r>
            <a:endParaRPr lang="de-DE" sz="1400" dirty="0"/>
          </a:p>
          <a:p>
            <a:pPr lvl="0"/>
            <a:r>
              <a:rPr lang="de-DE" sz="1400" dirty="0"/>
              <a:t>…</a:t>
            </a:r>
          </a:p>
          <a:p>
            <a:pPr lvl="0"/>
            <a:r>
              <a:rPr lang="de-DE" sz="1400" dirty="0"/>
              <a:t>…</a:t>
            </a:r>
          </a:p>
          <a:p>
            <a:pPr lvl="0"/>
            <a:r>
              <a:rPr lang="de-DE" sz="1400" dirty="0"/>
              <a:t>Problemlösungstechniken</a:t>
            </a:r>
          </a:p>
          <a:p>
            <a:pPr lvl="1"/>
            <a:r>
              <a:rPr lang="de-DE" sz="1400" dirty="0"/>
              <a:t>Selbst- und Zeitmanagement</a:t>
            </a:r>
          </a:p>
          <a:p>
            <a:pPr lvl="1"/>
            <a:r>
              <a:rPr lang="de-DE" sz="1400" dirty="0"/>
              <a:t>Konfliktbewältigung</a:t>
            </a:r>
          </a:p>
          <a:p>
            <a:pPr lvl="1"/>
            <a:r>
              <a:rPr lang="de-DE" sz="1400" dirty="0"/>
              <a:t>Gesprächsführung</a:t>
            </a:r>
          </a:p>
          <a:p>
            <a:pPr lvl="1"/>
            <a:r>
              <a:rPr lang="de-DE" sz="1400" dirty="0"/>
              <a:t>Moderation</a:t>
            </a:r>
          </a:p>
          <a:p>
            <a:pPr lvl="1"/>
            <a:r>
              <a:rPr lang="de-DE" sz="1400" dirty="0" err="1"/>
              <a:t>Presentation</a:t>
            </a:r>
            <a:r>
              <a:rPr lang="de-DE" sz="1400" dirty="0"/>
              <a:t> und Visualisierung</a:t>
            </a:r>
          </a:p>
          <a:p>
            <a:pPr lvl="1"/>
            <a:r>
              <a:rPr lang="de-DE" sz="1400" dirty="0"/>
              <a:t>Ergebnis- und Selbstkontrolle</a:t>
            </a:r>
          </a:p>
          <a:p>
            <a:pPr lvl="1"/>
            <a:r>
              <a:rPr lang="de-DE" sz="1400" dirty="0"/>
              <a:t>Prozessmanagement</a:t>
            </a:r>
          </a:p>
          <a:p>
            <a:pPr lvl="1"/>
            <a:r>
              <a:rPr lang="de-DE" sz="1400" dirty="0"/>
              <a:t>…</a:t>
            </a:r>
          </a:p>
          <a:p>
            <a:pPr lvl="0"/>
            <a:r>
              <a:rPr lang="de-DE" sz="1400" dirty="0"/>
              <a:t>Methoden zur Steuerung der Wirtschaftlichkeit von </a:t>
            </a:r>
            <a:r>
              <a:rPr lang="de-DE" sz="1400" dirty="0" err="1"/>
              <a:t>Verwaltungmassnahmen</a:t>
            </a:r>
            <a:endParaRPr lang="de-DE" sz="1400" dirty="0"/>
          </a:p>
          <a:p>
            <a:pPr lvl="1"/>
            <a:r>
              <a:rPr lang="de-DE" sz="1400" dirty="0"/>
              <a:t>…</a:t>
            </a:r>
          </a:p>
          <a:p>
            <a:pPr lvl="0"/>
            <a:r>
              <a:rPr lang="de-DE" sz="1400" dirty="0"/>
              <a:t>Dienstleistungsorientierung</a:t>
            </a:r>
          </a:p>
          <a:p>
            <a:pPr lvl="1"/>
            <a:r>
              <a:rPr lang="de-DE" sz="1400" dirty="0"/>
              <a:t>….</a:t>
            </a:r>
          </a:p>
          <a:p>
            <a:pPr lvl="0"/>
            <a:r>
              <a:rPr lang="de-DE" sz="1400" dirty="0"/>
              <a:t>Bürgerorientierung / </a:t>
            </a:r>
            <a:r>
              <a:rPr lang="de-DE" sz="1400" dirty="0" err="1"/>
              <a:t>Gläubigenrorientierung</a:t>
            </a:r>
            <a:endParaRPr lang="de-DE" sz="1400" dirty="0"/>
          </a:p>
          <a:p>
            <a:pPr lvl="0"/>
            <a:r>
              <a:rPr lang="de-DE" sz="1400" dirty="0"/>
              <a:t>…</a:t>
            </a:r>
          </a:p>
          <a:p>
            <a:endParaRPr lang="de-DE" sz="1400" dirty="0"/>
          </a:p>
        </p:txBody>
      </p:sp>
      <p:sp>
        <p:nvSpPr>
          <p:cNvPr id="6" name="Titel 1"/>
          <p:cNvSpPr>
            <a:spLocks noGrp="1"/>
          </p:cNvSpPr>
          <p:nvPr>
            <p:ph type="title"/>
          </p:nvPr>
        </p:nvSpPr>
        <p:spPr>
          <a:xfrm>
            <a:off x="260350" y="533400"/>
            <a:ext cx="9445178" cy="457200"/>
          </a:xfrm>
        </p:spPr>
        <p:txBody>
          <a:bodyPr/>
          <a:lstStyle/>
          <a:p>
            <a:r>
              <a:rPr lang="de-DE" altLang="de-DE" sz="1600" dirty="0"/>
              <a:t> </a:t>
            </a:r>
            <a:r>
              <a:rPr lang="de-DE" altLang="de-DE" sz="2600" dirty="0"/>
              <a:t>1.4. Teilprozess des WM: Wissensidentifikation</a:t>
            </a:r>
            <a:br>
              <a:rPr lang="de-DE" altLang="de-DE" sz="1600" dirty="0"/>
            </a:br>
            <a:endParaRPr lang="de-DE" dirty="0"/>
          </a:p>
        </p:txBody>
      </p:sp>
    </p:spTree>
    <p:extLst>
      <p:ext uri="{BB962C8B-B14F-4D97-AF65-F5344CB8AC3E}">
        <p14:creationId xmlns:p14="http://schemas.microsoft.com/office/powerpoint/2010/main" val="3815968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Foliennummernplatzhalter 2"/>
          <p:cNvSpPr>
            <a:spLocks noGrp="1"/>
          </p:cNvSpPr>
          <p:nvPr>
            <p:ph type="sldNum" sz="quarter" idx="10"/>
          </p:nvPr>
        </p:nvSpPr>
        <p:spPr>
          <a:noFill/>
        </p:spPr>
        <p:txBody>
          <a:bodyPr/>
          <a:lstStyle/>
          <a:p>
            <a:r>
              <a:rPr lang="de-DE" altLang="de-DE"/>
              <a:t>Seite </a:t>
            </a:r>
            <a:fld id="{D4775F91-E02A-4E42-A59D-097F721EFC12}" type="slidenum">
              <a:rPr lang="de-DE" altLang="de-DE" smtClean="0"/>
              <a:pPr/>
              <a:t>33</a:t>
            </a:fld>
            <a:endParaRPr lang="de-DE" altLang="de-DE"/>
          </a:p>
        </p:txBody>
      </p:sp>
      <p:sp>
        <p:nvSpPr>
          <p:cNvPr id="28675" name="Rectangle 2"/>
          <p:cNvSpPr>
            <a:spLocks noGrp="1" noChangeArrowheads="1"/>
          </p:cNvSpPr>
          <p:nvPr>
            <p:ph type="title"/>
          </p:nvPr>
        </p:nvSpPr>
        <p:spPr>
          <a:xfrm>
            <a:off x="260350" y="280988"/>
            <a:ext cx="9372600" cy="457200"/>
          </a:xfrm>
        </p:spPr>
        <p:txBody>
          <a:bodyPr/>
          <a:lstStyle/>
          <a:p>
            <a:r>
              <a:rPr lang="de-DE" altLang="de-DE" sz="2800" dirty="0"/>
              <a:t>1.4 Teilprozesse des WM: Prozesskategorien nach Mandl</a:t>
            </a:r>
          </a:p>
        </p:txBody>
      </p:sp>
      <p:sp>
        <p:nvSpPr>
          <p:cNvPr id="28676" name="Rectangle 4"/>
          <p:cNvSpPr>
            <a:spLocks noChangeArrowheads="1"/>
          </p:cNvSpPr>
          <p:nvPr/>
        </p:nvSpPr>
        <p:spPr bwMode="auto">
          <a:xfrm>
            <a:off x="1928813" y="1633538"/>
            <a:ext cx="9906000" cy="0"/>
          </a:xfrm>
          <a:prstGeom prst="rect">
            <a:avLst/>
          </a:prstGeom>
          <a:noFill/>
          <a:ln w="9525">
            <a:noFill/>
            <a:miter lim="800000"/>
            <a:headEnd/>
            <a:tailEnd/>
          </a:ln>
        </p:spPr>
        <p:txBody>
          <a:bodyPr>
            <a:spAutoFit/>
          </a:bodyPr>
          <a:lstStyle/>
          <a:p>
            <a:endParaRPr lang="en-US" altLang="de-DE"/>
          </a:p>
        </p:txBody>
      </p:sp>
      <p:pic>
        <p:nvPicPr>
          <p:cNvPr id="28677" name="Picture 3" descr="dimensionen_wm"/>
          <p:cNvPicPr>
            <a:picLocks noChangeAspect="1" noChangeArrowheads="1"/>
          </p:cNvPicPr>
          <p:nvPr/>
        </p:nvPicPr>
        <p:blipFill>
          <a:blip r:embed="rId2" cstate="print"/>
          <a:srcRect/>
          <a:stretch>
            <a:fillRect/>
          </a:stretch>
        </p:blipFill>
        <p:spPr bwMode="auto">
          <a:xfrm>
            <a:off x="1371600" y="1231900"/>
            <a:ext cx="7315200" cy="5265738"/>
          </a:xfrm>
          <a:prstGeom prst="rect">
            <a:avLst/>
          </a:prstGeom>
          <a:noFill/>
          <a:ln w="9525">
            <a:noFill/>
            <a:miter lim="800000"/>
            <a:headEnd/>
            <a:tailEnd/>
          </a:ln>
        </p:spPr>
      </p:pic>
      <p:sp>
        <p:nvSpPr>
          <p:cNvPr id="28678" name="Textfeld 5"/>
          <p:cNvSpPr txBox="1">
            <a:spLocks noChangeArrowheads="1"/>
          </p:cNvSpPr>
          <p:nvPr/>
        </p:nvSpPr>
        <p:spPr bwMode="auto">
          <a:xfrm>
            <a:off x="1497013" y="6762750"/>
            <a:ext cx="4248075" cy="307777"/>
          </a:xfrm>
          <a:prstGeom prst="rect">
            <a:avLst/>
          </a:prstGeom>
          <a:noFill/>
          <a:ln w="9525">
            <a:noFill/>
            <a:miter lim="800000"/>
            <a:headEnd/>
            <a:tailEnd/>
          </a:ln>
        </p:spPr>
        <p:txBody>
          <a:bodyPr wrap="square">
            <a:spAutoFit/>
          </a:bodyPr>
          <a:lstStyle/>
          <a:p>
            <a:r>
              <a:rPr lang="de-DE" sz="1400" dirty="0"/>
              <a:t>(</a:t>
            </a:r>
            <a:r>
              <a:rPr lang="de-DE" sz="1400" dirty="0" err="1"/>
              <a:t>Reinmann-Rothmeier</a:t>
            </a:r>
            <a:r>
              <a:rPr lang="de-DE" sz="1400" dirty="0"/>
              <a:t>, u.a., 2001, S. 32).</a:t>
            </a:r>
            <a:endParaRPr lang="de-DE" altLang="de-DE" sz="1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60388" y="930275"/>
            <a:ext cx="9032875" cy="4806950"/>
          </a:xfrm>
        </p:spPr>
        <p:txBody>
          <a:bodyPr/>
          <a:lstStyle/>
          <a:p>
            <a:pPr marL="0" indent="0">
              <a:buFontTx/>
              <a:buNone/>
              <a:defRPr/>
            </a:pPr>
            <a:r>
              <a:rPr lang="de-DE" sz="1800" u="sng" dirty="0"/>
              <a:t>Wissensrepräsentation:</a:t>
            </a:r>
            <a:endParaRPr lang="en-US" sz="1800" dirty="0"/>
          </a:p>
          <a:p>
            <a:pPr lvl="1">
              <a:defRPr/>
            </a:pPr>
            <a:r>
              <a:rPr lang="de-DE" sz="1800" dirty="0">
                <a:ea typeface="+mn-ea"/>
                <a:cs typeface="+mn-cs"/>
              </a:rPr>
              <a:t>Identifizierung und Dokumentation von Wissen z.B. durch:</a:t>
            </a:r>
            <a:endParaRPr lang="en-US" sz="1800" dirty="0"/>
          </a:p>
          <a:p>
            <a:pPr lvl="2">
              <a:defRPr/>
            </a:pPr>
            <a:r>
              <a:rPr lang="de-DE" sz="1800" dirty="0">
                <a:ea typeface="+mn-ea"/>
                <a:cs typeface="+mn-cs"/>
              </a:rPr>
              <a:t>Wissenslandkarten (sog. Gelbe Seiten)</a:t>
            </a:r>
            <a:endParaRPr lang="en-US" sz="1800" dirty="0">
              <a:ea typeface="+mn-ea"/>
              <a:cs typeface="+mn-cs"/>
            </a:endParaRPr>
          </a:p>
          <a:p>
            <a:pPr lvl="2">
              <a:defRPr/>
            </a:pPr>
            <a:r>
              <a:rPr lang="de-DE" sz="1800" dirty="0">
                <a:ea typeface="+mn-ea"/>
                <a:cs typeface="+mn-cs"/>
              </a:rPr>
              <a:t>Kognitive Karten (z.B. </a:t>
            </a:r>
            <a:r>
              <a:rPr lang="de-DE" sz="1800" dirty="0" err="1">
                <a:ea typeface="+mn-ea"/>
                <a:cs typeface="+mn-cs"/>
              </a:rPr>
              <a:t>concept</a:t>
            </a:r>
            <a:r>
              <a:rPr lang="de-DE" sz="1800" dirty="0">
                <a:ea typeface="+mn-ea"/>
                <a:cs typeface="+mn-cs"/>
              </a:rPr>
              <a:t> </a:t>
            </a:r>
            <a:r>
              <a:rPr lang="de-DE" sz="1800" dirty="0" err="1">
                <a:ea typeface="+mn-ea"/>
                <a:cs typeface="+mn-cs"/>
              </a:rPr>
              <a:t>maps</a:t>
            </a:r>
            <a:r>
              <a:rPr lang="de-DE" sz="1800" dirty="0">
                <a:ea typeface="+mn-ea"/>
                <a:cs typeface="+mn-cs"/>
              </a:rPr>
              <a:t>)</a:t>
            </a:r>
            <a:endParaRPr lang="en-US" sz="1800" dirty="0">
              <a:ea typeface="+mn-ea"/>
              <a:cs typeface="+mn-cs"/>
            </a:endParaRPr>
          </a:p>
          <a:p>
            <a:pPr lvl="2">
              <a:defRPr/>
            </a:pPr>
            <a:r>
              <a:rPr lang="de-DE" sz="1800" dirty="0">
                <a:ea typeface="+mn-ea"/>
                <a:cs typeface="+mn-cs"/>
              </a:rPr>
              <a:t>Datenbank-Managementsysteme</a:t>
            </a:r>
            <a:endParaRPr lang="en-US" sz="1800" dirty="0">
              <a:ea typeface="+mn-ea"/>
              <a:cs typeface="+mn-cs"/>
            </a:endParaRPr>
          </a:p>
          <a:p>
            <a:pPr lvl="1">
              <a:defRPr/>
            </a:pPr>
            <a:r>
              <a:rPr lang="de-DE" sz="1800" dirty="0">
                <a:ea typeface="+mn-ea"/>
                <a:cs typeface="+mn-cs"/>
              </a:rPr>
              <a:t>Visualisierung von Wissen (z.B. </a:t>
            </a:r>
            <a:r>
              <a:rPr lang="de-DE" sz="1800" dirty="0" err="1">
                <a:ea typeface="+mn-ea"/>
                <a:cs typeface="+mn-cs"/>
              </a:rPr>
              <a:t>mind</a:t>
            </a:r>
            <a:r>
              <a:rPr lang="de-DE" sz="1800" dirty="0">
                <a:ea typeface="+mn-ea"/>
                <a:cs typeface="+mn-cs"/>
              </a:rPr>
              <a:t> </a:t>
            </a:r>
            <a:r>
              <a:rPr lang="de-DE" sz="1800" dirty="0" err="1">
                <a:ea typeface="+mn-ea"/>
                <a:cs typeface="+mn-cs"/>
              </a:rPr>
              <a:t>maps</a:t>
            </a:r>
            <a:r>
              <a:rPr lang="de-DE" sz="1800" dirty="0">
                <a:ea typeface="+mn-ea"/>
                <a:cs typeface="+mn-cs"/>
              </a:rPr>
              <a:t>) </a:t>
            </a:r>
            <a:endParaRPr lang="en-US" sz="1800" dirty="0">
              <a:ea typeface="+mn-ea"/>
              <a:cs typeface="+mn-cs"/>
            </a:endParaRPr>
          </a:p>
          <a:p>
            <a:pPr marL="0" indent="0">
              <a:buFontTx/>
              <a:buNone/>
              <a:defRPr/>
            </a:pPr>
            <a:r>
              <a:rPr lang="de-DE" sz="1800" u="sng" dirty="0"/>
              <a:t>Wissenskommunikation:</a:t>
            </a:r>
            <a:endParaRPr lang="en-US" sz="1800" dirty="0"/>
          </a:p>
          <a:p>
            <a:pPr lvl="1">
              <a:defRPr/>
            </a:pPr>
            <a:r>
              <a:rPr lang="de-DE" sz="1800" dirty="0">
                <a:ea typeface="+mn-ea"/>
                <a:cs typeface="+mn-cs"/>
              </a:rPr>
              <a:t>Verbreitung des Wissens erfolgt über Mitarbeiter direkt oder über Medien (Bücher, Internet, Datenbanken)</a:t>
            </a:r>
            <a:endParaRPr lang="en-US" sz="1800" dirty="0">
              <a:ea typeface="+mn-ea"/>
              <a:cs typeface="+mn-cs"/>
            </a:endParaRPr>
          </a:p>
          <a:p>
            <a:pPr lvl="1">
              <a:defRPr/>
            </a:pPr>
            <a:r>
              <a:rPr lang="de-DE" sz="1800" dirty="0">
                <a:ea typeface="+mn-ea"/>
                <a:cs typeface="+mn-cs"/>
              </a:rPr>
              <a:t>Schaffung von immateriellen Anreizen (siehe nächste Folie)</a:t>
            </a:r>
            <a:endParaRPr lang="en-US" sz="1800" dirty="0">
              <a:ea typeface="+mn-ea"/>
              <a:cs typeface="+mn-cs"/>
            </a:endParaRPr>
          </a:p>
          <a:p>
            <a:pPr marL="0" indent="0">
              <a:buFontTx/>
              <a:buNone/>
              <a:defRPr/>
            </a:pPr>
            <a:r>
              <a:rPr lang="de-DE" sz="1800" u="sng" dirty="0"/>
              <a:t>Wissensgenerierung:</a:t>
            </a:r>
            <a:endParaRPr lang="en-US" sz="1800" dirty="0"/>
          </a:p>
          <a:p>
            <a:pPr lvl="1">
              <a:defRPr/>
            </a:pPr>
            <a:r>
              <a:rPr lang="de-DE" sz="1800" dirty="0">
                <a:ea typeface="+mn-ea"/>
                <a:cs typeface="+mn-cs"/>
              </a:rPr>
              <a:t>Beschaffung von Wissen aus externen und neuen Quellen</a:t>
            </a:r>
            <a:endParaRPr lang="en-US" sz="1800" dirty="0">
              <a:ea typeface="+mn-ea"/>
              <a:cs typeface="+mn-cs"/>
            </a:endParaRPr>
          </a:p>
          <a:p>
            <a:pPr lvl="1">
              <a:defRPr/>
            </a:pPr>
            <a:r>
              <a:rPr lang="de-DE" sz="1800" dirty="0">
                <a:ea typeface="+mn-ea"/>
                <a:cs typeface="+mn-cs"/>
              </a:rPr>
              <a:t>extern: Neueinstellungen von Mitarbeitern (bringen Wissen aus vorheriger Firma mit), Fusionen und Kooperationen (Nutzung von </a:t>
            </a:r>
            <a:r>
              <a:rPr lang="de-DE" sz="1800" dirty="0" err="1">
                <a:ea typeface="+mn-ea"/>
                <a:cs typeface="+mn-cs"/>
              </a:rPr>
              <a:t>Synergieeffekten</a:t>
            </a:r>
            <a:r>
              <a:rPr lang="de-DE" sz="1800" dirty="0">
                <a:ea typeface="+mn-ea"/>
                <a:cs typeface="+mn-cs"/>
              </a:rPr>
              <a:t>)</a:t>
            </a:r>
            <a:endParaRPr lang="en-US" sz="1800" dirty="0">
              <a:ea typeface="+mn-ea"/>
              <a:cs typeface="+mn-cs"/>
            </a:endParaRPr>
          </a:p>
          <a:p>
            <a:pPr lvl="1">
              <a:defRPr/>
            </a:pPr>
            <a:r>
              <a:rPr lang="de-DE" sz="1800" dirty="0">
                <a:ea typeface="+mn-ea"/>
                <a:cs typeface="+mn-cs"/>
              </a:rPr>
              <a:t>intern: eigene Forschung und Entwicklung</a:t>
            </a:r>
            <a:endParaRPr lang="en-US" sz="1800" dirty="0">
              <a:ea typeface="+mn-ea"/>
              <a:cs typeface="+mn-cs"/>
            </a:endParaRPr>
          </a:p>
          <a:p>
            <a:pPr marL="0" indent="0">
              <a:buFontTx/>
              <a:buNone/>
              <a:defRPr/>
            </a:pPr>
            <a:r>
              <a:rPr lang="de-DE" sz="1800" u="sng" dirty="0"/>
              <a:t>Wissensnutzung:</a:t>
            </a:r>
            <a:endParaRPr lang="en-US" sz="1800" dirty="0"/>
          </a:p>
          <a:p>
            <a:pPr lvl="1">
              <a:defRPr/>
            </a:pPr>
            <a:r>
              <a:rPr lang="de-DE" sz="1800" dirty="0">
                <a:ea typeface="+mn-ea"/>
                <a:cs typeface="+mn-cs"/>
              </a:rPr>
              <a:t>vorhandenes Wissen wird bei der Entwicklung neuer Produkte und Dienstleistungen angewandt</a:t>
            </a:r>
            <a:endParaRPr lang="en-US" sz="1800" dirty="0">
              <a:ea typeface="+mn-ea"/>
              <a:cs typeface="+mn-cs"/>
            </a:endParaRPr>
          </a:p>
          <a:p>
            <a:pPr>
              <a:defRPr/>
            </a:pPr>
            <a:endParaRPr lang="en-US" dirty="0"/>
          </a:p>
        </p:txBody>
      </p:sp>
      <p:sp>
        <p:nvSpPr>
          <p:cNvPr id="29699" name="Foliennummernplatzhalter 3"/>
          <p:cNvSpPr>
            <a:spLocks noGrp="1"/>
          </p:cNvSpPr>
          <p:nvPr>
            <p:ph type="sldNum" sz="quarter" idx="10"/>
          </p:nvPr>
        </p:nvSpPr>
        <p:spPr>
          <a:noFill/>
        </p:spPr>
        <p:txBody>
          <a:bodyPr/>
          <a:lstStyle/>
          <a:p>
            <a:r>
              <a:rPr lang="de-DE" altLang="de-DE"/>
              <a:t>Seite </a:t>
            </a:r>
            <a:fld id="{4327BD8A-7087-4677-B997-3DE9518F4673}" type="slidenum">
              <a:rPr lang="de-DE" altLang="de-DE" smtClean="0"/>
              <a:pPr/>
              <a:t>34</a:t>
            </a:fld>
            <a:endParaRPr lang="de-DE" altLang="de-DE"/>
          </a:p>
        </p:txBody>
      </p:sp>
      <p:sp>
        <p:nvSpPr>
          <p:cNvPr id="6" name="Rectangle 2"/>
          <p:cNvSpPr>
            <a:spLocks noGrp="1" noChangeArrowheads="1"/>
          </p:cNvSpPr>
          <p:nvPr>
            <p:ph type="title"/>
          </p:nvPr>
        </p:nvSpPr>
        <p:spPr>
          <a:xfrm>
            <a:off x="260350" y="280988"/>
            <a:ext cx="9372600" cy="457200"/>
          </a:xfrm>
        </p:spPr>
        <p:txBody>
          <a:bodyPr/>
          <a:lstStyle/>
          <a:p>
            <a:r>
              <a:rPr lang="de-DE" altLang="de-DE" sz="2800" dirty="0"/>
              <a:t>1.4 Teilprozesse des WM: Prozesskategorien nach Mandl - Beispiele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Inhaltsplatzhalter 2"/>
          <p:cNvSpPr>
            <a:spLocks noGrp="1"/>
          </p:cNvSpPr>
          <p:nvPr>
            <p:ph idx="1"/>
          </p:nvPr>
        </p:nvSpPr>
        <p:spPr>
          <a:xfrm>
            <a:off x="344488" y="857672"/>
            <a:ext cx="8382000" cy="4572000"/>
          </a:xfrm>
        </p:spPr>
        <p:txBody>
          <a:bodyPr/>
          <a:lstStyle/>
          <a:p>
            <a:pPr marL="0" indent="0">
              <a:buFontTx/>
              <a:buNone/>
              <a:defRPr/>
            </a:pPr>
            <a:r>
              <a:rPr lang="de-DE" altLang="de-DE" sz="2400" b="1" dirty="0"/>
              <a:t>Motivation zu Wissensdokumentation</a:t>
            </a:r>
          </a:p>
          <a:p>
            <a:pPr>
              <a:buFont typeface="Wingdings" panose="05000000000000000000" pitchFamily="2" charset="2"/>
              <a:buChar char="ü"/>
              <a:defRPr/>
            </a:pPr>
            <a:r>
              <a:rPr lang="de-DE" altLang="de-DE" sz="2000" dirty="0"/>
              <a:t>Wissensdokumentation öffentlich machen</a:t>
            </a:r>
          </a:p>
          <a:p>
            <a:pPr>
              <a:buFont typeface="Wingdings" panose="05000000000000000000" pitchFamily="2" charset="2"/>
              <a:buChar char="ü"/>
              <a:defRPr/>
            </a:pPr>
            <a:r>
              <a:rPr lang="de-DE" altLang="de-DE" sz="2000" dirty="0"/>
              <a:t>Fixe Entlohnung für abgerufenes / nach-</a:t>
            </a:r>
            <a:br>
              <a:rPr lang="de-DE" altLang="de-DE" sz="2000" dirty="0"/>
            </a:br>
            <a:r>
              <a:rPr lang="de-DE" altLang="de-DE" sz="2000" dirty="0"/>
              <a:t>gefragtes Wissen</a:t>
            </a:r>
          </a:p>
          <a:p>
            <a:pPr>
              <a:buFont typeface="Wingdings" panose="05000000000000000000" pitchFamily="2" charset="2"/>
              <a:buChar char="ü"/>
              <a:defRPr/>
            </a:pPr>
            <a:r>
              <a:rPr lang="de-DE" altLang="de-DE" sz="2000" dirty="0"/>
              <a:t>Mitsprache für „</a:t>
            </a:r>
            <a:r>
              <a:rPr lang="de-DE" altLang="de-DE" sz="2000" dirty="0" err="1"/>
              <a:t>natural</a:t>
            </a:r>
            <a:r>
              <a:rPr lang="de-DE" altLang="de-DE" sz="2000" dirty="0"/>
              <a:t> </a:t>
            </a:r>
            <a:r>
              <a:rPr lang="de-DE" altLang="de-DE" sz="2000" dirty="0" err="1"/>
              <a:t>leaders</a:t>
            </a:r>
            <a:r>
              <a:rPr lang="de-DE" altLang="de-DE" sz="2000" dirty="0"/>
              <a:t>“</a:t>
            </a:r>
          </a:p>
          <a:p>
            <a:pPr>
              <a:buFont typeface="Wingdings" panose="05000000000000000000" pitchFamily="2" charset="2"/>
              <a:buChar char="ü"/>
              <a:defRPr/>
            </a:pPr>
            <a:r>
              <a:rPr lang="de-DE" altLang="de-DE" sz="2000" dirty="0"/>
              <a:t>Best Paper Awards</a:t>
            </a:r>
          </a:p>
          <a:p>
            <a:pPr>
              <a:buFont typeface="Wingdings" panose="05000000000000000000" pitchFamily="2" charset="2"/>
              <a:buChar char="ü"/>
              <a:defRPr/>
            </a:pPr>
            <a:r>
              <a:rPr lang="de-DE" altLang="de-DE" sz="2000" dirty="0"/>
              <a:t>Push-Pull-Prinzip</a:t>
            </a:r>
          </a:p>
          <a:p>
            <a:pPr>
              <a:buNone/>
              <a:defRPr/>
            </a:pPr>
            <a:endParaRPr lang="de-DE" altLang="de-DE" sz="2000" dirty="0"/>
          </a:p>
          <a:p>
            <a:pPr>
              <a:buNone/>
              <a:defRPr/>
            </a:pPr>
            <a:r>
              <a:rPr lang="de-DE" altLang="de-DE" sz="2400" b="1" dirty="0"/>
              <a:t>Wie repräsentiert ihr Unternehmen/ihre Abteilung vorhandenes Wissen?</a:t>
            </a:r>
          </a:p>
          <a:p>
            <a:r>
              <a:rPr lang="de-DE" altLang="de-DE" sz="2000" dirty="0"/>
              <a:t>Wie wird bei Ihnen Wissen identifiziert und transparent gemacht?</a:t>
            </a:r>
          </a:p>
          <a:p>
            <a:r>
              <a:rPr lang="de-DE" altLang="de-DE" sz="2000" dirty="0"/>
              <a:t>Welche Formen der Dokumentation von Wissen gibt es bei Ihnen?</a:t>
            </a:r>
          </a:p>
          <a:p>
            <a:r>
              <a:rPr lang="de-DE" altLang="de-DE" sz="2000" dirty="0"/>
              <a:t>Wie wird die Speicherung und Aktualisierung von Wissen geregelt?</a:t>
            </a:r>
          </a:p>
          <a:p>
            <a:r>
              <a:rPr lang="de-DE" altLang="de-DE" sz="2000" dirty="0"/>
              <a:t>Wo gibt es besonders drängende Probleme bei der Wissensrepräsentation?</a:t>
            </a:r>
            <a:endParaRPr lang="en-US" altLang="de-DE" sz="2000" dirty="0"/>
          </a:p>
        </p:txBody>
      </p:sp>
      <p:sp>
        <p:nvSpPr>
          <p:cNvPr id="32772" name="Foliennummernplatzhalter 3"/>
          <p:cNvSpPr>
            <a:spLocks noGrp="1"/>
          </p:cNvSpPr>
          <p:nvPr>
            <p:ph type="sldNum" sz="quarter" idx="10"/>
          </p:nvPr>
        </p:nvSpPr>
        <p:spPr>
          <a:noFill/>
        </p:spPr>
        <p:txBody>
          <a:bodyPr/>
          <a:lstStyle/>
          <a:p>
            <a:r>
              <a:rPr lang="de-DE" altLang="de-DE"/>
              <a:t>Seite </a:t>
            </a:r>
            <a:fld id="{8AFEB551-7E4B-47CB-B8C0-3468CB550831}" type="slidenum">
              <a:rPr lang="de-DE" altLang="de-DE" smtClean="0"/>
              <a:pPr/>
              <a:t>35</a:t>
            </a:fld>
            <a:endParaRPr lang="de-DE" altLang="de-DE"/>
          </a:p>
        </p:txBody>
      </p:sp>
      <p:sp>
        <p:nvSpPr>
          <p:cNvPr id="5" name="Titel 1"/>
          <p:cNvSpPr txBox="1">
            <a:spLocks/>
          </p:cNvSpPr>
          <p:nvPr/>
        </p:nvSpPr>
        <p:spPr bwMode="auto">
          <a:xfrm>
            <a:off x="272480" y="281608"/>
            <a:ext cx="850265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800" b="1" i="0" u="none" strike="noStrike" kern="0" cap="none" spc="0" normalizeH="0" baseline="0" noProof="0" dirty="0">
                <a:ln>
                  <a:noFill/>
                </a:ln>
                <a:solidFill>
                  <a:schemeClr val="tx2"/>
                </a:solidFill>
                <a:effectLst/>
                <a:uLnTx/>
                <a:uFillTx/>
                <a:latin typeface="+mj-lt"/>
                <a:ea typeface="+mj-ea"/>
                <a:cs typeface="+mj-cs"/>
              </a:rPr>
              <a:t>Wissensrepräsentation II</a:t>
            </a:r>
            <a:br>
              <a:rPr kumimoji="0" lang="de-DE" sz="1500" b="1" i="0" u="none" strike="noStrike" kern="0" cap="none" spc="0" normalizeH="0" baseline="0" noProof="0" dirty="0">
                <a:ln>
                  <a:noFill/>
                </a:ln>
                <a:solidFill>
                  <a:schemeClr val="tx2"/>
                </a:solidFill>
                <a:effectLst/>
                <a:uLnTx/>
                <a:uFillTx/>
                <a:latin typeface="+mj-lt"/>
                <a:ea typeface="+mj-ea"/>
                <a:cs typeface="+mj-cs"/>
              </a:rPr>
            </a:br>
            <a:endParaRPr kumimoji="0" lang="de-DE" sz="1500" b="1" i="0" u="none" strike="noStrike" kern="0" cap="none" spc="0" normalizeH="0" baseline="0" noProof="0" dirty="0">
              <a:ln>
                <a:noFill/>
              </a:ln>
              <a:solidFill>
                <a:schemeClr val="tx2"/>
              </a:solidFill>
              <a:effectLst/>
              <a:uLnTx/>
              <a:uFillTx/>
              <a:latin typeface="+mj-lt"/>
              <a:ea typeface="+mj-ea"/>
              <a:cs typeface="+mj-cs"/>
            </a:endParaRPr>
          </a:p>
        </p:txBody>
      </p:sp>
      <p:pic>
        <p:nvPicPr>
          <p:cNvPr id="7" name="Picture 6" descr="knowledge-sharing">
            <a:hlinkClick r:id="rId2" tooltip="knowledge-sharing"/>
          </p:cNvPr>
          <p:cNvPicPr>
            <a:picLocks noChangeAspect="1" noChangeArrowheads="1"/>
          </p:cNvPicPr>
          <p:nvPr/>
        </p:nvPicPr>
        <p:blipFill>
          <a:blip r:embed="rId3" cstate="print"/>
          <a:srcRect/>
          <a:stretch>
            <a:fillRect/>
          </a:stretch>
        </p:blipFill>
        <p:spPr bwMode="auto">
          <a:xfrm>
            <a:off x="7041232" y="1"/>
            <a:ext cx="2864768" cy="193060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44488" y="1001688"/>
            <a:ext cx="8382000" cy="4572000"/>
          </a:xfrm>
        </p:spPr>
        <p:txBody>
          <a:bodyPr/>
          <a:lstStyle/>
          <a:p>
            <a:pPr>
              <a:buFontTx/>
              <a:buNone/>
              <a:defRPr/>
            </a:pPr>
            <a:r>
              <a:rPr lang="de-DE" sz="2000" b="1" dirty="0"/>
              <a:t>Förderung der Wissenskommunikation</a:t>
            </a:r>
          </a:p>
          <a:p>
            <a:pPr>
              <a:defRPr/>
            </a:pPr>
            <a:r>
              <a:rPr lang="de-DE" sz="2000" dirty="0"/>
              <a:t>Lob und Anerkennung</a:t>
            </a:r>
          </a:p>
          <a:p>
            <a:pPr>
              <a:defRPr/>
            </a:pPr>
            <a:r>
              <a:rPr lang="de-DE" sz="2000" dirty="0"/>
              <a:t>Mitspracherecht</a:t>
            </a:r>
          </a:p>
          <a:p>
            <a:pPr>
              <a:defRPr/>
            </a:pPr>
            <a:r>
              <a:rPr lang="de-DE" sz="2000" dirty="0"/>
              <a:t>Verantwortung</a:t>
            </a:r>
          </a:p>
          <a:p>
            <a:pPr>
              <a:defRPr/>
            </a:pPr>
            <a:r>
              <a:rPr lang="de-DE" sz="2000" dirty="0"/>
              <a:t>Soziale Kontakte / Ansehen</a:t>
            </a:r>
          </a:p>
          <a:p>
            <a:pPr>
              <a:defRPr/>
            </a:pPr>
            <a:r>
              <a:rPr lang="de-DE" sz="2000" dirty="0"/>
              <a:t>Fairness in der Kooperation</a:t>
            </a:r>
          </a:p>
          <a:p>
            <a:pPr>
              <a:defRPr/>
            </a:pPr>
            <a:r>
              <a:rPr lang="de-DE" sz="2000" dirty="0"/>
              <a:t>Karriere-Transparenz</a:t>
            </a:r>
          </a:p>
          <a:p>
            <a:pPr>
              <a:defRPr/>
            </a:pPr>
            <a:r>
              <a:rPr lang="de-DE" sz="2000" dirty="0"/>
              <a:t>Freiheit bei Entscheidungen</a:t>
            </a:r>
          </a:p>
          <a:p>
            <a:pPr>
              <a:defRPr/>
            </a:pPr>
            <a:r>
              <a:rPr lang="de-DE" sz="2000" dirty="0"/>
              <a:t>Positive Unternehmenskultur</a:t>
            </a:r>
          </a:p>
          <a:p>
            <a:pPr>
              <a:buNone/>
              <a:defRPr/>
            </a:pPr>
            <a:endParaRPr lang="de-DE" sz="2000" dirty="0"/>
          </a:p>
          <a:p>
            <a:pPr>
              <a:buFontTx/>
              <a:buNone/>
              <a:defRPr/>
            </a:pPr>
            <a:r>
              <a:rPr lang="de-DE" sz="2000" b="1" dirty="0"/>
              <a:t>Motivation zu Wissensteilung und –</a:t>
            </a:r>
            <a:r>
              <a:rPr lang="de-DE" sz="2000" b="1" dirty="0" err="1"/>
              <a:t>nutzung</a:t>
            </a:r>
            <a:endParaRPr lang="de-DE" sz="2000" b="1" dirty="0"/>
          </a:p>
          <a:p>
            <a:pPr lvl="1">
              <a:defRPr/>
            </a:pPr>
            <a:r>
              <a:rPr lang="de-DE" sz="2000" dirty="0">
                <a:ea typeface="+mn-ea"/>
                <a:cs typeface="+mn-cs"/>
              </a:rPr>
              <a:t>Gemeinsame Ausflüge, Veranstaltungen</a:t>
            </a:r>
          </a:p>
          <a:p>
            <a:pPr lvl="1">
              <a:defRPr/>
            </a:pPr>
            <a:r>
              <a:rPr lang="de-DE" sz="2000" dirty="0">
                <a:ea typeface="+mn-ea"/>
                <a:cs typeface="+mn-cs"/>
              </a:rPr>
              <a:t>Teamentlohnungen</a:t>
            </a:r>
          </a:p>
          <a:p>
            <a:pPr lvl="1">
              <a:defRPr/>
            </a:pPr>
            <a:r>
              <a:rPr lang="de-DE" sz="2000" dirty="0">
                <a:ea typeface="+mn-ea"/>
                <a:cs typeface="+mn-cs"/>
              </a:rPr>
              <a:t>Lob und Anerkennung für besondere Kenntnisse</a:t>
            </a:r>
          </a:p>
          <a:p>
            <a:pPr lvl="1">
              <a:defRPr/>
            </a:pPr>
            <a:r>
              <a:rPr lang="de-DE" sz="2000" dirty="0">
                <a:ea typeface="+mn-ea"/>
                <a:cs typeface="+mn-cs"/>
              </a:rPr>
              <a:t>„Mitarbeiter des Monats“</a:t>
            </a:r>
          </a:p>
          <a:p>
            <a:pPr lvl="1">
              <a:defRPr/>
            </a:pPr>
            <a:r>
              <a:rPr lang="de-DE" sz="2000" dirty="0">
                <a:ea typeface="+mn-ea"/>
                <a:cs typeface="+mn-cs"/>
              </a:rPr>
              <a:t>„Fehler des Monats“</a:t>
            </a:r>
          </a:p>
          <a:p>
            <a:pPr>
              <a:buFontTx/>
              <a:buNone/>
              <a:defRPr/>
            </a:pPr>
            <a:endParaRPr lang="de-DE" dirty="0"/>
          </a:p>
        </p:txBody>
      </p:sp>
      <p:sp>
        <p:nvSpPr>
          <p:cNvPr id="41988" name="Foliennummernplatzhalter 3"/>
          <p:cNvSpPr>
            <a:spLocks noGrp="1"/>
          </p:cNvSpPr>
          <p:nvPr>
            <p:ph type="sldNum" sz="quarter" idx="10"/>
          </p:nvPr>
        </p:nvSpPr>
        <p:spPr>
          <a:noFill/>
        </p:spPr>
        <p:txBody>
          <a:bodyPr/>
          <a:lstStyle/>
          <a:p>
            <a:r>
              <a:rPr lang="de-DE" altLang="de-DE"/>
              <a:t>Seite </a:t>
            </a:r>
            <a:fld id="{1965B720-7D70-4A1D-8BB0-6D37D89307B6}" type="slidenum">
              <a:rPr lang="de-DE" altLang="de-DE" smtClean="0"/>
              <a:pPr/>
              <a:t>36</a:t>
            </a:fld>
            <a:endParaRPr lang="de-DE" altLang="de-DE"/>
          </a:p>
        </p:txBody>
      </p:sp>
      <p:sp>
        <p:nvSpPr>
          <p:cNvPr id="6" name="Titel 1"/>
          <p:cNvSpPr>
            <a:spLocks noGrp="1"/>
          </p:cNvSpPr>
          <p:nvPr>
            <p:ph type="title"/>
          </p:nvPr>
        </p:nvSpPr>
        <p:spPr>
          <a:xfrm>
            <a:off x="273050" y="280988"/>
            <a:ext cx="8502650" cy="457200"/>
          </a:xfrm>
        </p:spPr>
        <p:txBody>
          <a:bodyPr/>
          <a:lstStyle/>
          <a:p>
            <a:r>
              <a:rPr lang="de-DE" sz="2800" dirty="0"/>
              <a:t>Wissenskommunikation III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z="1700" b="1" dirty="0"/>
              <a:t>Worüber möchten Sie in erster Linie mehr wissen?</a:t>
            </a:r>
            <a:endParaRPr lang="de-DE" sz="1700" dirty="0"/>
          </a:p>
          <a:p>
            <a:pPr lvl="1"/>
            <a:r>
              <a:rPr lang="de-DE" sz="1700" dirty="0"/>
              <a:t>über Informationen, die meine Tätigkeit betreffen</a:t>
            </a:r>
          </a:p>
          <a:p>
            <a:pPr lvl="1"/>
            <a:r>
              <a:rPr lang="de-DE" sz="1700" dirty="0"/>
              <a:t>über Informationen, die mein(e) Abteilung/Team betreffen</a:t>
            </a:r>
          </a:p>
          <a:p>
            <a:pPr lvl="1"/>
            <a:r>
              <a:rPr lang="de-DE" sz="1700" dirty="0"/>
              <a:t>über Entwicklungen, die meine Tätigkeit betreffen</a:t>
            </a:r>
          </a:p>
          <a:p>
            <a:pPr lvl="1"/>
            <a:r>
              <a:rPr lang="de-DE" sz="1700" dirty="0"/>
              <a:t>über Entwicklungen, die mein(e) Abteilung/Team betreffen</a:t>
            </a:r>
          </a:p>
          <a:p>
            <a:pPr lvl="1"/>
            <a:r>
              <a:rPr lang="de-DE" sz="1700" dirty="0"/>
              <a:t>wie die Ergebnisse meiner Arbeit im Weiteren genutzt werden</a:t>
            </a:r>
          </a:p>
          <a:p>
            <a:pPr lvl="1"/>
            <a:r>
              <a:rPr lang="de-DE" sz="1700" dirty="0"/>
              <a:t>welche Ergebnisse bei der Arbeit meiner Abteilung/meines Teams herauskommen</a:t>
            </a:r>
          </a:p>
          <a:p>
            <a:pPr lvl="1"/>
            <a:r>
              <a:rPr lang="de-DE" sz="1700" dirty="0"/>
              <a:t>über die Arbeit anderer Abteilungen/Teams</a:t>
            </a:r>
          </a:p>
          <a:p>
            <a:pPr lvl="1"/>
            <a:r>
              <a:rPr lang="en-US" sz="1700" dirty="0" err="1"/>
              <a:t>über</a:t>
            </a:r>
            <a:r>
              <a:rPr lang="en-US" sz="1700" dirty="0"/>
              <a:t> </a:t>
            </a:r>
            <a:r>
              <a:rPr lang="en-US" sz="1700" dirty="0" err="1"/>
              <a:t>unsere</a:t>
            </a:r>
            <a:r>
              <a:rPr lang="en-US" sz="1700" dirty="0"/>
              <a:t> </a:t>
            </a:r>
            <a:r>
              <a:rPr lang="en-US" sz="1700" dirty="0" err="1"/>
              <a:t>Produkte</a:t>
            </a:r>
            <a:r>
              <a:rPr lang="en-US" sz="1700" dirty="0"/>
              <a:t>/</a:t>
            </a:r>
            <a:r>
              <a:rPr lang="en-US" sz="1700" dirty="0" err="1"/>
              <a:t>Dienstleistungen</a:t>
            </a:r>
            <a:endParaRPr lang="de-DE" sz="1700" dirty="0"/>
          </a:p>
          <a:p>
            <a:pPr lvl="1"/>
            <a:r>
              <a:rPr lang="de-DE" sz="1700" dirty="0"/>
              <a:t>über personelle Veränderungen, z. B. Neueinstellungen, Versetzungen</a:t>
            </a:r>
          </a:p>
          <a:p>
            <a:pPr lvl="1"/>
            <a:r>
              <a:rPr lang="en-US" sz="1700" dirty="0" err="1"/>
              <a:t>über</a:t>
            </a:r>
            <a:r>
              <a:rPr lang="en-US" sz="1700" dirty="0"/>
              <a:t> </a:t>
            </a:r>
            <a:r>
              <a:rPr lang="en-US" sz="1700" dirty="0" err="1"/>
              <a:t>Entscheidungen</a:t>
            </a:r>
            <a:r>
              <a:rPr lang="en-US" sz="1700" dirty="0"/>
              <a:t> der </a:t>
            </a:r>
            <a:r>
              <a:rPr lang="en-US" sz="1700" dirty="0" err="1"/>
              <a:t>Geschäftsleitung</a:t>
            </a:r>
            <a:endParaRPr lang="de-DE" sz="1700" dirty="0"/>
          </a:p>
          <a:p>
            <a:pPr lvl="1"/>
            <a:r>
              <a:rPr lang="de-DE" sz="1700" dirty="0"/>
              <a:t>über die Strategie/Ziele meiner Abteilung/Team</a:t>
            </a:r>
          </a:p>
          <a:p>
            <a:pPr lvl="1"/>
            <a:r>
              <a:rPr lang="en-US" sz="1700" dirty="0"/>
              <a:t>…</a:t>
            </a:r>
            <a:endParaRPr lang="de-DE" sz="1700" dirty="0"/>
          </a:p>
          <a:p>
            <a:pPr lvl="1"/>
            <a:r>
              <a:rPr lang="en-US" dirty="0"/>
              <a:t>…</a:t>
            </a:r>
            <a:endParaRPr lang="de-DE" sz="1400" dirty="0"/>
          </a:p>
          <a:p>
            <a:pPr lvl="1"/>
            <a:r>
              <a:rPr lang="en-US" dirty="0"/>
              <a:t>…</a:t>
            </a:r>
            <a:endParaRPr lang="de-DE" sz="1400" dirty="0"/>
          </a:p>
          <a:p>
            <a:endParaRPr lang="de-DE" dirty="0"/>
          </a:p>
        </p:txBody>
      </p:sp>
      <p:sp>
        <p:nvSpPr>
          <p:cNvPr id="4" name="Foliennummernplatzhalter 3"/>
          <p:cNvSpPr>
            <a:spLocks noGrp="1"/>
          </p:cNvSpPr>
          <p:nvPr>
            <p:ph type="sldNum" sz="quarter" idx="10"/>
          </p:nvPr>
        </p:nvSpPr>
        <p:spPr/>
        <p:txBody>
          <a:bodyPr/>
          <a:lstStyle/>
          <a:p>
            <a:pPr>
              <a:defRPr/>
            </a:pPr>
            <a:fld id="{C73B1473-D840-453A-B96E-677E06FF19DC}" type="slidenum">
              <a:rPr lang="de-DE" smtClean="0"/>
              <a:pPr>
                <a:defRPr/>
              </a:pPr>
              <a:t>37</a:t>
            </a:fld>
            <a:endParaRPr lang="de-DE" dirty="0"/>
          </a:p>
        </p:txBody>
      </p:sp>
      <p:sp>
        <p:nvSpPr>
          <p:cNvPr id="6" name="Titel 1"/>
          <p:cNvSpPr txBox="1">
            <a:spLocks/>
          </p:cNvSpPr>
          <p:nvPr/>
        </p:nvSpPr>
        <p:spPr bwMode="auto">
          <a:xfrm>
            <a:off x="920552" y="497632"/>
            <a:ext cx="850265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800" b="1" i="0" u="none" strike="noStrike" kern="0" cap="none" spc="0" normalizeH="0" baseline="0" noProof="0" dirty="0">
                <a:ln>
                  <a:noFill/>
                </a:ln>
                <a:solidFill>
                  <a:schemeClr val="tx2"/>
                </a:solidFill>
                <a:effectLst/>
                <a:uLnTx/>
                <a:uFillTx/>
                <a:latin typeface="+mj-lt"/>
                <a:ea typeface="+mj-ea"/>
                <a:cs typeface="+mj-cs"/>
              </a:rPr>
              <a:t> Wissenskommunikation III </a:t>
            </a:r>
          </a:p>
        </p:txBody>
      </p:sp>
    </p:spTree>
    <p:extLst>
      <p:ext uri="{BB962C8B-B14F-4D97-AF65-F5344CB8AC3E}">
        <p14:creationId xmlns:p14="http://schemas.microsoft.com/office/powerpoint/2010/main" val="2686927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Inhaltsplatzhalter 2"/>
          <p:cNvSpPr>
            <a:spLocks noGrp="1"/>
          </p:cNvSpPr>
          <p:nvPr>
            <p:ph idx="1"/>
          </p:nvPr>
        </p:nvSpPr>
        <p:spPr>
          <a:xfrm>
            <a:off x="272480" y="1001688"/>
            <a:ext cx="9175750" cy="4572000"/>
          </a:xfrm>
        </p:spPr>
        <p:txBody>
          <a:bodyPr/>
          <a:lstStyle/>
          <a:p>
            <a:endParaRPr lang="de-DE" altLang="de-DE" sz="2400" dirty="0"/>
          </a:p>
          <a:p>
            <a:pPr>
              <a:buNone/>
            </a:pPr>
            <a:r>
              <a:rPr lang="de-DE" altLang="de-DE" sz="2400" b="1" dirty="0"/>
              <a:t>Wie kommuniziert ihr Unternehmen/ihre Abteilung relevantes Wissen?</a:t>
            </a:r>
          </a:p>
          <a:p>
            <a:r>
              <a:rPr lang="de-DE" altLang="de-DE" sz="2400" dirty="0"/>
              <a:t>Wie wird bei Ihnen Wissen verteilt (d.h. zielgerecht an den richtigen Ort gebracht)?</a:t>
            </a:r>
          </a:p>
          <a:p>
            <a:r>
              <a:rPr lang="de-DE" altLang="de-DE" sz="2400" dirty="0"/>
              <a:t>Welche Formen der Wissensvermittlung gibt es bei ihnen?</a:t>
            </a:r>
          </a:p>
          <a:p>
            <a:r>
              <a:rPr lang="de-DE" altLang="de-DE" sz="2400" dirty="0"/>
              <a:t>Wie wird das Teilen und der gegenseitige Austausch von Wissen gefördert?</a:t>
            </a:r>
          </a:p>
          <a:p>
            <a:r>
              <a:rPr lang="de-DE" altLang="de-DE" sz="2400" dirty="0"/>
              <a:t>Wo gibt es besonders drängende Probleme bei der Wissenskommunikation?</a:t>
            </a:r>
            <a:endParaRPr lang="en-US" altLang="de-DE" sz="2400" dirty="0"/>
          </a:p>
        </p:txBody>
      </p:sp>
      <p:sp>
        <p:nvSpPr>
          <p:cNvPr id="39940" name="Foliennummernplatzhalter 3"/>
          <p:cNvSpPr>
            <a:spLocks noGrp="1"/>
          </p:cNvSpPr>
          <p:nvPr>
            <p:ph type="sldNum" sz="quarter" idx="10"/>
          </p:nvPr>
        </p:nvSpPr>
        <p:spPr>
          <a:noFill/>
        </p:spPr>
        <p:txBody>
          <a:bodyPr/>
          <a:lstStyle/>
          <a:p>
            <a:r>
              <a:rPr lang="de-DE" altLang="de-DE"/>
              <a:t>Seite </a:t>
            </a:r>
            <a:fld id="{DD42AA05-9A1E-4158-AA76-1742841B8643}" type="slidenum">
              <a:rPr lang="de-DE" altLang="de-DE" smtClean="0"/>
              <a:pPr/>
              <a:t>38</a:t>
            </a:fld>
            <a:endParaRPr lang="de-DE" altLang="de-DE"/>
          </a:p>
        </p:txBody>
      </p:sp>
      <p:sp>
        <p:nvSpPr>
          <p:cNvPr id="5" name="Titel 1"/>
          <p:cNvSpPr txBox="1">
            <a:spLocks/>
          </p:cNvSpPr>
          <p:nvPr/>
        </p:nvSpPr>
        <p:spPr bwMode="auto">
          <a:xfrm>
            <a:off x="273050" y="280988"/>
            <a:ext cx="850265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800" b="1" i="0" u="none" strike="noStrike" kern="0" cap="none" spc="0" normalizeH="0" baseline="0" noProof="0" dirty="0">
                <a:ln>
                  <a:noFill/>
                </a:ln>
                <a:solidFill>
                  <a:schemeClr val="tx2"/>
                </a:solidFill>
                <a:effectLst/>
                <a:uLnTx/>
                <a:uFillTx/>
                <a:latin typeface="+mj-lt"/>
                <a:ea typeface="+mj-ea"/>
                <a:cs typeface="+mj-cs"/>
              </a:rPr>
              <a:t>Wissenskommunikation III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Inhaltsplatzhalter 2"/>
          <p:cNvSpPr>
            <a:spLocks noGrp="1"/>
          </p:cNvSpPr>
          <p:nvPr>
            <p:ph idx="1"/>
          </p:nvPr>
        </p:nvSpPr>
        <p:spPr>
          <a:xfrm>
            <a:off x="416496" y="1145704"/>
            <a:ext cx="8382000" cy="4572000"/>
          </a:xfrm>
        </p:spPr>
        <p:txBody>
          <a:bodyPr/>
          <a:lstStyle/>
          <a:p>
            <a:pPr marL="0" indent="0">
              <a:buFontTx/>
              <a:buNone/>
              <a:defRPr/>
            </a:pPr>
            <a:r>
              <a:rPr lang="de-DE" altLang="de-DE" sz="2400" b="1" dirty="0"/>
              <a:t>Motivation zu Wissensgenerierung</a:t>
            </a:r>
          </a:p>
          <a:p>
            <a:pPr>
              <a:buFont typeface="Wingdings" panose="05000000000000000000" pitchFamily="2" charset="2"/>
              <a:buChar char="ü"/>
              <a:defRPr/>
            </a:pPr>
            <a:r>
              <a:rPr lang="de-DE" altLang="de-DE" sz="2200" dirty="0"/>
              <a:t>Lob für „Best </a:t>
            </a:r>
            <a:r>
              <a:rPr lang="de-DE" altLang="de-DE" sz="2200" dirty="0" err="1"/>
              <a:t>Ideas</a:t>
            </a:r>
            <a:r>
              <a:rPr lang="de-DE" altLang="de-DE" sz="2200" dirty="0"/>
              <a:t>“; Koppelung mit materiellen Anreizen</a:t>
            </a:r>
          </a:p>
          <a:p>
            <a:pPr>
              <a:buFont typeface="Wingdings" panose="05000000000000000000" pitchFamily="2" charset="2"/>
              <a:buChar char="ü"/>
              <a:defRPr/>
            </a:pPr>
            <a:r>
              <a:rPr lang="de-DE" altLang="de-DE" sz="2200" dirty="0"/>
              <a:t>Fixe Entlohnung für Vorschläge oder Innovationen</a:t>
            </a:r>
          </a:p>
          <a:p>
            <a:pPr>
              <a:buFont typeface="Wingdings" panose="05000000000000000000" pitchFamily="2" charset="2"/>
              <a:buChar char="ü"/>
              <a:defRPr/>
            </a:pPr>
            <a:r>
              <a:rPr lang="de-DE" altLang="de-DE" sz="2200" dirty="0"/>
              <a:t>Spielcharakter (z. B. Feste zur Entwicklung neuer Ideen)</a:t>
            </a:r>
          </a:p>
          <a:p>
            <a:pPr>
              <a:buNone/>
            </a:pPr>
            <a:r>
              <a:rPr lang="de-DE" altLang="de-DE" sz="2400" b="1" dirty="0"/>
              <a:t>Wie generiert ihr Unternehmen/ihre Abteilung  neues Wissen?</a:t>
            </a:r>
          </a:p>
          <a:p>
            <a:r>
              <a:rPr lang="de-DE" altLang="de-DE" sz="2200" dirty="0"/>
              <a:t>Wie wird bei Ihnen neues Wissen in die Organisation geholt (bzw. importiert)?</a:t>
            </a:r>
          </a:p>
          <a:p>
            <a:r>
              <a:rPr lang="de-DE" altLang="de-DE" sz="2200" dirty="0"/>
              <a:t>Welche Formen der internen Wissensproduktion gibt es bei Ihnen?</a:t>
            </a:r>
          </a:p>
          <a:p>
            <a:r>
              <a:rPr lang="de-DE" altLang="de-DE" sz="2200" dirty="0"/>
              <a:t>Wie wird der Aufbau neuen Wissens ermöglicht und unterstützt?</a:t>
            </a:r>
          </a:p>
          <a:p>
            <a:r>
              <a:rPr lang="de-DE" altLang="de-DE" sz="2200" dirty="0"/>
              <a:t>Wo gibt es besonders drängende Probleme bei der Wissensgenerierung?</a:t>
            </a:r>
            <a:endParaRPr lang="en-US" altLang="de-DE" sz="2200" dirty="0"/>
          </a:p>
        </p:txBody>
      </p:sp>
      <p:sp>
        <p:nvSpPr>
          <p:cNvPr id="36868" name="Foliennummernplatzhalter 3"/>
          <p:cNvSpPr>
            <a:spLocks noGrp="1"/>
          </p:cNvSpPr>
          <p:nvPr>
            <p:ph type="sldNum" sz="quarter" idx="10"/>
          </p:nvPr>
        </p:nvSpPr>
        <p:spPr>
          <a:noFill/>
        </p:spPr>
        <p:txBody>
          <a:bodyPr/>
          <a:lstStyle/>
          <a:p>
            <a:r>
              <a:rPr lang="de-DE" altLang="de-DE"/>
              <a:t>Seite </a:t>
            </a:r>
            <a:fld id="{E213F4B9-A216-4AF5-9D21-C647E244AECB}" type="slidenum">
              <a:rPr lang="de-DE" altLang="de-DE" smtClean="0"/>
              <a:pPr/>
              <a:t>39</a:t>
            </a:fld>
            <a:endParaRPr lang="de-DE" altLang="de-DE"/>
          </a:p>
        </p:txBody>
      </p:sp>
      <p:sp>
        <p:nvSpPr>
          <p:cNvPr id="6" name="Titel 1"/>
          <p:cNvSpPr>
            <a:spLocks noGrp="1"/>
          </p:cNvSpPr>
          <p:nvPr>
            <p:ph type="title"/>
          </p:nvPr>
        </p:nvSpPr>
        <p:spPr>
          <a:xfrm>
            <a:off x="560512" y="569640"/>
            <a:ext cx="8502650" cy="457200"/>
          </a:xfrm>
        </p:spPr>
        <p:txBody>
          <a:bodyPr/>
          <a:lstStyle/>
          <a:p>
            <a:r>
              <a:rPr lang="de-DE" sz="2800" dirty="0"/>
              <a:t>Wissensentwicklung  IV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0472" y="641648"/>
            <a:ext cx="9705528" cy="457200"/>
          </a:xfrm>
        </p:spPr>
        <p:txBody>
          <a:bodyPr/>
          <a:lstStyle/>
          <a:p>
            <a:r>
              <a:rPr lang="de-DE" sz="2800" dirty="0"/>
              <a:t>Digitales Wissensmanagement: Inhalt</a:t>
            </a:r>
          </a:p>
        </p:txBody>
      </p:sp>
      <p:sp>
        <p:nvSpPr>
          <p:cNvPr id="3" name="Inhaltsplatzhalter 2"/>
          <p:cNvSpPr>
            <a:spLocks noGrp="1"/>
          </p:cNvSpPr>
          <p:nvPr>
            <p:ph sz="half" idx="1"/>
          </p:nvPr>
        </p:nvSpPr>
        <p:spPr>
          <a:xfrm>
            <a:off x="344488" y="1361728"/>
            <a:ext cx="8352928" cy="4572000"/>
          </a:xfrm>
        </p:spPr>
        <p:txBody>
          <a:bodyPr/>
          <a:lstStyle/>
          <a:p>
            <a:r>
              <a:rPr lang="de-DE" sz="2000" dirty="0"/>
              <a:t>1.Grundlagen des Wissensmanagements (WM)</a:t>
            </a:r>
          </a:p>
          <a:p>
            <a:r>
              <a:rPr lang="de-DE" sz="2000" dirty="0"/>
              <a:t>2.Wissenssuche </a:t>
            </a:r>
          </a:p>
          <a:p>
            <a:r>
              <a:rPr lang="de-DE" sz="2000" dirty="0"/>
              <a:t>3.Wissensgenerierung </a:t>
            </a:r>
          </a:p>
          <a:p>
            <a:r>
              <a:rPr lang="de-DE" sz="2000" dirty="0"/>
              <a:t>4.Methoden des WM</a:t>
            </a:r>
          </a:p>
          <a:p>
            <a:r>
              <a:rPr lang="de-DE" sz="2000" dirty="0"/>
              <a:t>5.Bewertungsmethoden von Wissen-(</a:t>
            </a:r>
            <a:r>
              <a:rPr lang="de-DE" sz="2000" dirty="0" err="1"/>
              <a:t>smanagement</a:t>
            </a:r>
            <a:r>
              <a:rPr lang="de-DE" sz="2000" dirty="0"/>
              <a:t>)</a:t>
            </a:r>
          </a:p>
          <a:p>
            <a:r>
              <a:rPr lang="de-DE" sz="2000" dirty="0"/>
              <a:t>6.Softwaretechnische Werkzeuge des Wissensmanagements</a:t>
            </a:r>
          </a:p>
          <a:p>
            <a:r>
              <a:rPr lang="de-DE" sz="2000" dirty="0"/>
              <a:t>7.Wissensmanagementsysteme</a:t>
            </a:r>
          </a:p>
          <a:p>
            <a:r>
              <a:rPr lang="de-DE" sz="2000" dirty="0"/>
              <a:t>8. Risikomanagement in WM </a:t>
            </a:r>
          </a:p>
          <a:p>
            <a:r>
              <a:rPr lang="de-DE" sz="2000" dirty="0"/>
              <a:t>9. Wissensmanagement erfolgreich einführen</a:t>
            </a:r>
          </a:p>
          <a:p>
            <a:r>
              <a:rPr lang="de-DE" sz="2000" dirty="0"/>
              <a:t>10 Anwendung: Virtuelle Weiterbildung zur Steigerung des Humankapitals</a:t>
            </a:r>
          </a:p>
          <a:p>
            <a:r>
              <a:rPr lang="de-DE" sz="2000" dirty="0"/>
              <a:t>11. Anwendung: Lernende Organisationen</a:t>
            </a:r>
          </a:p>
          <a:p>
            <a:endParaRPr lang="de-DE" sz="1600" dirty="0"/>
          </a:p>
        </p:txBody>
      </p:sp>
      <p:sp>
        <p:nvSpPr>
          <p:cNvPr id="5" name="Foliennummernplatzhalter 4"/>
          <p:cNvSpPr>
            <a:spLocks noGrp="1"/>
          </p:cNvSpPr>
          <p:nvPr>
            <p:ph type="sldNum" sz="quarter" idx="10"/>
          </p:nvPr>
        </p:nvSpPr>
        <p:spPr/>
        <p:txBody>
          <a:bodyPr/>
          <a:lstStyle/>
          <a:p>
            <a:pPr>
              <a:defRPr/>
            </a:pPr>
            <a:fld id="{D8DF38FC-D6E6-41C0-ADA1-3B6BC15E0F7E}" type="slidenum">
              <a:rPr lang="de-DE" smtClean="0"/>
              <a:pPr>
                <a:defRPr/>
              </a:pPr>
              <a:t>4</a:t>
            </a:fld>
            <a:endParaRPr lang="de-DE" dirty="0"/>
          </a:p>
        </p:txBody>
      </p:sp>
    </p:spTree>
    <p:extLst>
      <p:ext uri="{BB962C8B-B14F-4D97-AF65-F5344CB8AC3E}">
        <p14:creationId xmlns:p14="http://schemas.microsoft.com/office/powerpoint/2010/main" val="3651944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pPr algn="ctr"/>
            <a:r>
              <a:rPr lang="de-DE" altLang="de-DE" sz="2800"/>
              <a:t>Wie nutzt ihr Unternehmen/ihre Abteilung  vorhandenes Wissen?</a:t>
            </a:r>
            <a:endParaRPr lang="en-US" altLang="de-DE" sz="2800"/>
          </a:p>
        </p:txBody>
      </p:sp>
      <p:sp>
        <p:nvSpPr>
          <p:cNvPr id="40963" name="Inhaltsplatzhalter 2"/>
          <p:cNvSpPr>
            <a:spLocks noGrp="1"/>
          </p:cNvSpPr>
          <p:nvPr>
            <p:ph idx="1"/>
          </p:nvPr>
        </p:nvSpPr>
        <p:spPr/>
        <p:txBody>
          <a:bodyPr/>
          <a:lstStyle/>
          <a:p>
            <a:r>
              <a:rPr lang="de-DE" altLang="de-DE" sz="2400"/>
              <a:t>Wie wird bei Ihnen neues Wissen in Entscheidungen umgesetzt?</a:t>
            </a:r>
            <a:br>
              <a:rPr lang="de-DE" altLang="de-DE" sz="2400"/>
            </a:br>
            <a:endParaRPr lang="de-DE" altLang="de-DE" sz="2400"/>
          </a:p>
          <a:p>
            <a:r>
              <a:rPr lang="de-DE" altLang="de-DE" sz="2400"/>
              <a:t>Welche Formen der Wissensanwendung gibt es bei Ihnen?</a:t>
            </a:r>
            <a:br>
              <a:rPr lang="de-DE" altLang="de-DE" sz="2400"/>
            </a:br>
            <a:endParaRPr lang="de-DE" altLang="de-DE" sz="2400"/>
          </a:p>
          <a:p>
            <a:r>
              <a:rPr lang="de-DE" altLang="de-DE" sz="2400"/>
              <a:t>Wie wird die Nutzung von Wissen innerhalb der Organisation gefördert?</a:t>
            </a:r>
            <a:br>
              <a:rPr lang="de-DE" altLang="de-DE" sz="2400"/>
            </a:br>
            <a:endParaRPr lang="de-DE" altLang="de-DE" sz="2400"/>
          </a:p>
          <a:p>
            <a:r>
              <a:rPr lang="de-DE" altLang="de-DE" sz="2400"/>
              <a:t>Wo gibt es beson</a:t>
            </a:r>
            <a:r>
              <a:rPr lang="de-DE" altLang="de-DE" sz="2000"/>
              <a:t>ders drängende Probleme bei der Wissensnutzung?</a:t>
            </a:r>
            <a:endParaRPr lang="en-US" altLang="de-DE" sz="2000"/>
          </a:p>
        </p:txBody>
      </p:sp>
      <p:sp>
        <p:nvSpPr>
          <p:cNvPr id="40964" name="Foliennummernplatzhalter 3"/>
          <p:cNvSpPr>
            <a:spLocks noGrp="1"/>
          </p:cNvSpPr>
          <p:nvPr>
            <p:ph type="sldNum" sz="quarter" idx="10"/>
          </p:nvPr>
        </p:nvSpPr>
        <p:spPr>
          <a:noFill/>
        </p:spPr>
        <p:txBody>
          <a:bodyPr/>
          <a:lstStyle/>
          <a:p>
            <a:r>
              <a:rPr lang="de-DE" altLang="de-DE"/>
              <a:t>Seite </a:t>
            </a:r>
            <a:fld id="{8B5F94D1-8D00-4122-96D7-D5DEA686FE3F}" type="slidenum">
              <a:rPr lang="de-DE" altLang="de-DE" smtClean="0"/>
              <a:pPr/>
              <a:t>40</a:t>
            </a:fld>
            <a:endParaRPr lang="de-DE" altLang="de-DE"/>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2480" y="857672"/>
            <a:ext cx="8502650" cy="457200"/>
          </a:xfrm>
        </p:spPr>
        <p:txBody>
          <a:bodyPr/>
          <a:lstStyle/>
          <a:p>
            <a:r>
              <a:rPr lang="de-DE" altLang="de-DE" sz="2800" dirty="0"/>
              <a:t>1.5. </a:t>
            </a:r>
            <a:r>
              <a:rPr lang="de-DE" sz="2800" dirty="0"/>
              <a:t>Die Relevanz von psychologischen Faktoren im WM </a:t>
            </a:r>
            <a:br>
              <a:rPr lang="de-DE" sz="2800" dirty="0"/>
            </a:br>
            <a:r>
              <a:rPr lang="de-DE" sz="2800" dirty="0"/>
              <a:t>1.5.1 Unternehmenskultur ist der entscheidende Faktor</a:t>
            </a:r>
          </a:p>
        </p:txBody>
      </p:sp>
      <p:sp>
        <p:nvSpPr>
          <p:cNvPr id="3" name="Inhaltsplatzhalter 2"/>
          <p:cNvSpPr>
            <a:spLocks noGrp="1"/>
          </p:cNvSpPr>
          <p:nvPr>
            <p:ph idx="1"/>
          </p:nvPr>
        </p:nvSpPr>
        <p:spPr>
          <a:xfrm>
            <a:off x="344488" y="2297832"/>
            <a:ext cx="8382000" cy="2358008"/>
          </a:xfrm>
        </p:spPr>
        <p:txBody>
          <a:bodyPr/>
          <a:lstStyle/>
          <a:p>
            <a:r>
              <a:rPr lang="de-DE" sz="2000" dirty="0">
                <a:solidFill>
                  <a:schemeClr val="tx1"/>
                </a:solidFill>
                <a:latin typeface="+mn-lt"/>
                <a:ea typeface="+mn-ea"/>
                <a:cs typeface="+mn-cs"/>
              </a:rPr>
              <a:t>Unter </a:t>
            </a:r>
            <a:r>
              <a:rPr lang="de-DE" sz="2000" b="1" dirty="0">
                <a:solidFill>
                  <a:schemeClr val="tx1"/>
                </a:solidFill>
                <a:latin typeface="+mn-lt"/>
                <a:ea typeface="+mn-ea"/>
                <a:cs typeface="+mn-cs"/>
              </a:rPr>
              <a:t>Unternehmens-/Verwaltungskultur</a:t>
            </a:r>
            <a:r>
              <a:rPr lang="de-DE" sz="2000" dirty="0">
                <a:solidFill>
                  <a:schemeClr val="tx1"/>
                </a:solidFill>
                <a:latin typeface="+mn-lt"/>
                <a:ea typeface="+mn-ea"/>
                <a:cs typeface="+mn-cs"/>
              </a:rPr>
              <a:t> verstehen wir die gesamten Einstellungen, Überzeugungen und Werte eines Kollektivs, die zu einem Verhalten von einzelnen Gruppenmitgliedern und/oder einer gesamten Gruppe führen</a:t>
            </a:r>
          </a:p>
          <a:p>
            <a:r>
              <a:rPr lang="de-DE" sz="2000" dirty="0"/>
              <a:t>Ein mögliches Wertesystem in Verwaltungen zeigt die nächste Folie</a:t>
            </a:r>
            <a:endParaRPr lang="de-DE" sz="2000" dirty="0">
              <a:solidFill>
                <a:schemeClr val="tx1"/>
              </a:solidFill>
              <a:latin typeface="+mn-lt"/>
              <a:ea typeface="+mn-ea"/>
              <a:cs typeface="+mn-cs"/>
            </a:endParaRPr>
          </a:p>
          <a:p>
            <a:r>
              <a:rPr lang="de-DE" sz="2000" dirty="0">
                <a:solidFill>
                  <a:schemeClr val="tx1"/>
                </a:solidFill>
                <a:latin typeface="+mn-lt"/>
                <a:ea typeface="+mn-ea"/>
                <a:cs typeface="+mn-cs"/>
              </a:rPr>
              <a:t>Bei der Wissenskultur handelt es sich dann um einen spezifischen Teil der Unternehmenskultur.  Sie wird in Kap.1.5.2 behandelt.</a:t>
            </a:r>
          </a:p>
          <a:p>
            <a:pPr>
              <a:buNone/>
            </a:pPr>
            <a:r>
              <a:rPr lang="de-DE" sz="1200" dirty="0">
                <a:solidFill>
                  <a:schemeClr val="tx1"/>
                </a:solidFill>
                <a:latin typeface="+mn-lt"/>
                <a:ea typeface="+mn-ea"/>
                <a:cs typeface="+mn-cs"/>
              </a:rPr>
              <a:t>[Bellinger 2007, S.31]</a:t>
            </a:r>
            <a:endParaRPr lang="de-DE" sz="1200" dirty="0"/>
          </a:p>
        </p:txBody>
      </p:sp>
      <p:sp>
        <p:nvSpPr>
          <p:cNvPr id="4" name="Foliennummernplatzhalter 3"/>
          <p:cNvSpPr>
            <a:spLocks noGrp="1"/>
          </p:cNvSpPr>
          <p:nvPr>
            <p:ph type="sldNum" sz="quarter" idx="10"/>
          </p:nvPr>
        </p:nvSpPr>
        <p:spPr/>
        <p:txBody>
          <a:bodyPr/>
          <a:lstStyle/>
          <a:p>
            <a:pPr>
              <a:defRPr/>
            </a:pPr>
            <a:fld id="{C73B1473-D840-453A-B96E-677E06FF19DC}" type="slidenum">
              <a:rPr lang="de-DE" smtClean="0"/>
              <a:pPr>
                <a:defRPr/>
              </a:pPr>
              <a:t>41</a:t>
            </a:fld>
            <a:endParaRPr lang="de-D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a:xfrm>
            <a:off x="200472" y="713656"/>
            <a:ext cx="9505056" cy="457200"/>
          </a:xfrm>
        </p:spPr>
        <p:txBody>
          <a:bodyPr/>
          <a:lstStyle/>
          <a:p>
            <a:pPr>
              <a:spcBef>
                <a:spcPct val="50000"/>
              </a:spcBef>
            </a:pPr>
            <a:r>
              <a:rPr lang="de-DE" sz="2800" dirty="0"/>
              <a:t>1.5.1 Unternehmenskultur ist der entscheidende Faktor: </a:t>
            </a:r>
            <a:br>
              <a:rPr lang="de-DE" sz="2400" dirty="0"/>
            </a:br>
            <a:r>
              <a:rPr lang="de-DE" sz="2200" dirty="0"/>
              <a:t>Komponenten eines Wertesystems in Verwaltungen</a:t>
            </a:r>
            <a:endParaRPr lang="de-DE" altLang="de-DE" sz="2200" dirty="0"/>
          </a:p>
        </p:txBody>
      </p:sp>
      <p:sp>
        <p:nvSpPr>
          <p:cNvPr id="47107" name="Foliennummernplatzhalter 2"/>
          <p:cNvSpPr>
            <a:spLocks noGrp="1"/>
          </p:cNvSpPr>
          <p:nvPr>
            <p:ph type="sldNum" sz="quarter" idx="10"/>
          </p:nvPr>
        </p:nvSpPr>
        <p:spPr>
          <a:noFill/>
        </p:spPr>
        <p:txBody>
          <a:bodyPr/>
          <a:lstStyle/>
          <a:p>
            <a:fld id="{617444F2-9BF5-4BC8-B80F-9A48A6A1CCE9}" type="slidenum">
              <a:rPr lang="de-DE" smtClean="0"/>
              <a:pPr/>
              <a:t>42</a:t>
            </a:fld>
            <a:endParaRPr lang="de-DE"/>
          </a:p>
        </p:txBody>
      </p:sp>
      <p:pic>
        <p:nvPicPr>
          <p:cNvPr id="47108" name="Grafik 5" descr="QScan09082016_121256.jpg"/>
          <p:cNvPicPr>
            <a:picLocks noChangeAspect="1" noChangeArrowheads="1"/>
          </p:cNvPicPr>
          <p:nvPr/>
        </p:nvPicPr>
        <p:blipFill>
          <a:blip r:embed="rId2" cstate="print"/>
          <a:srcRect/>
          <a:stretch>
            <a:fillRect/>
          </a:stretch>
        </p:blipFill>
        <p:spPr bwMode="auto">
          <a:xfrm>
            <a:off x="2216696" y="1505744"/>
            <a:ext cx="5400675" cy="5473700"/>
          </a:xfrm>
          <a:prstGeom prst="rect">
            <a:avLst/>
          </a:prstGeom>
          <a:noFill/>
          <a:ln w="9525">
            <a:noFill/>
            <a:miter lim="800000"/>
            <a:headEnd/>
            <a:tailEnd/>
          </a:ln>
        </p:spPr>
      </p:pic>
      <p:sp>
        <p:nvSpPr>
          <p:cNvPr id="5" name="Textfeld 4"/>
          <p:cNvSpPr txBox="1"/>
          <p:nvPr/>
        </p:nvSpPr>
        <p:spPr>
          <a:xfrm>
            <a:off x="7761312" y="6762328"/>
            <a:ext cx="1944216" cy="400110"/>
          </a:xfrm>
          <a:prstGeom prst="rect">
            <a:avLst/>
          </a:prstGeom>
          <a:noFill/>
        </p:spPr>
        <p:txBody>
          <a:bodyPr wrap="square" rtlCol="0">
            <a:spAutoFit/>
          </a:bodyPr>
          <a:lstStyle/>
          <a:p>
            <a:r>
              <a:rPr lang="de-DE" sz="1200" dirty="0"/>
              <a:t>[Müller 2015, S. 76]</a:t>
            </a:r>
          </a:p>
          <a:p>
            <a:endParaRPr lang="de-D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344488" y="138113"/>
            <a:ext cx="9288462" cy="962898"/>
          </a:xfrm>
          <a:prstGeom prst="rect">
            <a:avLst/>
          </a:prstGeom>
          <a:noFill/>
          <a:ln w="9525" algn="ctr">
            <a:noFill/>
            <a:miter lim="800000"/>
            <a:headEnd/>
            <a:tailEnd/>
          </a:ln>
        </p:spPr>
        <p:txBody>
          <a:bodyPr lIns="100145" tIns="50073" rIns="100145" bIns="50073">
            <a:spAutoFit/>
          </a:bodyPr>
          <a:lstStyle/>
          <a:p>
            <a:pPr>
              <a:spcBef>
                <a:spcPct val="50000"/>
              </a:spcBef>
            </a:pPr>
            <a:r>
              <a:rPr lang="de-DE" sz="2800" b="1" dirty="0"/>
              <a:t>1.5.1 Unternehmenskultur ist der entscheidende Faktor</a:t>
            </a:r>
            <a:endParaRPr lang="de-DE" altLang="de-DE" sz="2800" b="1" dirty="0"/>
          </a:p>
        </p:txBody>
      </p:sp>
      <p:sp>
        <p:nvSpPr>
          <p:cNvPr id="40963" name="Text Box 5"/>
          <p:cNvSpPr txBox="1">
            <a:spLocks noChangeArrowheads="1"/>
          </p:cNvSpPr>
          <p:nvPr/>
        </p:nvSpPr>
        <p:spPr bwMode="auto">
          <a:xfrm>
            <a:off x="688975" y="1163638"/>
            <a:ext cx="8944545" cy="6179711"/>
          </a:xfrm>
          <a:prstGeom prst="rect">
            <a:avLst/>
          </a:prstGeom>
          <a:noFill/>
          <a:ln>
            <a:noFill/>
          </a:ln>
          <a:extLst/>
        </p:spPr>
        <p:txBody>
          <a:bodyPr wrap="square" lIns="100145" tIns="50073" rIns="100145" bIns="50073">
            <a:spAutoFit/>
          </a:bodyPr>
          <a:lstStyle>
            <a:lvl1pPr>
              <a:spcBef>
                <a:spcPct val="20000"/>
              </a:spcBef>
              <a:buChar char="•"/>
              <a:defRPr sz="1600">
                <a:solidFill>
                  <a:schemeClr val="tx1"/>
                </a:solidFill>
                <a:latin typeface="Verdana" pitchFamily="34" charset="0"/>
              </a:defRPr>
            </a:lvl1pPr>
            <a:lvl2pPr>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marL="457200" indent="-457200">
              <a:spcBef>
                <a:spcPct val="50000"/>
              </a:spcBef>
              <a:buFont typeface="Wingdings" panose="05000000000000000000" pitchFamily="2" charset="2"/>
              <a:buChar char="Ø"/>
              <a:defRPr/>
            </a:pPr>
            <a:r>
              <a:rPr lang="de-DE" altLang="de-DE" sz="2200" dirty="0"/>
              <a:t>Kommunikationskultur: Transfer des impliziten Wissens erfordert  Meetings </a:t>
            </a:r>
          </a:p>
          <a:p>
            <a:pPr marL="457200" indent="-457200">
              <a:spcBef>
                <a:spcPct val="50000"/>
              </a:spcBef>
              <a:buFont typeface="Wingdings" panose="05000000000000000000" pitchFamily="2" charset="2"/>
              <a:buChar char="Ø"/>
              <a:defRPr/>
            </a:pPr>
            <a:r>
              <a:rPr lang="de-DE" altLang="de-DE" sz="2200" dirty="0"/>
              <a:t>Fehler- und Feedback-Kultur: Angst wirkt lernbehindernd; Klima der Angstfreiheit schaffen</a:t>
            </a:r>
          </a:p>
          <a:p>
            <a:pPr marL="457200" indent="-457200">
              <a:spcBef>
                <a:spcPct val="50000"/>
              </a:spcBef>
              <a:buFont typeface="Wingdings" panose="05000000000000000000" pitchFamily="2" charset="2"/>
              <a:buChar char="Ø"/>
              <a:defRPr/>
            </a:pPr>
            <a:r>
              <a:rPr lang="de-DE" altLang="de-DE" sz="2200" dirty="0"/>
              <a:t>Führungskultur: Vorleben; Rahmenbedingungen schaffen</a:t>
            </a:r>
          </a:p>
          <a:p>
            <a:pPr marL="457200" indent="-457200">
              <a:spcBef>
                <a:spcPct val="50000"/>
              </a:spcBef>
              <a:buFont typeface="Wingdings" panose="05000000000000000000" pitchFamily="2" charset="2"/>
              <a:buChar char="Ø"/>
              <a:defRPr/>
            </a:pPr>
            <a:r>
              <a:rPr lang="de-DE" altLang="de-DE" sz="2200" dirty="0"/>
              <a:t>Erfolgskultur</a:t>
            </a:r>
          </a:p>
          <a:p>
            <a:pPr lvl="1">
              <a:spcBef>
                <a:spcPct val="50000"/>
              </a:spcBef>
              <a:buFontTx/>
              <a:buChar char="-"/>
              <a:defRPr/>
            </a:pPr>
            <a:r>
              <a:rPr lang="de-DE" altLang="de-DE" sz="2200" dirty="0"/>
              <a:t>Lob beflügelt</a:t>
            </a:r>
          </a:p>
          <a:p>
            <a:pPr lvl="1">
              <a:spcBef>
                <a:spcPct val="50000"/>
              </a:spcBef>
              <a:buFontTx/>
              <a:buChar char="-"/>
              <a:defRPr/>
            </a:pPr>
            <a:r>
              <a:rPr lang="de-DE" altLang="de-DE" sz="2200" dirty="0"/>
              <a:t>Best Practice-Ansatz</a:t>
            </a:r>
          </a:p>
          <a:p>
            <a:pPr lvl="1">
              <a:spcBef>
                <a:spcPct val="50000"/>
              </a:spcBef>
              <a:buFontTx/>
              <a:buChar char="-"/>
              <a:defRPr/>
            </a:pPr>
            <a:r>
              <a:rPr lang="de-DE" altLang="de-DE" sz="2200" dirty="0"/>
              <a:t>Wissensaustausch honorieren</a:t>
            </a:r>
          </a:p>
          <a:p>
            <a:pPr lvl="1">
              <a:spcBef>
                <a:spcPct val="50000"/>
              </a:spcBef>
              <a:buFontTx/>
              <a:buChar char="-"/>
              <a:defRPr/>
            </a:pPr>
            <a:r>
              <a:rPr lang="de-DE" altLang="de-DE" sz="2200" dirty="0"/>
              <a:t>Größter Feind ist Neid und Missgunst (substituieren)</a:t>
            </a:r>
          </a:p>
          <a:p>
            <a:pPr marL="457200" indent="-457200">
              <a:spcBef>
                <a:spcPct val="50000"/>
              </a:spcBef>
              <a:buFont typeface="Wingdings" panose="05000000000000000000" pitchFamily="2" charset="2"/>
              <a:buChar char="Ø"/>
              <a:defRPr/>
            </a:pPr>
            <a:r>
              <a:rPr lang="de-DE" altLang="de-DE" sz="2200" dirty="0"/>
              <a:t>Prozesskultur: informelles WM schon vorhanden-integrieren; Marketing, "menschlichen Portale“ fördern</a:t>
            </a:r>
          </a:p>
          <a:p>
            <a:pPr>
              <a:spcBef>
                <a:spcPct val="50000"/>
              </a:spcBef>
              <a:buFontTx/>
              <a:buNone/>
              <a:defRPr/>
            </a:pPr>
            <a:endParaRPr lang="de-DE" altLang="de-DE" sz="2600" dirty="0"/>
          </a:p>
        </p:txBody>
      </p:sp>
      <p:sp>
        <p:nvSpPr>
          <p:cNvPr id="48132" name="Foliennummernplatzhalter 1"/>
          <p:cNvSpPr>
            <a:spLocks noGrp="1"/>
          </p:cNvSpPr>
          <p:nvPr>
            <p:ph type="sldNum" sz="quarter" idx="10"/>
          </p:nvPr>
        </p:nvSpPr>
        <p:spPr>
          <a:noFill/>
        </p:spPr>
        <p:txBody>
          <a:bodyPr/>
          <a:lstStyle/>
          <a:p>
            <a:r>
              <a:rPr lang="de-DE" altLang="de-DE"/>
              <a:t>Seite </a:t>
            </a:r>
            <a:fld id="{A1044687-AD2F-4505-8B69-183C7A78B7A4}" type="slidenum">
              <a:rPr lang="de-DE" altLang="de-DE" smtClean="0"/>
              <a:pPr/>
              <a:t>43</a:t>
            </a:fld>
            <a:endParaRPr lang="de-DE" altLang="de-DE"/>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pPr>
              <a:defRPr/>
            </a:pPr>
            <a:fld id="{13A62D4A-3007-4980-AEE0-A095B678D7FA}" type="slidenum">
              <a:rPr lang="de-DE" smtClean="0"/>
              <a:pPr>
                <a:defRPr/>
              </a:pPr>
              <a:t>44</a:t>
            </a:fld>
            <a:endParaRPr lang="de-DE" dirty="0"/>
          </a:p>
        </p:txBody>
      </p:sp>
      <p:graphicFrame>
        <p:nvGraphicFramePr>
          <p:cNvPr id="5" name="Diagramm 4"/>
          <p:cNvGraphicFramePr/>
          <p:nvPr/>
        </p:nvGraphicFramePr>
        <p:xfrm>
          <a:off x="704528" y="2513856"/>
          <a:ext cx="784887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Box 2"/>
          <p:cNvSpPr txBox="1">
            <a:spLocks noChangeArrowheads="1"/>
          </p:cNvSpPr>
          <p:nvPr/>
        </p:nvSpPr>
        <p:spPr bwMode="auto">
          <a:xfrm>
            <a:off x="849313" y="209550"/>
            <a:ext cx="8502650" cy="963613"/>
          </a:xfrm>
          <a:prstGeom prst="rect">
            <a:avLst/>
          </a:prstGeom>
          <a:noFill/>
          <a:ln w="9525" algn="ctr">
            <a:noFill/>
            <a:miter lim="800000"/>
            <a:headEnd/>
            <a:tailEnd/>
          </a:ln>
        </p:spPr>
        <p:txBody>
          <a:bodyPr lIns="100145" tIns="50073" rIns="100145" bIns="50073">
            <a:spAutoFit/>
          </a:bodyPr>
          <a:lstStyle/>
          <a:p>
            <a:pPr>
              <a:spcBef>
                <a:spcPct val="50000"/>
              </a:spcBef>
            </a:pPr>
            <a:r>
              <a:rPr lang="de-DE" altLang="de-DE" sz="2800" b="1" dirty="0"/>
              <a:t>1.5.2 Relevante Aspekte für die Wissensmanagement-Kultur</a:t>
            </a:r>
          </a:p>
        </p:txBody>
      </p:sp>
      <p:sp>
        <p:nvSpPr>
          <p:cNvPr id="7" name="Text Box 3"/>
          <p:cNvSpPr txBox="1">
            <a:spLocks noChangeArrowheads="1"/>
          </p:cNvSpPr>
          <p:nvPr/>
        </p:nvSpPr>
        <p:spPr bwMode="auto">
          <a:xfrm>
            <a:off x="488504" y="1433736"/>
            <a:ext cx="9204325" cy="779463"/>
          </a:xfrm>
          <a:prstGeom prst="rect">
            <a:avLst/>
          </a:prstGeom>
          <a:noFill/>
          <a:ln w="9525" algn="ctr">
            <a:noFill/>
            <a:miter lim="800000"/>
            <a:headEnd/>
            <a:tailEnd/>
          </a:ln>
        </p:spPr>
        <p:txBody>
          <a:bodyPr lIns="100145" tIns="50073" rIns="100145" bIns="50073">
            <a:spAutoFit/>
          </a:bodyPr>
          <a:lstStyle/>
          <a:p>
            <a:pPr>
              <a:spcBef>
                <a:spcPct val="50000"/>
              </a:spcBef>
              <a:tabLst>
                <a:tab pos="390525" algn="l"/>
              </a:tabLst>
            </a:pPr>
            <a:r>
              <a:rPr lang="de-DE" altLang="de-DE" sz="2200" dirty="0"/>
              <a:t>Die relevanten Aspekte, die Wissensmanagement in ihrer Abteilung fördern oder behindern können, sind:</a:t>
            </a:r>
            <a:endParaRPr lang="de-DE" altLang="de-DE" sz="2200" dirty="0">
              <a:sym typeface="Webdings" pitchFamily="18" charset="2"/>
            </a:endParaRPr>
          </a:p>
        </p:txBody>
      </p:sp>
    </p:spTree>
    <p:extLst>
      <p:ext uri="{BB962C8B-B14F-4D97-AF65-F5344CB8AC3E}">
        <p14:creationId xmlns:p14="http://schemas.microsoft.com/office/powerpoint/2010/main" val="1126646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2480" y="425624"/>
            <a:ext cx="8502650" cy="457200"/>
          </a:xfrm>
        </p:spPr>
        <p:txBody>
          <a:bodyPr/>
          <a:lstStyle/>
          <a:p>
            <a:r>
              <a:rPr lang="de-DE" sz="2400" dirty="0"/>
              <a:t>3. Relevante Aspekte für die Wissensmanagement-Kultur </a:t>
            </a:r>
            <a:br>
              <a:rPr lang="de-DE" sz="1400" dirty="0"/>
            </a:br>
            <a:endParaRPr lang="de-DE" dirty="0"/>
          </a:p>
        </p:txBody>
      </p:sp>
      <p:sp>
        <p:nvSpPr>
          <p:cNvPr id="3" name="Foliennummernplatzhalter 2"/>
          <p:cNvSpPr>
            <a:spLocks noGrp="1"/>
          </p:cNvSpPr>
          <p:nvPr>
            <p:ph type="sldNum" sz="quarter" idx="10"/>
          </p:nvPr>
        </p:nvSpPr>
        <p:spPr/>
        <p:txBody>
          <a:bodyPr/>
          <a:lstStyle/>
          <a:p>
            <a:pPr>
              <a:defRPr/>
            </a:pPr>
            <a:fld id="{13A62D4A-3007-4980-AEE0-A095B678D7FA}" type="slidenum">
              <a:rPr lang="de-DE" smtClean="0"/>
              <a:pPr>
                <a:defRPr/>
              </a:pPr>
              <a:t>45</a:t>
            </a:fld>
            <a:endParaRPr lang="de-DE" dirty="0"/>
          </a:p>
        </p:txBody>
      </p:sp>
      <p:sp>
        <p:nvSpPr>
          <p:cNvPr id="6" name="Textfeld 5"/>
          <p:cNvSpPr txBox="1"/>
          <p:nvPr/>
        </p:nvSpPr>
        <p:spPr>
          <a:xfrm>
            <a:off x="200472" y="990600"/>
            <a:ext cx="8928992" cy="6740307"/>
          </a:xfrm>
          <a:prstGeom prst="rect">
            <a:avLst/>
          </a:prstGeom>
          <a:noFill/>
        </p:spPr>
        <p:txBody>
          <a:bodyPr wrap="square" rtlCol="0">
            <a:spAutoFit/>
          </a:bodyPr>
          <a:lstStyle/>
          <a:p>
            <a:r>
              <a:rPr lang="de-DE" sz="1600" dirty="0"/>
              <a:t>Von den Ausprägungen der speziellen Aspekte der Abteilungskultur hängt es ab, ob Prozesse des Wissensmanagements unterstützt oder verhindert werden. </a:t>
            </a:r>
          </a:p>
          <a:p>
            <a:endParaRPr lang="de-DE" sz="1600" dirty="0"/>
          </a:p>
          <a:p>
            <a:pPr lvl="0"/>
            <a:r>
              <a:rPr lang="de-DE" sz="1600" b="1" i="1" dirty="0"/>
              <a:t>Eigenverantwortliches Handeln</a:t>
            </a:r>
            <a:r>
              <a:rPr lang="de-DE" sz="1600" dirty="0"/>
              <a:t> bedeutet Eigeninitiative und aktives Tun das heißt:</a:t>
            </a:r>
          </a:p>
          <a:p>
            <a:pPr marL="342900" lvl="0" indent="-342900">
              <a:buFont typeface="+mj-lt"/>
              <a:buAutoNum type="arabicPeriod"/>
            </a:pPr>
            <a:r>
              <a:rPr lang="de-DE" sz="1600" dirty="0"/>
              <a:t>innovativ zu sein und eigene Ideen selbstbewusst durchzusetzen</a:t>
            </a:r>
          </a:p>
          <a:p>
            <a:pPr marL="342900" lvl="0" indent="-342900">
              <a:buFont typeface="+mj-lt"/>
              <a:buAutoNum type="arabicPeriod"/>
            </a:pPr>
            <a:r>
              <a:rPr lang="de-DE" sz="1600" dirty="0"/>
              <a:t>Handlungsspielräume aufzubauen, zu sichern und zu nutzen und nach Unabhängigkeit zu streben</a:t>
            </a:r>
          </a:p>
          <a:p>
            <a:pPr marL="342900" lvl="0" indent="-342900">
              <a:buFont typeface="+mj-lt"/>
              <a:buAutoNum type="arabicPeriod"/>
            </a:pPr>
            <a:r>
              <a:rPr lang="de-DE" sz="1600" dirty="0"/>
              <a:t>die eigenen Äußerungen, Aktivitäten und Entwicklungen zu reflektieren sowie die entsprechende Verantwortung dafür zu übernehmen</a:t>
            </a:r>
          </a:p>
          <a:p>
            <a:pPr marL="342900" lvl="0" indent="-342900">
              <a:buFont typeface="+mj-lt"/>
              <a:buAutoNum type="arabicPeriod"/>
            </a:pPr>
            <a:r>
              <a:rPr lang="de-DE" sz="1600" dirty="0"/>
              <a:t>risikobereit zu sein und mit Unsicherheiten konstruktiv umzugehen</a:t>
            </a:r>
          </a:p>
          <a:p>
            <a:pPr marL="342900" lvl="0" indent="-342900">
              <a:buFont typeface="+mj-lt"/>
              <a:buAutoNum type="arabicPeriod"/>
            </a:pPr>
            <a:r>
              <a:rPr lang="de-DE" sz="1600" dirty="0"/>
              <a:t>über ein ausgeprägtes, intrinsisches Leistungsmotiv zu verfügen.</a:t>
            </a:r>
          </a:p>
          <a:p>
            <a:r>
              <a:rPr lang="de-DE" sz="1600" i="1" dirty="0"/>
              <a:t>Sehr negative Kultur: jemand baut ständig Mist und niemand ist schuld.</a:t>
            </a:r>
            <a:br>
              <a:rPr lang="de-DE" sz="1600" i="1" dirty="0"/>
            </a:br>
            <a:endParaRPr lang="de-DE" sz="1600" dirty="0"/>
          </a:p>
          <a:p>
            <a:pPr lvl="0"/>
            <a:r>
              <a:rPr lang="de-DE" sz="1600" b="1" i="1" dirty="0"/>
              <a:t>Offenheit</a:t>
            </a:r>
            <a:r>
              <a:rPr lang="de-DE" sz="1600" i="1" dirty="0"/>
              <a:t> </a:t>
            </a:r>
            <a:r>
              <a:rPr lang="de-DE" sz="1600" dirty="0"/>
              <a:t>ist die Bereitschaft, sich aktiv und konstruktiv mit seiner Umwelt auseinander zu setzen. Sie zeigt sich:</a:t>
            </a:r>
          </a:p>
          <a:p>
            <a:pPr marL="342900" lvl="0" indent="-342900">
              <a:buFont typeface="+mj-lt"/>
              <a:buAutoNum type="arabicPeriod"/>
            </a:pPr>
            <a:r>
              <a:rPr lang="de-DE" sz="1600" dirty="0"/>
              <a:t>am Interesse auch für solche Themen, die über den eigenen unmittelbare Aufgabenbereich hinausgehen</a:t>
            </a:r>
          </a:p>
          <a:p>
            <a:pPr marL="342900" lvl="0" indent="-342900">
              <a:buFont typeface="+mj-lt"/>
              <a:buAutoNum type="arabicPeriod"/>
            </a:pPr>
            <a:r>
              <a:rPr lang="de-DE" sz="1600" dirty="0"/>
              <a:t>an der Aufgeschlossenheit, Ideen und Anregungen von außen aktiv aufzugreifen und zu verarbeiten</a:t>
            </a:r>
          </a:p>
          <a:p>
            <a:pPr marL="342900" lvl="0" indent="-342900">
              <a:buFont typeface="+mj-lt"/>
              <a:buAutoNum type="arabicPeriod"/>
            </a:pPr>
            <a:r>
              <a:rPr lang="de-DE" sz="1600" dirty="0"/>
              <a:t>an der Bereitschaft, sich bei anderen aktiv Anregungen zu holen und anderen Lernmöglichkeiten zu eröffnen</a:t>
            </a:r>
          </a:p>
          <a:p>
            <a:pPr marL="342900" lvl="0" indent="-342900">
              <a:buFont typeface="+mj-lt"/>
              <a:buAutoNum type="arabicPeriod"/>
            </a:pPr>
            <a:r>
              <a:rPr lang="de-DE" sz="1600" dirty="0"/>
              <a:t>an der Bereitschaft, Wissen zu teilen</a:t>
            </a:r>
          </a:p>
          <a:p>
            <a:pPr marL="342900" lvl="0" indent="-342900">
              <a:buFont typeface="+mj-lt"/>
              <a:buAutoNum type="arabicPeriod"/>
            </a:pPr>
            <a:r>
              <a:rPr lang="de-DE" sz="1600" dirty="0"/>
              <a:t>an der konstruktiven Auseinandersetzung mit anderen Meinungen</a:t>
            </a:r>
          </a:p>
          <a:p>
            <a:r>
              <a:rPr lang="de-DE" sz="1600" i="1" dirty="0"/>
              <a:t>Sehr negative Kultur: man agiert wie eine zugeklappte Muschel.</a:t>
            </a:r>
            <a:br>
              <a:rPr lang="de-DE" sz="1600" i="1" dirty="0"/>
            </a:br>
            <a:endParaRPr lang="de-DE" sz="1600" dirty="0"/>
          </a:p>
          <a:p>
            <a:endParaRPr lang="de-DE" sz="1600" dirty="0"/>
          </a:p>
        </p:txBody>
      </p:sp>
    </p:spTree>
    <p:extLst>
      <p:ext uri="{BB962C8B-B14F-4D97-AF65-F5344CB8AC3E}">
        <p14:creationId xmlns:p14="http://schemas.microsoft.com/office/powerpoint/2010/main" val="729630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3. Relevante Aspekte für die Wissensmanagement-Kultur </a:t>
            </a:r>
            <a:br>
              <a:rPr lang="de-DE" sz="1400" dirty="0"/>
            </a:br>
            <a:endParaRPr lang="de-DE" dirty="0"/>
          </a:p>
        </p:txBody>
      </p:sp>
      <p:sp>
        <p:nvSpPr>
          <p:cNvPr id="3" name="Foliennummernplatzhalter 2"/>
          <p:cNvSpPr>
            <a:spLocks noGrp="1"/>
          </p:cNvSpPr>
          <p:nvPr>
            <p:ph type="sldNum" sz="quarter" idx="10"/>
          </p:nvPr>
        </p:nvSpPr>
        <p:spPr/>
        <p:txBody>
          <a:bodyPr/>
          <a:lstStyle/>
          <a:p>
            <a:pPr>
              <a:defRPr/>
            </a:pPr>
            <a:fld id="{13A62D4A-3007-4980-AEE0-A095B678D7FA}" type="slidenum">
              <a:rPr lang="de-DE" smtClean="0"/>
              <a:pPr>
                <a:defRPr/>
              </a:pPr>
              <a:t>46</a:t>
            </a:fld>
            <a:endParaRPr lang="de-DE" dirty="0"/>
          </a:p>
        </p:txBody>
      </p:sp>
      <p:sp>
        <p:nvSpPr>
          <p:cNvPr id="6" name="Textfeld 5"/>
          <p:cNvSpPr txBox="1"/>
          <p:nvPr/>
        </p:nvSpPr>
        <p:spPr>
          <a:xfrm>
            <a:off x="200472" y="1073696"/>
            <a:ext cx="8928992" cy="6494085"/>
          </a:xfrm>
          <a:prstGeom prst="rect">
            <a:avLst/>
          </a:prstGeom>
          <a:noFill/>
        </p:spPr>
        <p:txBody>
          <a:bodyPr wrap="square" rtlCol="0">
            <a:spAutoFit/>
          </a:bodyPr>
          <a:lstStyle/>
          <a:p>
            <a:pPr lvl="0"/>
            <a:r>
              <a:rPr lang="de-DE" sz="1600" b="1" i="1" dirty="0"/>
              <a:t>Vertrauen</a:t>
            </a:r>
            <a:r>
              <a:rPr lang="de-DE" sz="1600" i="1" dirty="0"/>
              <a:t> </a:t>
            </a:r>
            <a:r>
              <a:rPr lang="de-DE" sz="1600" dirty="0"/>
              <a:t>ist die Bereitschaft, Urteile und Handlungen anderer Personen sowie das Verhalten von Institutionen hinsichtlich der Auswirkungen auf die eigene Person ohne eingehende Prüfung als positiv anzunehmen und in das eigene Urteilen und Handeln einzubeziehen. Vertrauensquellen können sein: </a:t>
            </a:r>
          </a:p>
          <a:p>
            <a:pPr marL="342900" lvl="0" indent="-342900">
              <a:buFont typeface="+mj-lt"/>
              <a:buAutoNum type="arabicPeriod"/>
            </a:pPr>
            <a:r>
              <a:rPr lang="de-DE" sz="1600" dirty="0"/>
              <a:t>positive Erfahrungen beziehungsweise fehlende negative Erfahrungen mit Personen oder Institutionen</a:t>
            </a:r>
          </a:p>
          <a:p>
            <a:pPr marL="342900" lvl="0" indent="-342900">
              <a:buFont typeface="+mj-lt"/>
              <a:buAutoNum type="arabicPeriod"/>
            </a:pPr>
            <a:r>
              <a:rPr lang="de-DE" sz="1600" dirty="0"/>
              <a:t>beobachtetes Verhalten</a:t>
            </a:r>
          </a:p>
          <a:p>
            <a:pPr marL="342900" lvl="0" indent="-342900">
              <a:buFont typeface="+mj-lt"/>
              <a:buAutoNum type="arabicPeriod"/>
            </a:pPr>
            <a:r>
              <a:rPr lang="de-DE" sz="1600" dirty="0"/>
              <a:t>das Wissen um bestimmte Eigenschaften</a:t>
            </a:r>
          </a:p>
          <a:p>
            <a:pPr marL="342900" lvl="0" indent="-342900">
              <a:buFont typeface="+mj-lt"/>
              <a:buAutoNum type="arabicPeriod"/>
            </a:pPr>
            <a:r>
              <a:rPr lang="de-DE" sz="1600" dirty="0"/>
              <a:t>Erwartungen an das zukünftige Verhalten von Personen oder Institutionen. </a:t>
            </a:r>
          </a:p>
          <a:p>
            <a:r>
              <a:rPr lang="de-DE" sz="1600" dirty="0"/>
              <a:t>Vertrauen äußert sich im Austausch von Gedanken und Gefühlen. Das führt zu</a:t>
            </a:r>
            <a:r>
              <a:rPr lang="de-DE" sz="1600" i="1" dirty="0"/>
              <a:t> </a:t>
            </a:r>
            <a:r>
              <a:rPr lang="de-DE" sz="1600" dirty="0"/>
              <a:t>einem steigenden, wechselseitigen Einfluss und stärkt die Gemeinsamkeiten bei der Suche nach Handlungsmöglichkeiten und der Umsetzung von Entscheidungen. </a:t>
            </a:r>
            <a:br>
              <a:rPr lang="de-DE" sz="1600" dirty="0"/>
            </a:br>
            <a:r>
              <a:rPr lang="de-DE" sz="1600" i="1" dirty="0"/>
              <a:t>Sehr negative Kultur: man frägt niemand um Rat und Hilfe.</a:t>
            </a:r>
          </a:p>
          <a:p>
            <a:endParaRPr lang="de-DE" sz="1600" dirty="0"/>
          </a:p>
          <a:p>
            <a:pPr lvl="0"/>
            <a:r>
              <a:rPr lang="de-DE" sz="1600" dirty="0"/>
              <a:t>Mit </a:t>
            </a:r>
            <a:r>
              <a:rPr lang="de-DE" sz="1600" b="1" i="1" dirty="0"/>
              <a:t>Lernbereitschaft und -fähigkeit</a:t>
            </a:r>
            <a:r>
              <a:rPr lang="de-DE" sz="1600" i="1" dirty="0"/>
              <a:t> </a:t>
            </a:r>
            <a:r>
              <a:rPr lang="de-DE" sz="1600" dirty="0"/>
              <a:t>ist die Bereitschaft und Fähigkeit zum Erwerb von Wissen gemeint, inklusive der daraus resultierenden Handlungskompetenz. Diese zeigt sich zum Beispiel, wenn Mitarbeiter: </a:t>
            </a:r>
          </a:p>
          <a:p>
            <a:pPr marL="342900" lvl="0" indent="-342900">
              <a:buFont typeface="+mj-lt"/>
              <a:buAutoNum type="arabicPeriod"/>
            </a:pPr>
            <a:r>
              <a:rPr lang="de-DE" sz="1600" dirty="0"/>
              <a:t>Verhaltensänderungen im Zeitablauf zeigen </a:t>
            </a:r>
          </a:p>
          <a:p>
            <a:pPr marL="342900" lvl="0" indent="-342900">
              <a:buFont typeface="+mj-lt"/>
              <a:buAutoNum type="arabicPeriod"/>
            </a:pPr>
            <a:r>
              <a:rPr lang="de-DE" sz="1600" dirty="0"/>
              <a:t>Impulse von außen annehmen und in das eigene Handeln einfließen lassen</a:t>
            </a:r>
          </a:p>
          <a:p>
            <a:pPr marL="342900" lvl="0" indent="-342900">
              <a:buFont typeface="+mj-lt"/>
              <a:buAutoNum type="arabicPeriod"/>
            </a:pPr>
            <a:r>
              <a:rPr lang="de-DE" sz="1600" dirty="0"/>
              <a:t>aus den Ergebnissen des Handelns eigene Schlüsse und Konsequenzen ziehen beziehungsweise diese Erfahrungen in anderen Situationen berücksichtigen.</a:t>
            </a:r>
          </a:p>
          <a:p>
            <a:r>
              <a:rPr lang="de-DE" sz="1600" i="1" dirty="0"/>
              <a:t>Sehr negative Kultur: keine Neigung sich in neue Themen und Techniken einarbeiten zu wollen</a:t>
            </a:r>
            <a:r>
              <a:rPr lang="de-DE" sz="1600" dirty="0"/>
              <a:t>.</a:t>
            </a:r>
          </a:p>
          <a:p>
            <a:r>
              <a:rPr lang="de-DE" sz="1600" b="1" dirty="0"/>
              <a:t> </a:t>
            </a:r>
            <a:br>
              <a:rPr lang="de-DE" sz="1600" i="1" dirty="0"/>
            </a:br>
            <a:endParaRPr lang="de-DE" sz="1600" dirty="0"/>
          </a:p>
          <a:p>
            <a:endParaRPr lang="de-DE" sz="1600" dirty="0"/>
          </a:p>
        </p:txBody>
      </p:sp>
    </p:spTree>
    <p:extLst>
      <p:ext uri="{BB962C8B-B14F-4D97-AF65-F5344CB8AC3E}">
        <p14:creationId xmlns:p14="http://schemas.microsoft.com/office/powerpoint/2010/main" val="2926978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3. Relevante Aspekte für die Wissensmanagement-Kultur </a:t>
            </a:r>
            <a:br>
              <a:rPr lang="de-DE" sz="1400" dirty="0"/>
            </a:br>
            <a:endParaRPr lang="de-DE" dirty="0"/>
          </a:p>
        </p:txBody>
      </p:sp>
      <p:sp>
        <p:nvSpPr>
          <p:cNvPr id="3" name="Foliennummernplatzhalter 2"/>
          <p:cNvSpPr>
            <a:spLocks noGrp="1"/>
          </p:cNvSpPr>
          <p:nvPr>
            <p:ph type="sldNum" sz="quarter" idx="10"/>
          </p:nvPr>
        </p:nvSpPr>
        <p:spPr/>
        <p:txBody>
          <a:bodyPr/>
          <a:lstStyle/>
          <a:p>
            <a:pPr>
              <a:defRPr/>
            </a:pPr>
            <a:fld id="{13A62D4A-3007-4980-AEE0-A095B678D7FA}" type="slidenum">
              <a:rPr lang="de-DE" smtClean="0"/>
              <a:pPr>
                <a:defRPr/>
              </a:pPr>
              <a:t>47</a:t>
            </a:fld>
            <a:endParaRPr lang="de-DE" dirty="0"/>
          </a:p>
        </p:txBody>
      </p:sp>
      <p:sp>
        <p:nvSpPr>
          <p:cNvPr id="6" name="Textfeld 5"/>
          <p:cNvSpPr txBox="1"/>
          <p:nvPr/>
        </p:nvSpPr>
        <p:spPr>
          <a:xfrm>
            <a:off x="200472" y="1073696"/>
            <a:ext cx="8928992" cy="3539430"/>
          </a:xfrm>
          <a:prstGeom prst="rect">
            <a:avLst/>
          </a:prstGeom>
          <a:noFill/>
        </p:spPr>
        <p:txBody>
          <a:bodyPr wrap="square" rtlCol="0">
            <a:spAutoFit/>
          </a:bodyPr>
          <a:lstStyle/>
          <a:p>
            <a:endParaRPr lang="de-DE" sz="1600" dirty="0"/>
          </a:p>
          <a:p>
            <a:pPr lvl="0"/>
            <a:r>
              <a:rPr lang="de-DE" sz="1600" b="1" i="1" dirty="0"/>
              <a:t>Konstruktiver Umgang mit Macht</a:t>
            </a:r>
            <a:r>
              <a:rPr lang="de-DE" sz="1600" dirty="0"/>
              <a:t> ermöglicht den Beteiligten koordinierte Zusammenarbeit, vermindert Konflikte und erhöht die Effektivität und Gestaltungsspielräume. </a:t>
            </a:r>
          </a:p>
          <a:p>
            <a:pPr marL="342900" lvl="0" indent="-342900">
              <a:buFont typeface="+mj-lt"/>
              <a:buAutoNum type="arabicPeriod"/>
            </a:pPr>
            <a:r>
              <a:rPr lang="de-DE" sz="1600" dirty="0"/>
              <a:t>Die Handhabung von Macht wird wahrgenommen, wenn Informationen weiter gegeben oder zurück gehalten werden - sowohl auf kollegialer Ebene als auch zwischen den Hierarchieebenen. </a:t>
            </a:r>
          </a:p>
          <a:p>
            <a:pPr marL="342900" lvl="0" indent="-342900">
              <a:buFont typeface="+mj-lt"/>
              <a:buAutoNum type="arabicPeriod"/>
            </a:pPr>
            <a:r>
              <a:rPr lang="de-DE" sz="1600" dirty="0"/>
              <a:t>Vorgesetzte leben dabei die Kultur des Wissensaustausches und somit die Machtkultur vor.</a:t>
            </a:r>
          </a:p>
          <a:p>
            <a:r>
              <a:rPr lang="de-DE" sz="1600" i="1" dirty="0"/>
              <a:t>Sehr negative Kultur: „Wissen ist Macht“ verhindert die Weitergabe jeglicher Information.</a:t>
            </a:r>
            <a:endParaRPr lang="de-DE" sz="1600" dirty="0"/>
          </a:p>
          <a:p>
            <a:r>
              <a:rPr lang="de-DE" sz="1600" i="1" dirty="0"/>
              <a:t>.</a:t>
            </a:r>
            <a:br>
              <a:rPr lang="de-DE" sz="1600" i="1" dirty="0"/>
            </a:br>
            <a:endParaRPr lang="de-DE" sz="1600" dirty="0"/>
          </a:p>
          <a:p>
            <a:endParaRPr lang="de-DE" sz="1600" dirty="0"/>
          </a:p>
        </p:txBody>
      </p:sp>
    </p:spTree>
    <p:extLst>
      <p:ext uri="{BB962C8B-B14F-4D97-AF65-F5344CB8AC3E}">
        <p14:creationId xmlns:p14="http://schemas.microsoft.com/office/powerpoint/2010/main" val="718863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Wissenskulturaudit: Praxisbeispiel</a:t>
            </a:r>
          </a:p>
        </p:txBody>
      </p:sp>
      <p:sp>
        <p:nvSpPr>
          <p:cNvPr id="3" name="Foliennummernplatzhalter 2"/>
          <p:cNvSpPr>
            <a:spLocks noGrp="1"/>
          </p:cNvSpPr>
          <p:nvPr>
            <p:ph type="sldNum" sz="quarter" idx="10"/>
          </p:nvPr>
        </p:nvSpPr>
        <p:spPr/>
        <p:txBody>
          <a:bodyPr/>
          <a:lstStyle/>
          <a:p>
            <a:pPr>
              <a:defRPr/>
            </a:pPr>
            <a:fld id="{13A62D4A-3007-4980-AEE0-A095B678D7FA}" type="slidenum">
              <a:rPr lang="de-DE" smtClean="0"/>
              <a:pPr>
                <a:defRPr/>
              </a:pPr>
              <a:t>48</a:t>
            </a:fld>
            <a:endParaRPr lang="de-DE" dirty="0"/>
          </a:p>
        </p:txBody>
      </p:sp>
      <p:graphicFrame>
        <p:nvGraphicFramePr>
          <p:cNvPr id="4" name="Diagramm 3"/>
          <p:cNvGraphicFramePr>
            <a:graphicFrameLocks/>
          </p:cNvGraphicFramePr>
          <p:nvPr>
            <p:extLst/>
          </p:nvPr>
        </p:nvGraphicFramePr>
        <p:xfrm>
          <a:off x="2358628" y="1289721"/>
          <a:ext cx="6050756" cy="43050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elle 4"/>
          <p:cNvGraphicFramePr>
            <a:graphicFrameLocks noGrp="1"/>
          </p:cNvGraphicFramePr>
          <p:nvPr>
            <p:extLst/>
          </p:nvPr>
        </p:nvGraphicFramePr>
        <p:xfrm>
          <a:off x="128464" y="4530080"/>
          <a:ext cx="2952328" cy="2016225"/>
        </p:xfrm>
        <a:graphic>
          <a:graphicData uri="http://schemas.openxmlformats.org/drawingml/2006/table">
            <a:tbl>
              <a:tblPr>
                <a:tableStyleId>{5C22544A-7EE6-4342-B048-85BDC9FD1C3A}</a:tableStyleId>
              </a:tblPr>
              <a:tblGrid>
                <a:gridCol w="208823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tblGrid>
              <a:tr h="560586">
                <a:tc>
                  <a:txBody>
                    <a:bodyPr/>
                    <a:lstStyle/>
                    <a:p>
                      <a:pPr algn="l" fontAlgn="b"/>
                      <a:r>
                        <a:rPr lang="de-DE" sz="1600" u="none" strike="noStrike" dirty="0">
                          <a:effectLst/>
                        </a:rPr>
                        <a:t>Eigenverantwortung</a:t>
                      </a:r>
                      <a:endParaRPr lang="de-DE"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de-DE" sz="1600" u="none" strike="noStrike">
                          <a:effectLst/>
                        </a:rPr>
                        <a:t>5,35</a:t>
                      </a:r>
                      <a:endParaRPr lang="de-DE" sz="16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000"/>
                  </a:ext>
                </a:extLst>
              </a:tr>
              <a:tr h="298351">
                <a:tc>
                  <a:txBody>
                    <a:bodyPr/>
                    <a:lstStyle/>
                    <a:p>
                      <a:pPr algn="l" fontAlgn="b"/>
                      <a:r>
                        <a:rPr lang="de-DE" sz="1600" u="none" strike="noStrike" dirty="0">
                          <a:effectLst/>
                        </a:rPr>
                        <a:t>Offenheit</a:t>
                      </a:r>
                      <a:endParaRPr lang="de-DE"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de-DE" sz="1600" u="none" strike="noStrike">
                          <a:effectLst/>
                        </a:rPr>
                        <a:t>4,95</a:t>
                      </a:r>
                      <a:endParaRPr lang="de-DE" sz="16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001"/>
                  </a:ext>
                </a:extLst>
              </a:tr>
              <a:tr h="298351">
                <a:tc>
                  <a:txBody>
                    <a:bodyPr/>
                    <a:lstStyle/>
                    <a:p>
                      <a:pPr algn="l" fontAlgn="b"/>
                      <a:r>
                        <a:rPr lang="de-DE" sz="1600" u="none" strike="noStrike" dirty="0">
                          <a:effectLst/>
                        </a:rPr>
                        <a:t>Vertrauen</a:t>
                      </a:r>
                      <a:endParaRPr lang="de-DE"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de-DE" sz="1600" u="none" strike="noStrike">
                          <a:effectLst/>
                        </a:rPr>
                        <a:t>4,75</a:t>
                      </a:r>
                      <a:endParaRPr lang="de-DE" sz="16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002"/>
                  </a:ext>
                </a:extLst>
              </a:tr>
              <a:tr h="298351">
                <a:tc>
                  <a:txBody>
                    <a:bodyPr/>
                    <a:lstStyle/>
                    <a:p>
                      <a:pPr algn="l" fontAlgn="b"/>
                      <a:r>
                        <a:rPr lang="de-DE" sz="1600" u="none" strike="noStrike" dirty="0">
                          <a:effectLst/>
                        </a:rPr>
                        <a:t>Lernbereitschaft</a:t>
                      </a:r>
                      <a:endParaRPr lang="de-DE"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de-DE" sz="1600" u="none" strike="noStrike">
                          <a:effectLst/>
                        </a:rPr>
                        <a:t>4,8</a:t>
                      </a:r>
                      <a:endParaRPr lang="de-DE" sz="16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003"/>
                  </a:ext>
                </a:extLst>
              </a:tr>
              <a:tr h="560586">
                <a:tc>
                  <a:txBody>
                    <a:bodyPr/>
                    <a:lstStyle/>
                    <a:p>
                      <a:pPr algn="l" fontAlgn="b"/>
                      <a:r>
                        <a:rPr lang="de-DE" sz="1600" u="none" strike="noStrike" dirty="0">
                          <a:effectLst/>
                        </a:rPr>
                        <a:t>Umgang mit Macht</a:t>
                      </a:r>
                      <a:endParaRPr lang="de-DE"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de-DE" sz="1600" u="none" strike="noStrike" dirty="0">
                          <a:effectLst/>
                        </a:rPr>
                        <a:t>5,1</a:t>
                      </a:r>
                      <a:endParaRPr lang="de-DE" sz="16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12587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632520" y="280988"/>
            <a:ext cx="8628955" cy="962898"/>
          </a:xfrm>
          <a:prstGeom prst="rect">
            <a:avLst/>
          </a:prstGeom>
          <a:noFill/>
          <a:ln w="9525" algn="ctr">
            <a:noFill/>
            <a:miter lim="800000"/>
            <a:headEnd/>
            <a:tailEnd/>
          </a:ln>
        </p:spPr>
        <p:txBody>
          <a:bodyPr wrap="square" lIns="100145" tIns="50073" rIns="100145" bIns="50073">
            <a:spAutoFit/>
          </a:bodyPr>
          <a:lstStyle/>
          <a:p>
            <a:pPr>
              <a:spcBef>
                <a:spcPct val="50000"/>
              </a:spcBef>
            </a:pPr>
            <a:r>
              <a:rPr lang="de-DE" altLang="de-DE" sz="2800" b="1" dirty="0"/>
              <a:t>1.5.3 Verhinderungsfaktoren eines effektiven WM-Systems</a:t>
            </a:r>
          </a:p>
        </p:txBody>
      </p:sp>
      <p:sp>
        <p:nvSpPr>
          <p:cNvPr id="49155" name="Text Box 5"/>
          <p:cNvSpPr txBox="1">
            <a:spLocks noChangeArrowheads="1"/>
          </p:cNvSpPr>
          <p:nvPr/>
        </p:nvSpPr>
        <p:spPr bwMode="auto">
          <a:xfrm>
            <a:off x="350838" y="2009775"/>
            <a:ext cx="9555162" cy="3148013"/>
          </a:xfrm>
          <a:prstGeom prst="rect">
            <a:avLst/>
          </a:prstGeom>
          <a:noFill/>
          <a:ln w="9525" algn="ctr">
            <a:noFill/>
            <a:miter lim="800000"/>
            <a:headEnd/>
            <a:tailEnd/>
          </a:ln>
        </p:spPr>
        <p:txBody>
          <a:bodyPr lIns="100145" tIns="50073" rIns="100145" bIns="50073">
            <a:spAutoFit/>
          </a:bodyPr>
          <a:lstStyle/>
          <a:p>
            <a:pPr marL="342900" indent="-342900">
              <a:spcBef>
                <a:spcPct val="50000"/>
              </a:spcBef>
              <a:buFont typeface="Wingdings" pitchFamily="2" charset="2"/>
              <a:buChar char="Ø"/>
            </a:pPr>
            <a:r>
              <a:rPr lang="de-DE" altLang="de-DE" sz="2200" dirty="0"/>
              <a:t> Nichtwissen wird als Schwäche gedeutet, daher wird nicht gefragt</a:t>
            </a:r>
          </a:p>
          <a:p>
            <a:pPr marL="342900" indent="-342900">
              <a:spcBef>
                <a:spcPct val="50000"/>
              </a:spcBef>
              <a:buFont typeface="Wingdings" pitchFamily="2" charset="2"/>
              <a:buChar char="Ø"/>
            </a:pPr>
            <a:r>
              <a:rPr lang="de-DE" altLang="de-DE" sz="2200" dirty="0"/>
              <a:t> Angst von Machtverlust bei Wissenstransparenz</a:t>
            </a:r>
          </a:p>
          <a:p>
            <a:pPr marL="342900" indent="-342900">
              <a:spcBef>
                <a:spcPct val="50000"/>
              </a:spcBef>
              <a:buFont typeface="Wingdings" pitchFamily="2" charset="2"/>
              <a:buChar char="Ø"/>
            </a:pPr>
            <a:r>
              <a:rPr lang="de-DE" altLang="de-DE" sz="2200" dirty="0"/>
              <a:t> Nutzung des Systems wird nicht kontrolliert und sanktioniert </a:t>
            </a:r>
          </a:p>
          <a:p>
            <a:pPr marL="342900" indent="-342900">
              <a:spcBef>
                <a:spcPct val="50000"/>
              </a:spcBef>
              <a:buFont typeface="Wingdings" pitchFamily="2" charset="2"/>
              <a:buChar char="Ø"/>
            </a:pPr>
            <a:r>
              <a:rPr lang="de-DE" altLang="de-DE" sz="2200" dirty="0"/>
              <a:t> Große Unterschiede bei offiziellen und inoffiziellen Informationsprozessen - Netzwerkkarte</a:t>
            </a:r>
          </a:p>
          <a:p>
            <a:pPr marL="342900" indent="-342900">
              <a:spcBef>
                <a:spcPct val="50000"/>
              </a:spcBef>
              <a:buFont typeface="Wingdings" pitchFamily="2" charset="2"/>
              <a:buChar char="Ø"/>
            </a:pPr>
            <a:r>
              <a:rPr lang="de-DE" altLang="de-DE" sz="2200" dirty="0"/>
              <a:t> Überforderung der Mitarbeiter durch Dokumentationszwang</a:t>
            </a:r>
          </a:p>
        </p:txBody>
      </p:sp>
      <p:sp>
        <p:nvSpPr>
          <p:cNvPr id="49156" name="Foliennummernplatzhalter 1"/>
          <p:cNvSpPr>
            <a:spLocks noGrp="1"/>
          </p:cNvSpPr>
          <p:nvPr>
            <p:ph type="sldNum" sz="quarter" idx="10"/>
          </p:nvPr>
        </p:nvSpPr>
        <p:spPr>
          <a:noFill/>
        </p:spPr>
        <p:txBody>
          <a:bodyPr/>
          <a:lstStyle/>
          <a:p>
            <a:r>
              <a:rPr lang="de-DE" altLang="de-DE"/>
              <a:t>Seite </a:t>
            </a:r>
            <a:fld id="{678BA5B3-6EA6-43BA-B01C-C0C07C3BBED1}" type="slidenum">
              <a:rPr lang="de-DE" altLang="de-DE" smtClean="0"/>
              <a:pPr/>
              <a:t>49</a:t>
            </a:fld>
            <a:endParaRPr lang="de-DE" alt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a:t>Leuchturmprojekte</a:t>
            </a:r>
            <a:r>
              <a:rPr lang="de-DE" sz="2800" dirty="0"/>
              <a:t> zu WM in verschiedenen Branchen</a:t>
            </a:r>
          </a:p>
        </p:txBody>
      </p:sp>
      <p:sp>
        <p:nvSpPr>
          <p:cNvPr id="3" name="Inhaltsplatzhalter 2"/>
          <p:cNvSpPr>
            <a:spLocks noGrp="1"/>
          </p:cNvSpPr>
          <p:nvPr>
            <p:ph idx="1"/>
          </p:nvPr>
        </p:nvSpPr>
        <p:spPr/>
        <p:txBody>
          <a:bodyPr/>
          <a:lstStyle/>
          <a:p>
            <a:r>
              <a:rPr lang="de-DE" sz="1800" dirty="0">
                <a:solidFill>
                  <a:schemeClr val="tx1"/>
                </a:solidFill>
                <a:latin typeface="+mn-lt"/>
                <a:ea typeface="+mn-ea"/>
                <a:cs typeface="+mn-cs"/>
              </a:rPr>
              <a:t>Evangelische Kirche: das Projekt „Geistreich“,  www.geistreich.de</a:t>
            </a:r>
            <a:endParaRPr lang="de-DE" sz="1800" dirty="0"/>
          </a:p>
        </p:txBody>
      </p:sp>
      <p:sp>
        <p:nvSpPr>
          <p:cNvPr id="4" name="Foliennummernplatzhalter 3"/>
          <p:cNvSpPr>
            <a:spLocks noGrp="1"/>
          </p:cNvSpPr>
          <p:nvPr>
            <p:ph type="sldNum" sz="quarter" idx="10"/>
          </p:nvPr>
        </p:nvSpPr>
        <p:spPr/>
        <p:txBody>
          <a:bodyPr/>
          <a:lstStyle/>
          <a:p>
            <a:pPr>
              <a:defRPr/>
            </a:pPr>
            <a:fld id="{C73B1473-D840-453A-B96E-677E06FF19DC}" type="slidenum">
              <a:rPr lang="de-DE" smtClean="0"/>
              <a:pPr>
                <a:defRPr/>
              </a:pPr>
              <a:t>5</a:t>
            </a:fld>
            <a:endParaRPr lang="de-DE" dirty="0"/>
          </a:p>
        </p:txBody>
      </p:sp>
      <p:pic>
        <p:nvPicPr>
          <p:cNvPr id="70658" name="Picture 2"/>
          <p:cNvPicPr>
            <a:picLocks noChangeAspect="1" noChangeArrowheads="1"/>
          </p:cNvPicPr>
          <p:nvPr/>
        </p:nvPicPr>
        <p:blipFill>
          <a:blip r:embed="rId2" cstate="print"/>
          <a:srcRect l="12402" t="14173" r="13583" b="4199"/>
          <a:stretch>
            <a:fillRect/>
          </a:stretch>
        </p:blipFill>
        <p:spPr bwMode="auto">
          <a:xfrm>
            <a:off x="488504" y="2021968"/>
            <a:ext cx="9023394" cy="5598032"/>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776288" y="425450"/>
            <a:ext cx="8034337" cy="963613"/>
          </a:xfrm>
          <a:prstGeom prst="rect">
            <a:avLst/>
          </a:prstGeom>
          <a:noFill/>
          <a:ln w="9525" algn="ctr">
            <a:noFill/>
            <a:miter lim="800000"/>
            <a:headEnd/>
            <a:tailEnd/>
          </a:ln>
        </p:spPr>
        <p:txBody>
          <a:bodyPr lIns="100145" tIns="50073" rIns="100145" bIns="50073">
            <a:spAutoFit/>
          </a:bodyPr>
          <a:lstStyle/>
          <a:p>
            <a:pPr>
              <a:spcBef>
                <a:spcPct val="50000"/>
              </a:spcBef>
            </a:pPr>
            <a:r>
              <a:rPr lang="de-DE" altLang="de-DE" sz="2800" b="1" dirty="0"/>
              <a:t>1.5.4 Schlussfolgerungen für Führungskräfte</a:t>
            </a:r>
          </a:p>
        </p:txBody>
      </p:sp>
      <p:sp>
        <p:nvSpPr>
          <p:cNvPr id="50179" name="Text Box 5"/>
          <p:cNvSpPr txBox="1">
            <a:spLocks noChangeArrowheads="1"/>
          </p:cNvSpPr>
          <p:nvPr/>
        </p:nvSpPr>
        <p:spPr bwMode="auto">
          <a:xfrm>
            <a:off x="488950" y="1577975"/>
            <a:ext cx="9283700" cy="5641102"/>
          </a:xfrm>
          <a:prstGeom prst="rect">
            <a:avLst/>
          </a:prstGeom>
          <a:noFill/>
          <a:ln w="9525" algn="ctr">
            <a:noFill/>
            <a:miter lim="800000"/>
            <a:headEnd/>
            <a:tailEnd/>
          </a:ln>
        </p:spPr>
        <p:txBody>
          <a:bodyPr lIns="100145" tIns="50073" rIns="100145" bIns="50073">
            <a:spAutoFit/>
          </a:bodyPr>
          <a:lstStyle/>
          <a:p>
            <a:pPr marL="374650" indent="-374650">
              <a:spcBef>
                <a:spcPct val="50000"/>
              </a:spcBef>
              <a:buFontTx/>
              <a:buAutoNum type="arabicPeriod"/>
            </a:pPr>
            <a:r>
              <a:rPr lang="de-DE" altLang="de-DE" sz="2400" dirty="0"/>
              <a:t>Aufgabenteilung zwischen Management und </a:t>
            </a:r>
            <a:r>
              <a:rPr lang="de-DE" altLang="de-DE" sz="2400" dirty="0" err="1"/>
              <a:t>Leadership</a:t>
            </a:r>
            <a:br>
              <a:rPr lang="de-DE" altLang="de-DE" sz="2400" dirty="0"/>
            </a:br>
            <a:r>
              <a:rPr lang="de-DE" altLang="de-DE" sz="2400" dirty="0"/>
              <a:t>WM ist </a:t>
            </a:r>
            <a:r>
              <a:rPr lang="de-DE" altLang="de-DE" sz="2400" dirty="0" err="1"/>
              <a:t>Leadership</a:t>
            </a:r>
            <a:r>
              <a:rPr lang="de-DE" altLang="de-DE" sz="2400" dirty="0"/>
              <a:t>-Aufgabe</a:t>
            </a:r>
          </a:p>
          <a:p>
            <a:pPr marL="374650" indent="-374650">
              <a:spcBef>
                <a:spcPct val="50000"/>
              </a:spcBef>
              <a:buFontTx/>
              <a:buAutoNum type="arabicPeriod"/>
            </a:pPr>
            <a:r>
              <a:rPr lang="de-DE" altLang="de-DE" sz="2400" dirty="0"/>
              <a:t>Lernen im Unternehmen begünstigen</a:t>
            </a:r>
          </a:p>
          <a:p>
            <a:pPr marL="374650" indent="-374650">
              <a:spcBef>
                <a:spcPct val="50000"/>
              </a:spcBef>
              <a:buFontTx/>
              <a:buAutoNum type="arabicPeriod"/>
            </a:pPr>
            <a:r>
              <a:rPr lang="de-DE" altLang="de-DE" sz="2400" dirty="0"/>
              <a:t>Positive Unternehmenskultur</a:t>
            </a:r>
          </a:p>
          <a:p>
            <a:pPr marL="374650" indent="-374650">
              <a:spcBef>
                <a:spcPct val="50000"/>
              </a:spcBef>
              <a:buFontTx/>
              <a:buAutoNum type="arabicPeriod"/>
            </a:pPr>
            <a:r>
              <a:rPr lang="de-DE" altLang="de-DE" sz="2400" dirty="0"/>
              <a:t>Einführung Wissensmanagement – Tool</a:t>
            </a:r>
          </a:p>
          <a:p>
            <a:pPr marL="374650" indent="-374650">
              <a:spcBef>
                <a:spcPct val="50000"/>
              </a:spcBef>
              <a:buFontTx/>
              <a:buAutoNum type="arabicPeriod"/>
            </a:pPr>
            <a:r>
              <a:rPr lang="de-DE" altLang="de-DE" sz="2400" dirty="0"/>
              <a:t>Kontrolle der Nutzung des Wissensmanagement-Tools</a:t>
            </a:r>
          </a:p>
          <a:p>
            <a:pPr marL="374650" indent="-374650">
              <a:spcBef>
                <a:spcPct val="50000"/>
              </a:spcBef>
              <a:buFontTx/>
              <a:buAutoNum type="arabicPeriod"/>
            </a:pPr>
            <a:r>
              <a:rPr lang="de-DE" altLang="de-DE" sz="2400" dirty="0"/>
              <a:t>Wissenstransfer in Meetings</a:t>
            </a:r>
          </a:p>
          <a:p>
            <a:pPr marL="374650" indent="-374650">
              <a:spcBef>
                <a:spcPct val="50000"/>
              </a:spcBef>
              <a:buFontTx/>
              <a:buAutoNum type="arabicPeriod"/>
            </a:pPr>
            <a:r>
              <a:rPr lang="de-DE" altLang="de-DE" sz="2400" dirty="0"/>
              <a:t>Gutes „Marketing“ für das </a:t>
            </a:r>
            <a:r>
              <a:rPr lang="de-DE" altLang="de-DE" sz="2400" dirty="0" err="1"/>
              <a:t>Wissensmangement</a:t>
            </a:r>
            <a:r>
              <a:rPr lang="de-DE" altLang="de-DE" sz="2400" dirty="0"/>
              <a:t>-Tool</a:t>
            </a:r>
          </a:p>
          <a:p>
            <a:pPr marL="374650" indent="-374650">
              <a:spcBef>
                <a:spcPct val="50000"/>
              </a:spcBef>
              <a:buFontTx/>
              <a:buAutoNum type="arabicPeriod"/>
            </a:pPr>
            <a:r>
              <a:rPr lang="de-DE" altLang="de-DE" sz="2400" dirty="0" err="1"/>
              <a:t>Incentivierung</a:t>
            </a:r>
            <a:endParaRPr lang="de-DE" altLang="de-DE" sz="2400" dirty="0"/>
          </a:p>
          <a:p>
            <a:pPr marL="374650" indent="-374650">
              <a:spcBef>
                <a:spcPct val="50000"/>
              </a:spcBef>
              <a:buFontTx/>
              <a:buAutoNum type="arabicPeriod"/>
            </a:pPr>
            <a:r>
              <a:rPr lang="de-DE" altLang="de-DE" sz="2400" dirty="0"/>
              <a:t>Mit dem mittleren Management steht und fällt der Erfolg des WM-Tools</a:t>
            </a:r>
          </a:p>
        </p:txBody>
      </p:sp>
      <p:sp>
        <p:nvSpPr>
          <p:cNvPr id="50180" name="Foliennummernplatzhalter 1"/>
          <p:cNvSpPr>
            <a:spLocks noGrp="1"/>
          </p:cNvSpPr>
          <p:nvPr>
            <p:ph type="sldNum" sz="quarter" idx="10"/>
          </p:nvPr>
        </p:nvSpPr>
        <p:spPr>
          <a:noFill/>
        </p:spPr>
        <p:txBody>
          <a:bodyPr/>
          <a:lstStyle/>
          <a:p>
            <a:r>
              <a:rPr lang="de-DE" altLang="de-DE"/>
              <a:t>Seite </a:t>
            </a:r>
            <a:fld id="{03C76200-A275-461F-927E-4641CE207805}" type="slidenum">
              <a:rPr lang="de-DE" altLang="de-DE" smtClean="0"/>
              <a:pPr/>
              <a:t>50</a:t>
            </a:fld>
            <a:endParaRPr lang="de-DE" altLang="de-DE"/>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918E54-D1BE-411C-9044-99821B39AE7D}"/>
              </a:ext>
            </a:extLst>
          </p:cNvPr>
          <p:cNvSpPr>
            <a:spLocks noGrp="1"/>
          </p:cNvSpPr>
          <p:nvPr>
            <p:ph type="title"/>
          </p:nvPr>
        </p:nvSpPr>
        <p:spPr/>
        <p:txBody>
          <a:bodyPr/>
          <a:lstStyle/>
          <a:p>
            <a:r>
              <a:rPr lang="de-DE" sz="2400" dirty="0"/>
              <a:t>1.7. Wichtiger Bestandteil des digitalen Wissensmanagements: Künstliche Intelligenz (KI)</a:t>
            </a:r>
            <a:br>
              <a:rPr lang="de-DE" dirty="0"/>
            </a:br>
            <a:endParaRPr lang="de-DE" dirty="0"/>
          </a:p>
        </p:txBody>
      </p:sp>
      <p:sp>
        <p:nvSpPr>
          <p:cNvPr id="3" name="Inhaltsplatzhalter 2">
            <a:extLst>
              <a:ext uri="{FF2B5EF4-FFF2-40B4-BE49-F238E27FC236}">
                <a16:creationId xmlns:a16="http://schemas.microsoft.com/office/drawing/2014/main" id="{DE5AFB74-67FA-4850-BB39-B34D9B5E22A5}"/>
              </a:ext>
            </a:extLst>
          </p:cNvPr>
          <p:cNvSpPr>
            <a:spLocks noGrp="1"/>
          </p:cNvSpPr>
          <p:nvPr>
            <p:ph idx="1"/>
          </p:nvPr>
        </p:nvSpPr>
        <p:spPr/>
        <p:txBody>
          <a:bodyPr/>
          <a:lstStyle/>
          <a:p>
            <a:r>
              <a:rPr lang="de-DE" sz="2000" b="1" dirty="0"/>
              <a:t>1.7.1 	Wovon sprechen wir, wenn wir von KI sprechen? – eine Philosophische Betrachtung (Simon Böhm)</a:t>
            </a:r>
          </a:p>
          <a:p>
            <a:r>
              <a:rPr lang="de-DE" sz="2000" b="1" dirty="0"/>
              <a:t>1.7.2 Versuch einer Definition von KI</a:t>
            </a:r>
          </a:p>
          <a:p>
            <a:r>
              <a:rPr lang="de-DE" sz="2000" b="1" dirty="0"/>
              <a:t>1.7.3 Phasen der geschichtlichen KI-Entwicklung</a:t>
            </a:r>
          </a:p>
          <a:p>
            <a:r>
              <a:rPr lang="de-DE" sz="2000" b="1" dirty="0"/>
              <a:t>1.7.3.2 Gründungsphase 1956-1966</a:t>
            </a:r>
          </a:p>
          <a:p>
            <a:r>
              <a:rPr lang="de-DE" sz="2000" b="1" dirty="0"/>
              <a:t>1.7.3.3 Back </a:t>
            </a:r>
            <a:r>
              <a:rPr lang="de-DE" sz="2000" b="1" dirty="0" err="1"/>
              <a:t>to</a:t>
            </a:r>
            <a:r>
              <a:rPr lang="de-DE" sz="2000" b="1" dirty="0"/>
              <a:t> Reality 1966 - 1974  	</a:t>
            </a:r>
          </a:p>
          <a:p>
            <a:r>
              <a:rPr lang="de-DE" sz="2000" b="1" dirty="0"/>
              <a:t>1.7.3.4  Wissensbasierte Epoche 1975-1995</a:t>
            </a:r>
          </a:p>
          <a:p>
            <a:r>
              <a:rPr lang="de-DE" sz="2000" b="1" dirty="0"/>
              <a:t>1.7.3.5 Moderne Epoche 1995-2010</a:t>
            </a:r>
          </a:p>
          <a:p>
            <a:r>
              <a:rPr lang="de-DE" sz="2000" b="1" dirty="0"/>
              <a:t>1.7.3.6. Kommerzialisierung (2010 – heute)</a:t>
            </a:r>
          </a:p>
          <a:p>
            <a:r>
              <a:rPr lang="de-DE" sz="2000" b="1" dirty="0"/>
              <a:t>1.7.4 Grobüberblick über die KI Gebiete/-Technologien</a:t>
            </a:r>
          </a:p>
          <a:p>
            <a:endParaRPr lang="de-DE" dirty="0"/>
          </a:p>
        </p:txBody>
      </p:sp>
      <p:sp>
        <p:nvSpPr>
          <p:cNvPr id="4" name="Foliennummernplatzhalter 3">
            <a:extLst>
              <a:ext uri="{FF2B5EF4-FFF2-40B4-BE49-F238E27FC236}">
                <a16:creationId xmlns:a16="http://schemas.microsoft.com/office/drawing/2014/main" id="{D25C5C41-0BF1-4456-B58A-BA1D74DB8254}"/>
              </a:ext>
            </a:extLst>
          </p:cNvPr>
          <p:cNvSpPr>
            <a:spLocks noGrp="1"/>
          </p:cNvSpPr>
          <p:nvPr>
            <p:ph type="sldNum" sz="quarter" idx="10"/>
          </p:nvPr>
        </p:nvSpPr>
        <p:spPr/>
        <p:txBody>
          <a:bodyPr/>
          <a:lstStyle/>
          <a:p>
            <a:pPr>
              <a:defRPr/>
            </a:pPr>
            <a:fld id="{C73B1473-D840-453A-B96E-677E06FF19DC}" type="slidenum">
              <a:rPr lang="de-DE" smtClean="0"/>
              <a:pPr>
                <a:defRPr/>
              </a:pPr>
              <a:t>51</a:t>
            </a:fld>
            <a:endParaRPr lang="de-DE" dirty="0"/>
          </a:p>
        </p:txBody>
      </p:sp>
    </p:spTree>
    <p:extLst>
      <p:ext uri="{BB962C8B-B14F-4D97-AF65-F5344CB8AC3E}">
        <p14:creationId xmlns:p14="http://schemas.microsoft.com/office/powerpoint/2010/main" val="2242984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23937"/>
            <a:ext cx="9906000" cy="5572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eaLnBrk="1" fontAlgn="auto" hangingPunct="1">
              <a:spcBef>
                <a:spcPts val="0"/>
              </a:spcBef>
              <a:spcAft>
                <a:spcPts val="0"/>
              </a:spcAft>
              <a:defRPr/>
            </a:pPr>
            <a:endParaRPr lang="en-US" sz="1463">
              <a:solidFill>
                <a:prstClr val="white"/>
              </a:solidFill>
              <a:latin typeface="Calibri" panose="020F0502020204030204"/>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9230" y="1023937"/>
            <a:ext cx="10224593" cy="5568256"/>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0117" y="2404854"/>
            <a:ext cx="2985512" cy="2819717"/>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a:extLst>
              <a:ext uri="{FF2B5EF4-FFF2-40B4-BE49-F238E27FC236}">
                <a16:creationId xmlns:a16="http://schemas.microsoft.com/office/drawing/2014/main" id="{A3179737-2B8A-3847-AE18-C2BEAEB26B9D}"/>
              </a:ext>
            </a:extLst>
          </p:cNvPr>
          <p:cNvSpPr>
            <a:spLocks noGrp="1"/>
          </p:cNvSpPr>
          <p:nvPr>
            <p:ph type="title"/>
          </p:nvPr>
        </p:nvSpPr>
        <p:spPr>
          <a:xfrm>
            <a:off x="735212" y="2986387"/>
            <a:ext cx="2804531" cy="1949894"/>
          </a:xfrm>
        </p:spPr>
        <p:txBody>
          <a:bodyPr>
            <a:normAutofit/>
          </a:bodyPr>
          <a:lstStyle/>
          <a:p>
            <a:pPr algn="ctr"/>
            <a:r>
              <a:rPr lang="de-DE" sz="3250" dirty="0">
                <a:solidFill>
                  <a:srgbClr val="FFFFFF"/>
                </a:solidFill>
              </a:rPr>
              <a:t>2) Wovon sprechen wir, wenn wir von KI sprechen? </a:t>
            </a:r>
          </a:p>
        </p:txBody>
      </p:sp>
      <p:sp>
        <p:nvSpPr>
          <p:cNvPr id="3" name="Inhaltsplatzhalter 2">
            <a:extLst>
              <a:ext uri="{FF2B5EF4-FFF2-40B4-BE49-F238E27FC236}">
                <a16:creationId xmlns:a16="http://schemas.microsoft.com/office/drawing/2014/main" id="{C538F613-B6AF-0B45-B8B6-1E2CB01AB7C1}"/>
              </a:ext>
            </a:extLst>
          </p:cNvPr>
          <p:cNvSpPr>
            <a:spLocks noGrp="1"/>
          </p:cNvSpPr>
          <p:nvPr>
            <p:ph idx="1"/>
          </p:nvPr>
        </p:nvSpPr>
        <p:spPr>
          <a:xfrm>
            <a:off x="4161526" y="1852998"/>
            <a:ext cx="5104067" cy="4264533"/>
          </a:xfrm>
        </p:spPr>
        <p:txBody>
          <a:bodyPr anchor="ctr">
            <a:normAutofit lnSpcReduction="10000"/>
          </a:bodyPr>
          <a:lstStyle/>
          <a:p>
            <a:r>
              <a:rPr lang="de-DE" sz="1869" dirty="0"/>
              <a:t>Historisch: 1956 Konferenz am </a:t>
            </a:r>
            <a:r>
              <a:rPr lang="de-DE" sz="1869" dirty="0" err="1"/>
              <a:t>Dartmouth</a:t>
            </a:r>
            <a:r>
              <a:rPr lang="de-DE" sz="1869" dirty="0"/>
              <a:t>-College in den USA; Ziel: Entwicklung von Maschinen mit intelligentem Verhalten</a:t>
            </a:r>
          </a:p>
          <a:p>
            <a:pPr marL="0" indent="0">
              <a:buNone/>
            </a:pPr>
            <a:endParaRPr lang="de-DE" sz="1869" dirty="0"/>
          </a:p>
          <a:p>
            <a:r>
              <a:rPr lang="de-DE" sz="1869" b="1" dirty="0"/>
              <a:t>Schwache KI:</a:t>
            </a:r>
            <a:r>
              <a:rPr lang="de-DE" sz="1869" dirty="0"/>
              <a:t> Entwicklung leistungsfähigerer 		Computer mit mehr Funktionen 		und mehr Rechenleistung</a:t>
            </a:r>
          </a:p>
          <a:p>
            <a:r>
              <a:rPr lang="de-DE" sz="1869" b="1" dirty="0"/>
              <a:t>Starke KI: 	</a:t>
            </a:r>
            <a:r>
              <a:rPr lang="de-DE" sz="1869" dirty="0"/>
              <a:t>Nachbildung der </a:t>
            </a:r>
            <a:r>
              <a:rPr lang="de-DE" sz="1869" i="1" dirty="0"/>
              <a:t>menschlichen 		</a:t>
            </a:r>
            <a:r>
              <a:rPr lang="de-DE" sz="1869" dirty="0"/>
              <a:t>Intelligenz</a:t>
            </a:r>
          </a:p>
          <a:p>
            <a:pPr marL="0" indent="0">
              <a:buNone/>
            </a:pPr>
            <a:endParaRPr lang="de-DE" sz="1869" dirty="0"/>
          </a:p>
          <a:p>
            <a:r>
              <a:rPr lang="de-DE" sz="1869" dirty="0"/>
              <a:t>Doppeldeutigkeit: KI bezeichnet sowohl die Forschung als auch das Ergebnis der Forschung </a:t>
            </a:r>
          </a:p>
          <a:p>
            <a:pPr marL="0" indent="0">
              <a:buNone/>
            </a:pPr>
            <a:endParaRPr lang="de-DE" sz="1625" dirty="0"/>
          </a:p>
          <a:p>
            <a:pPr marL="0" indent="0">
              <a:buNone/>
            </a:pPr>
            <a:r>
              <a:rPr lang="de-DE" sz="1625" dirty="0">
                <a:sym typeface="Wingdings" pitchFamily="2" charset="2"/>
              </a:rPr>
              <a:t>	</a:t>
            </a:r>
            <a:r>
              <a:rPr lang="de-DE" sz="2031" dirty="0">
                <a:sym typeface="Wingdings" pitchFamily="2" charset="2"/>
              </a:rPr>
              <a:t> Trugschluss: KI ist bereits Realität</a:t>
            </a:r>
          </a:p>
          <a:p>
            <a:endParaRPr lang="de-DE" sz="1625" dirty="0"/>
          </a:p>
          <a:p>
            <a:endParaRPr lang="de-DE" sz="1625" dirty="0"/>
          </a:p>
        </p:txBody>
      </p:sp>
      <p:cxnSp>
        <p:nvCxnSpPr>
          <p:cNvPr id="37" name="Gerade Verbindung mit Pfeil 36">
            <a:extLst>
              <a:ext uri="{FF2B5EF4-FFF2-40B4-BE49-F238E27FC236}">
                <a16:creationId xmlns:a16="http://schemas.microsoft.com/office/drawing/2014/main" id="{403F7642-7808-7D45-B3A0-9F2E839A162E}"/>
              </a:ext>
            </a:extLst>
          </p:cNvPr>
          <p:cNvCxnSpPr>
            <a:cxnSpLocks/>
          </p:cNvCxnSpPr>
          <p:nvPr/>
        </p:nvCxnSpPr>
        <p:spPr>
          <a:xfrm>
            <a:off x="4943672" y="3074687"/>
            <a:ext cx="0" cy="556025"/>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7614A80E-419A-491C-9FAA-A41EB593E02D}"/>
              </a:ext>
            </a:extLst>
          </p:cNvPr>
          <p:cNvSpPr txBox="1"/>
          <p:nvPr/>
        </p:nvSpPr>
        <p:spPr>
          <a:xfrm>
            <a:off x="486271" y="209600"/>
            <a:ext cx="9026327" cy="1200329"/>
          </a:xfrm>
          <a:prstGeom prst="rect">
            <a:avLst/>
          </a:prstGeom>
          <a:noFill/>
        </p:spPr>
        <p:txBody>
          <a:bodyPr wrap="square" rtlCol="0">
            <a:spAutoFit/>
          </a:bodyPr>
          <a:lstStyle/>
          <a:p>
            <a:r>
              <a:rPr lang="de-DE" sz="2400" b="1" dirty="0"/>
              <a:t>1.7.1 	Wovon sprechen wir, wenn wir von KI sprechen? – eine Philosophische Betrachtung (Simon Böhm)</a:t>
            </a:r>
          </a:p>
        </p:txBody>
      </p:sp>
    </p:spTree>
    <p:extLst>
      <p:ext uri="{BB962C8B-B14F-4D97-AF65-F5344CB8AC3E}">
        <p14:creationId xmlns:p14="http://schemas.microsoft.com/office/powerpoint/2010/main" val="1916627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23937"/>
            <a:ext cx="9906000" cy="5571680"/>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eaLnBrk="1" fontAlgn="auto" hangingPunct="1">
              <a:spcBef>
                <a:spcPts val="0"/>
              </a:spcBef>
              <a:spcAft>
                <a:spcPts val="0"/>
              </a:spcAft>
            </a:pPr>
            <a:endParaRPr lang="en-US" sz="1463">
              <a:solidFill>
                <a:prstClr val="white"/>
              </a:solidFill>
              <a:latin typeface="Calibri" panose="020F0502020204030204"/>
            </a:endParaRPr>
          </a:p>
        </p:txBody>
      </p:sp>
      <p:sp>
        <p:nvSpPr>
          <p:cNvPr id="2" name="Titel 1">
            <a:extLst>
              <a:ext uri="{FF2B5EF4-FFF2-40B4-BE49-F238E27FC236}">
                <a16:creationId xmlns:a16="http://schemas.microsoft.com/office/drawing/2014/main" id="{41E7D7A9-624F-874F-97A7-5ECDC7AB495D}"/>
              </a:ext>
            </a:extLst>
          </p:cNvPr>
          <p:cNvSpPr>
            <a:spLocks noGrp="1"/>
          </p:cNvSpPr>
          <p:nvPr>
            <p:ph type="title"/>
          </p:nvPr>
        </p:nvSpPr>
        <p:spPr>
          <a:xfrm>
            <a:off x="621521" y="3866937"/>
            <a:ext cx="4918516" cy="1970129"/>
          </a:xfrm>
        </p:spPr>
        <p:txBody>
          <a:bodyPr>
            <a:normAutofit/>
          </a:bodyPr>
          <a:lstStyle/>
          <a:p>
            <a:r>
              <a:rPr lang="de-DE" dirty="0">
                <a:solidFill>
                  <a:srgbClr val="FFFFFF"/>
                </a:solidFill>
              </a:rPr>
              <a:t>Zwei Komponenten:</a:t>
            </a:r>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24411" y="1024383"/>
            <a:ext cx="3534174" cy="2553597"/>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eaLnBrk="1" fontAlgn="auto" hangingPunct="1">
              <a:spcBef>
                <a:spcPts val="0"/>
              </a:spcBef>
              <a:spcAft>
                <a:spcPts val="0"/>
              </a:spcAft>
              <a:defRPr/>
            </a:pPr>
            <a:endParaRPr lang="en-US" sz="1463" dirty="0">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8680" y="2178789"/>
            <a:ext cx="3687321" cy="4417273"/>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eaLnBrk="1" fontAlgn="auto" hangingPunct="1">
              <a:spcBef>
                <a:spcPts val="0"/>
              </a:spcBef>
              <a:spcAft>
                <a:spcPts val="0"/>
              </a:spcAft>
              <a:defRPr/>
            </a:pPr>
            <a:endParaRPr lang="en-US" sz="1463" dirty="0">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57008" y="1023938"/>
            <a:ext cx="3268980" cy="2421445"/>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eaLnBrk="1" fontAlgn="auto" hangingPunct="1">
              <a:spcBef>
                <a:spcPts val="0"/>
              </a:spcBef>
              <a:spcAft>
                <a:spcPts val="0"/>
              </a:spcAft>
              <a:defRPr/>
            </a:pPr>
            <a:endParaRPr lang="en-US" sz="1463">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C2EC2D76-EE2D-094E-B410-CC4CAD7192F3}"/>
              </a:ext>
            </a:extLst>
          </p:cNvPr>
          <p:cNvSpPr>
            <a:spLocks noGrp="1"/>
          </p:cNvSpPr>
          <p:nvPr>
            <p:ph sz="half" idx="1"/>
          </p:nvPr>
        </p:nvSpPr>
        <p:spPr>
          <a:xfrm>
            <a:off x="3424819" y="1313340"/>
            <a:ext cx="2338707" cy="1456228"/>
          </a:xfrm>
        </p:spPr>
        <p:txBody>
          <a:bodyPr anchor="ctr">
            <a:noAutofit/>
          </a:bodyPr>
          <a:lstStyle/>
          <a:p>
            <a:pPr marL="0" indent="0">
              <a:buNone/>
            </a:pPr>
            <a:r>
              <a:rPr lang="de-DE" sz="3250" dirty="0"/>
              <a:t>Künstlichkeit </a:t>
            </a:r>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1229" y="2311340"/>
            <a:ext cx="3554773" cy="4284724"/>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eaLnBrk="1" fontAlgn="auto" hangingPunct="1">
              <a:spcBef>
                <a:spcPts val="0"/>
              </a:spcBef>
              <a:spcAft>
                <a:spcPts val="0"/>
              </a:spcAft>
              <a:defRPr/>
            </a:pPr>
            <a:endParaRPr lang="en-US" sz="1463">
              <a:solidFill>
                <a:prstClr val="white"/>
              </a:solidFill>
              <a:latin typeface="Calibri" panose="020F0502020204030204"/>
            </a:endParaRPr>
          </a:p>
        </p:txBody>
      </p:sp>
      <p:sp>
        <p:nvSpPr>
          <p:cNvPr id="4" name="Inhaltsplatzhalter 3">
            <a:extLst>
              <a:ext uri="{FF2B5EF4-FFF2-40B4-BE49-F238E27FC236}">
                <a16:creationId xmlns:a16="http://schemas.microsoft.com/office/drawing/2014/main" id="{2F0BF446-B6DC-3D4B-9145-CF2B380ED8F0}"/>
              </a:ext>
            </a:extLst>
          </p:cNvPr>
          <p:cNvSpPr>
            <a:spLocks noGrp="1"/>
          </p:cNvSpPr>
          <p:nvPr>
            <p:ph sz="half" idx="2"/>
          </p:nvPr>
        </p:nvSpPr>
        <p:spPr>
          <a:xfrm>
            <a:off x="6813738" y="3577981"/>
            <a:ext cx="2823130" cy="2259085"/>
          </a:xfrm>
        </p:spPr>
        <p:txBody>
          <a:bodyPr anchor="ctr">
            <a:noAutofit/>
          </a:bodyPr>
          <a:lstStyle/>
          <a:p>
            <a:pPr marL="0" indent="0">
              <a:buNone/>
            </a:pPr>
            <a:r>
              <a:rPr lang="de-DE" sz="4875" dirty="0"/>
              <a:t>Intelligenz</a:t>
            </a:r>
          </a:p>
        </p:txBody>
      </p:sp>
      <p:sp>
        <p:nvSpPr>
          <p:cNvPr id="10" name="Textfeld 9">
            <a:extLst>
              <a:ext uri="{FF2B5EF4-FFF2-40B4-BE49-F238E27FC236}">
                <a16:creationId xmlns:a16="http://schemas.microsoft.com/office/drawing/2014/main" id="{85C7A532-85C4-4085-B0B0-B348E58B2F46}"/>
              </a:ext>
            </a:extLst>
          </p:cNvPr>
          <p:cNvSpPr txBox="1"/>
          <p:nvPr/>
        </p:nvSpPr>
        <p:spPr>
          <a:xfrm>
            <a:off x="344488" y="68867"/>
            <a:ext cx="9026327" cy="1200329"/>
          </a:xfrm>
          <a:prstGeom prst="rect">
            <a:avLst/>
          </a:prstGeom>
          <a:noFill/>
        </p:spPr>
        <p:txBody>
          <a:bodyPr wrap="square" rtlCol="0">
            <a:spAutoFit/>
          </a:bodyPr>
          <a:lstStyle/>
          <a:p>
            <a:r>
              <a:rPr lang="de-DE" sz="2400" b="1" dirty="0"/>
              <a:t>1.7.1 	Wovon sprechen wir, wenn wir von KI sprechen? – eine Philosophische Betrachtung (Simon Böhm)</a:t>
            </a:r>
          </a:p>
        </p:txBody>
      </p:sp>
    </p:spTree>
    <p:extLst>
      <p:ext uri="{BB962C8B-B14F-4D97-AF65-F5344CB8AC3E}">
        <p14:creationId xmlns:p14="http://schemas.microsoft.com/office/powerpoint/2010/main" val="1246379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artificial intelligence film">
            <a:extLst>
              <a:ext uri="{FF2B5EF4-FFF2-40B4-BE49-F238E27FC236}">
                <a16:creationId xmlns:a16="http://schemas.microsoft.com/office/drawing/2014/main" id="{0F4272D6-56D8-FE4C-972B-EB7625B55D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7" r="9091" b="8644"/>
          <a:stretch/>
        </p:blipFill>
        <p:spPr bwMode="auto">
          <a:xfrm>
            <a:off x="16" y="1023946"/>
            <a:ext cx="9905984" cy="5572117"/>
          </a:xfrm>
          <a:prstGeom prst="rect">
            <a:avLst/>
          </a:prstGeom>
          <a:noFill/>
          <a:extLst>
            <a:ext uri="{909E8E84-426E-40DD-AFC4-6F175D3DCCD1}">
              <a14:hiddenFill xmlns:a14="http://schemas.microsoft.com/office/drawing/2010/main">
                <a:solidFill>
                  <a:srgbClr val="FFFFFF"/>
                </a:solidFill>
              </a14:hiddenFill>
            </a:ext>
          </a:extLst>
        </p:spPr>
      </p:pic>
      <p:sp>
        <p:nvSpPr>
          <p:cNvPr id="1028" name="Freeform: Shape 7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22306"/>
            <a:ext cx="4557491" cy="4745226"/>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eaLnBrk="1" fontAlgn="auto" hangingPunct="1">
              <a:spcBef>
                <a:spcPts val="0"/>
              </a:spcBef>
              <a:spcAft>
                <a:spcPts val="0"/>
              </a:spcAft>
              <a:defRPr/>
            </a:pPr>
            <a:endParaRPr lang="en-US" sz="1463">
              <a:solidFill>
                <a:prstClr val="white"/>
              </a:solidFill>
              <a:latin typeface="Calibri" panose="020F0502020204030204"/>
            </a:endParaRPr>
          </a:p>
        </p:txBody>
      </p:sp>
      <p:sp>
        <p:nvSpPr>
          <p:cNvPr id="73" name="Freeform: Shape 7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5" y="1023936"/>
            <a:ext cx="4421510" cy="4594639"/>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eaLnBrk="1" fontAlgn="auto" hangingPunct="1">
              <a:spcBef>
                <a:spcPts val="0"/>
              </a:spcBef>
              <a:spcAft>
                <a:spcPts val="0"/>
              </a:spcAft>
              <a:defRPr/>
            </a:pPr>
            <a:endParaRPr lang="en-US" sz="1463" dirty="0">
              <a:solidFill>
                <a:prstClr val="white"/>
              </a:solidFill>
              <a:latin typeface="Calibri" panose="020F0502020204030204"/>
            </a:endParaRPr>
          </a:p>
        </p:txBody>
      </p:sp>
      <p:sp>
        <p:nvSpPr>
          <p:cNvPr id="2" name="Titel 1">
            <a:extLst>
              <a:ext uri="{FF2B5EF4-FFF2-40B4-BE49-F238E27FC236}">
                <a16:creationId xmlns:a16="http://schemas.microsoft.com/office/drawing/2014/main" id="{5B997CA1-2A98-EF4C-8D70-73783FAE8204}"/>
              </a:ext>
            </a:extLst>
          </p:cNvPr>
          <p:cNvSpPr>
            <a:spLocks noGrp="1"/>
          </p:cNvSpPr>
          <p:nvPr>
            <p:ph type="title"/>
          </p:nvPr>
        </p:nvSpPr>
        <p:spPr>
          <a:xfrm>
            <a:off x="609572" y="1538242"/>
            <a:ext cx="3300897" cy="847770"/>
          </a:xfrm>
        </p:spPr>
        <p:txBody>
          <a:bodyPr vert="horz" lIns="74295" tIns="37148" rIns="74295" bIns="37148" rtlCol="0" anchor="ctr">
            <a:normAutofit/>
          </a:bodyPr>
          <a:lstStyle/>
          <a:p>
            <a:r>
              <a:rPr lang="en-US" sz="2925"/>
              <a:t>Künstlichkeit</a:t>
            </a:r>
          </a:p>
        </p:txBody>
      </p:sp>
      <p:sp>
        <p:nvSpPr>
          <p:cNvPr id="4" name="Inhaltsplatzhalter 3">
            <a:extLst>
              <a:ext uri="{FF2B5EF4-FFF2-40B4-BE49-F238E27FC236}">
                <a16:creationId xmlns:a16="http://schemas.microsoft.com/office/drawing/2014/main" id="{6869C4A6-B445-9D47-80BA-7F22DD6D1BF8}"/>
              </a:ext>
            </a:extLst>
          </p:cNvPr>
          <p:cNvSpPr>
            <a:spLocks noGrp="1"/>
          </p:cNvSpPr>
          <p:nvPr>
            <p:ph sz="half" idx="2"/>
          </p:nvPr>
        </p:nvSpPr>
        <p:spPr>
          <a:xfrm>
            <a:off x="422696" y="2465615"/>
            <a:ext cx="3487772" cy="2237695"/>
          </a:xfrm>
        </p:spPr>
        <p:txBody>
          <a:bodyPr vert="horz" lIns="74295" tIns="37148" rIns="74295" bIns="37148" rtlCol="0" anchor="t">
            <a:noAutofit/>
          </a:bodyPr>
          <a:lstStyle/>
          <a:p>
            <a:r>
              <a:rPr lang="en-US" sz="1788" dirty="0"/>
              <a:t>Der </a:t>
            </a:r>
            <a:r>
              <a:rPr lang="en-US" sz="1788" dirty="0" err="1"/>
              <a:t>Begriff</a:t>
            </a:r>
            <a:r>
              <a:rPr lang="en-US" sz="1788" dirty="0"/>
              <a:t> der </a:t>
            </a:r>
            <a:r>
              <a:rPr lang="en-US" sz="1788" dirty="0" err="1"/>
              <a:t>Künstlichkeit</a:t>
            </a:r>
            <a:r>
              <a:rPr lang="en-US" sz="1788" dirty="0"/>
              <a:t> </a:t>
            </a:r>
            <a:r>
              <a:rPr lang="en-US" sz="1788" dirty="0" err="1"/>
              <a:t>wird</a:t>
            </a:r>
            <a:r>
              <a:rPr lang="en-US" sz="1788" dirty="0"/>
              <a:t> in Bezug auf </a:t>
            </a:r>
            <a:r>
              <a:rPr lang="en-US" sz="1788" dirty="0" err="1"/>
              <a:t>etwas</a:t>
            </a:r>
            <a:r>
              <a:rPr lang="en-US" sz="1788" dirty="0"/>
              <a:t> </a:t>
            </a:r>
            <a:r>
              <a:rPr lang="en-US" sz="1788" dirty="0" err="1"/>
              <a:t>gebraucht</a:t>
            </a:r>
            <a:r>
              <a:rPr lang="en-US" sz="1788" dirty="0"/>
              <a:t>, das </a:t>
            </a:r>
            <a:r>
              <a:rPr lang="en-US" sz="1788" dirty="0" err="1"/>
              <a:t>natürlich</a:t>
            </a:r>
            <a:r>
              <a:rPr lang="en-US" sz="1788" dirty="0"/>
              <a:t> </a:t>
            </a:r>
            <a:r>
              <a:rPr lang="en-US" sz="1788" dirty="0" err="1"/>
              <a:t>ist</a:t>
            </a:r>
            <a:r>
              <a:rPr lang="en-US" sz="1788" dirty="0"/>
              <a:t> </a:t>
            </a:r>
          </a:p>
          <a:p>
            <a:r>
              <a:rPr lang="en-US" sz="1788" dirty="0" err="1"/>
              <a:t>Im</a:t>
            </a:r>
            <a:r>
              <a:rPr lang="en-US" sz="1788" dirty="0"/>
              <a:t> </a:t>
            </a:r>
            <a:r>
              <a:rPr lang="en-US" sz="1788" dirty="0" err="1"/>
              <a:t>Falle</a:t>
            </a:r>
            <a:r>
              <a:rPr lang="en-US" sz="1788" dirty="0"/>
              <a:t> der </a:t>
            </a:r>
            <a:r>
              <a:rPr lang="en-US" sz="1788" dirty="0" err="1"/>
              <a:t>starken</a:t>
            </a:r>
            <a:r>
              <a:rPr lang="en-US" sz="1788" dirty="0"/>
              <a:t> KI </a:t>
            </a:r>
            <a:r>
              <a:rPr lang="en-US" sz="1788" dirty="0" err="1"/>
              <a:t>ist</a:t>
            </a:r>
            <a:r>
              <a:rPr lang="en-US" sz="1788" dirty="0"/>
              <a:t> das die </a:t>
            </a:r>
            <a:r>
              <a:rPr lang="en-US" sz="1788" dirty="0" err="1"/>
              <a:t>menschliche</a:t>
            </a:r>
            <a:r>
              <a:rPr lang="en-US" sz="1788" dirty="0"/>
              <a:t> </a:t>
            </a:r>
            <a:r>
              <a:rPr lang="en-US" sz="1788" dirty="0" err="1"/>
              <a:t>Intelligenz</a:t>
            </a:r>
            <a:r>
              <a:rPr lang="en-US" sz="1788" dirty="0"/>
              <a:t>, die </a:t>
            </a:r>
            <a:r>
              <a:rPr lang="en-US" sz="1788" dirty="0" err="1"/>
              <a:t>zu</a:t>
            </a:r>
            <a:r>
              <a:rPr lang="en-US" sz="1788" dirty="0"/>
              <a:t> </a:t>
            </a:r>
            <a:r>
              <a:rPr lang="en-US" sz="1788" dirty="0" err="1"/>
              <a:t>kopieren</a:t>
            </a:r>
            <a:r>
              <a:rPr lang="en-US" sz="1788" dirty="0"/>
              <a:t> und </a:t>
            </a:r>
            <a:r>
              <a:rPr lang="en-US" sz="1788" dirty="0" err="1"/>
              <a:t>nachzu</a:t>
            </a:r>
            <a:r>
              <a:rPr lang="en-US" sz="1788" dirty="0"/>
              <a:t> </a:t>
            </a:r>
            <a:r>
              <a:rPr lang="en-US" sz="1788" dirty="0" err="1"/>
              <a:t>bauen</a:t>
            </a:r>
            <a:r>
              <a:rPr lang="en-US" sz="1788" dirty="0"/>
              <a:t> </a:t>
            </a:r>
            <a:r>
              <a:rPr lang="en-US" sz="1788" dirty="0" err="1"/>
              <a:t>ist</a:t>
            </a:r>
            <a:endParaRPr lang="en-US" sz="1788" dirty="0"/>
          </a:p>
          <a:p>
            <a:r>
              <a:rPr lang="en-US" sz="1788" dirty="0" err="1"/>
              <a:t>Künstlichkeit</a:t>
            </a:r>
            <a:r>
              <a:rPr lang="en-US" sz="1788" dirty="0"/>
              <a:t> </a:t>
            </a:r>
            <a:r>
              <a:rPr lang="en-US" sz="1788" dirty="0" err="1"/>
              <a:t>ist</a:t>
            </a:r>
            <a:r>
              <a:rPr lang="en-US" sz="1788" dirty="0"/>
              <a:t> </a:t>
            </a:r>
            <a:r>
              <a:rPr lang="en-US" sz="1788" dirty="0" err="1"/>
              <a:t>ein</a:t>
            </a:r>
            <a:r>
              <a:rPr lang="en-US" sz="1788" dirty="0"/>
              <a:t> </a:t>
            </a:r>
            <a:r>
              <a:rPr lang="en-US" sz="1788" dirty="0" err="1"/>
              <a:t>Begriff</a:t>
            </a:r>
            <a:r>
              <a:rPr lang="en-US" sz="1788" dirty="0"/>
              <a:t> des Mangels. </a:t>
            </a:r>
            <a:r>
              <a:rPr lang="en-US" sz="1788" dirty="0" err="1"/>
              <a:t>Er</a:t>
            </a:r>
            <a:r>
              <a:rPr lang="en-US" sz="1788" dirty="0"/>
              <a:t> </a:t>
            </a:r>
            <a:r>
              <a:rPr lang="en-US" sz="1788" dirty="0" err="1"/>
              <a:t>zeigt</a:t>
            </a:r>
            <a:r>
              <a:rPr lang="en-US" sz="1788" dirty="0"/>
              <a:t> an, </a:t>
            </a:r>
            <a:r>
              <a:rPr lang="en-US" sz="1788" dirty="0" err="1"/>
              <a:t>dass</a:t>
            </a:r>
            <a:r>
              <a:rPr lang="en-US" sz="1788" dirty="0"/>
              <a:t> </a:t>
            </a:r>
            <a:r>
              <a:rPr lang="en-US" sz="1788" dirty="0" err="1"/>
              <a:t>etwas</a:t>
            </a:r>
            <a:r>
              <a:rPr lang="en-US" sz="1788" dirty="0"/>
              <a:t> </a:t>
            </a:r>
            <a:r>
              <a:rPr lang="en-US" sz="1788" dirty="0" err="1"/>
              <a:t>fehlt</a:t>
            </a:r>
            <a:r>
              <a:rPr lang="en-US" sz="1788" dirty="0"/>
              <a:t>: </a:t>
            </a:r>
            <a:r>
              <a:rPr lang="en-US" sz="1788" dirty="0" err="1"/>
              <a:t>Natürlichkeit</a:t>
            </a:r>
            <a:endParaRPr lang="en-US" sz="1788" dirty="0"/>
          </a:p>
        </p:txBody>
      </p:sp>
      <p:sp>
        <p:nvSpPr>
          <p:cNvPr id="7" name="Textfeld 6">
            <a:extLst>
              <a:ext uri="{FF2B5EF4-FFF2-40B4-BE49-F238E27FC236}">
                <a16:creationId xmlns:a16="http://schemas.microsoft.com/office/drawing/2014/main" id="{9A163155-69FC-4431-8BEE-F7AD4C4E6E37}"/>
              </a:ext>
            </a:extLst>
          </p:cNvPr>
          <p:cNvSpPr txBox="1"/>
          <p:nvPr/>
        </p:nvSpPr>
        <p:spPr>
          <a:xfrm>
            <a:off x="486271" y="209600"/>
            <a:ext cx="9026327" cy="1200329"/>
          </a:xfrm>
          <a:prstGeom prst="rect">
            <a:avLst/>
          </a:prstGeom>
          <a:noFill/>
        </p:spPr>
        <p:txBody>
          <a:bodyPr wrap="square" rtlCol="0">
            <a:spAutoFit/>
          </a:bodyPr>
          <a:lstStyle/>
          <a:p>
            <a:r>
              <a:rPr lang="de-DE" sz="2400" b="1" dirty="0"/>
              <a:t>1.7.1 	Wovon sprechen wir, wenn wir von KI sprechen? – eine Philosophische Betrachtung (Simon Böhm)</a:t>
            </a:r>
          </a:p>
        </p:txBody>
      </p:sp>
    </p:spTree>
    <p:extLst>
      <p:ext uri="{BB962C8B-B14F-4D97-AF65-F5344CB8AC3E}">
        <p14:creationId xmlns:p14="http://schemas.microsoft.com/office/powerpoint/2010/main" val="24781266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997CA1-2A98-EF4C-8D70-73783FAE8204}"/>
              </a:ext>
            </a:extLst>
          </p:cNvPr>
          <p:cNvSpPr>
            <a:spLocks noGrp="1"/>
          </p:cNvSpPr>
          <p:nvPr>
            <p:ph type="title"/>
          </p:nvPr>
        </p:nvSpPr>
        <p:spPr>
          <a:xfrm>
            <a:off x="681038" y="1320602"/>
            <a:ext cx="8543925" cy="1077020"/>
          </a:xfrm>
        </p:spPr>
        <p:txBody>
          <a:bodyPr vert="horz" lIns="74295" tIns="37148" rIns="74295" bIns="37148" rtlCol="0" anchor="ctr">
            <a:normAutofit/>
          </a:bodyPr>
          <a:lstStyle/>
          <a:p>
            <a:r>
              <a:rPr lang="en-US"/>
              <a:t>Intelligenz</a:t>
            </a:r>
          </a:p>
        </p:txBody>
      </p:sp>
      <p:pic>
        <p:nvPicPr>
          <p:cNvPr id="8" name="Picture 4" descr="Image result for normalverteilung">
            <a:extLst>
              <a:ext uri="{FF2B5EF4-FFF2-40B4-BE49-F238E27FC236}">
                <a16:creationId xmlns:a16="http://schemas.microsoft.com/office/drawing/2014/main" id="{C322EAED-3C1D-B948-AEE4-FD9AB9109B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00" r="-2" b="-2"/>
          <a:stretch/>
        </p:blipFill>
        <p:spPr bwMode="auto">
          <a:xfrm>
            <a:off x="681037" y="2571166"/>
            <a:ext cx="5064443" cy="3471553"/>
          </a:xfrm>
          <a:prstGeom prst="rect">
            <a:avLst/>
          </a:prstGeom>
          <a:noFill/>
          <a:extLst>
            <a:ext uri="{909E8E84-426E-40DD-AFC4-6F175D3DCCD1}">
              <a14:hiddenFill xmlns:a14="http://schemas.microsoft.com/office/drawing/2010/main">
                <a:solidFill>
                  <a:srgbClr val="FFFFFF"/>
                </a:solidFill>
              </a14:hiddenFill>
            </a:ext>
          </a:extLst>
        </p:spPr>
      </p:pic>
      <p:sp>
        <p:nvSpPr>
          <p:cNvPr id="4" name="Inhaltsplatzhalter 3">
            <a:extLst>
              <a:ext uri="{FF2B5EF4-FFF2-40B4-BE49-F238E27FC236}">
                <a16:creationId xmlns:a16="http://schemas.microsoft.com/office/drawing/2014/main" id="{6869C4A6-B445-9D47-80BA-7F22DD6D1BF8}"/>
              </a:ext>
            </a:extLst>
          </p:cNvPr>
          <p:cNvSpPr>
            <a:spLocks noGrp="1"/>
          </p:cNvSpPr>
          <p:nvPr>
            <p:ph sz="half" idx="2"/>
          </p:nvPr>
        </p:nvSpPr>
        <p:spPr>
          <a:xfrm>
            <a:off x="6109250" y="2825265"/>
            <a:ext cx="3502032" cy="3535462"/>
          </a:xfrm>
        </p:spPr>
        <p:txBody>
          <a:bodyPr vert="horz" lIns="74295" tIns="37148" rIns="74295" bIns="37148" rtlCol="0">
            <a:normAutofit/>
          </a:bodyPr>
          <a:lstStyle/>
          <a:p>
            <a:r>
              <a:rPr lang="en-US" sz="1788" dirty="0" err="1"/>
              <a:t>Eigenschaft</a:t>
            </a:r>
            <a:r>
              <a:rPr lang="en-US" sz="1788" dirty="0"/>
              <a:t> von Menschen</a:t>
            </a:r>
          </a:p>
          <a:p>
            <a:r>
              <a:rPr lang="en-US" sz="1788" dirty="0" err="1"/>
              <a:t>Psychologische</a:t>
            </a:r>
            <a:r>
              <a:rPr lang="en-US" sz="1788" dirty="0"/>
              <a:t> </a:t>
            </a:r>
            <a:r>
              <a:rPr lang="en-US" sz="1788" dirty="0" err="1"/>
              <a:t>Größe</a:t>
            </a:r>
            <a:r>
              <a:rPr lang="en-US" sz="1788" dirty="0"/>
              <a:t> (IQ)</a:t>
            </a:r>
          </a:p>
          <a:p>
            <a:r>
              <a:rPr lang="en-US" sz="1788" dirty="0"/>
              <a:t>»</a:t>
            </a:r>
            <a:r>
              <a:rPr lang="en-US" sz="1788" dirty="0" err="1"/>
              <a:t>Intelligenz</a:t>
            </a:r>
            <a:r>
              <a:rPr lang="en-US" sz="1788" dirty="0"/>
              <a:t> </a:t>
            </a:r>
            <a:r>
              <a:rPr lang="en-US" sz="1788" dirty="0" err="1"/>
              <a:t>ist</a:t>
            </a:r>
            <a:r>
              <a:rPr lang="en-US" sz="1788" dirty="0"/>
              <a:t> das, was </a:t>
            </a:r>
            <a:r>
              <a:rPr lang="en-US" sz="1788" dirty="0" err="1"/>
              <a:t>Intelligenztests</a:t>
            </a:r>
            <a:r>
              <a:rPr lang="en-US" sz="1788" dirty="0"/>
              <a:t> </a:t>
            </a:r>
            <a:r>
              <a:rPr lang="en-US" sz="1788" dirty="0" err="1"/>
              <a:t>messen</a:t>
            </a:r>
            <a:r>
              <a:rPr lang="en-US" sz="1788" dirty="0"/>
              <a:t>«</a:t>
            </a:r>
          </a:p>
          <a:p>
            <a:r>
              <a:rPr lang="en-US" sz="1788" dirty="0"/>
              <a:t>Formal-</a:t>
            </a:r>
            <a:r>
              <a:rPr lang="en-US" sz="1788" dirty="0" err="1"/>
              <a:t>logische</a:t>
            </a:r>
            <a:r>
              <a:rPr lang="en-US" sz="1788" dirty="0"/>
              <a:t> </a:t>
            </a:r>
            <a:br>
              <a:rPr lang="en-US" sz="1788" dirty="0"/>
            </a:br>
            <a:r>
              <a:rPr lang="en-US" sz="1788" dirty="0" err="1"/>
              <a:t>gedankliche</a:t>
            </a:r>
            <a:r>
              <a:rPr lang="en-US" sz="1788" dirty="0"/>
              <a:t> </a:t>
            </a:r>
            <a:r>
              <a:rPr lang="en-US" sz="1788" dirty="0" err="1"/>
              <a:t>Operationen</a:t>
            </a:r>
            <a:endParaRPr lang="en-US" sz="1788" dirty="0"/>
          </a:p>
          <a:p>
            <a:r>
              <a:rPr lang="en-US" sz="1788" dirty="0"/>
              <a:t>Maximal intelligent =</a:t>
            </a:r>
            <a:br>
              <a:rPr lang="en-US" sz="1788" dirty="0"/>
            </a:br>
            <a:r>
              <a:rPr lang="en-US" sz="1788" dirty="0" err="1"/>
              <a:t>maximale</a:t>
            </a:r>
            <a:r>
              <a:rPr lang="en-US" sz="1788" dirty="0"/>
              <a:t> </a:t>
            </a:r>
            <a:r>
              <a:rPr lang="en-US" sz="1788" dirty="0" err="1"/>
              <a:t>Problemlösekompetenz</a:t>
            </a:r>
            <a:endParaRPr lang="en-US" sz="1788" dirty="0"/>
          </a:p>
          <a:p>
            <a:endParaRPr lang="en-US" sz="1788" dirty="0"/>
          </a:p>
        </p:txBody>
      </p:sp>
      <p:sp>
        <p:nvSpPr>
          <p:cNvPr id="5" name="Textfeld 4">
            <a:extLst>
              <a:ext uri="{FF2B5EF4-FFF2-40B4-BE49-F238E27FC236}">
                <a16:creationId xmlns:a16="http://schemas.microsoft.com/office/drawing/2014/main" id="{B981B451-0F1B-494C-80FC-4C8B9B25A6E7}"/>
              </a:ext>
            </a:extLst>
          </p:cNvPr>
          <p:cNvSpPr txBox="1"/>
          <p:nvPr/>
        </p:nvSpPr>
        <p:spPr>
          <a:xfrm>
            <a:off x="486271" y="209600"/>
            <a:ext cx="9026327" cy="1200329"/>
          </a:xfrm>
          <a:prstGeom prst="rect">
            <a:avLst/>
          </a:prstGeom>
          <a:noFill/>
        </p:spPr>
        <p:txBody>
          <a:bodyPr wrap="square" rtlCol="0">
            <a:spAutoFit/>
          </a:bodyPr>
          <a:lstStyle/>
          <a:p>
            <a:r>
              <a:rPr lang="de-DE" sz="2400" b="1" dirty="0"/>
              <a:t>1.7.1 	Wovon sprechen wir, wenn wir von KI sprechen? – eine Philosophische Betrachtung (Simon Böhm)</a:t>
            </a:r>
          </a:p>
        </p:txBody>
      </p:sp>
    </p:spTree>
    <p:extLst>
      <p:ext uri="{BB962C8B-B14F-4D97-AF65-F5344CB8AC3E}">
        <p14:creationId xmlns:p14="http://schemas.microsoft.com/office/powerpoint/2010/main" val="918242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D672C-2F6F-3D43-9869-83372A09CA62}"/>
              </a:ext>
            </a:extLst>
          </p:cNvPr>
          <p:cNvSpPr>
            <a:spLocks noGrp="1"/>
          </p:cNvSpPr>
          <p:nvPr>
            <p:ph type="title"/>
          </p:nvPr>
        </p:nvSpPr>
        <p:spPr>
          <a:xfrm>
            <a:off x="527255" y="1535217"/>
            <a:ext cx="4165713" cy="1362240"/>
          </a:xfrm>
        </p:spPr>
        <p:txBody>
          <a:bodyPr>
            <a:normAutofit/>
          </a:bodyPr>
          <a:lstStyle/>
          <a:p>
            <a:r>
              <a:rPr lang="de-DE" dirty="0"/>
              <a:t>Behaviorismus: </a:t>
            </a:r>
            <a:br>
              <a:rPr lang="de-DE" dirty="0"/>
            </a:br>
            <a:r>
              <a:rPr lang="de-DE" dirty="0"/>
              <a:t>Black Box</a:t>
            </a:r>
          </a:p>
        </p:txBody>
      </p:sp>
      <p:sp>
        <p:nvSpPr>
          <p:cNvPr id="3" name="Inhaltsplatzhalter 2">
            <a:extLst>
              <a:ext uri="{FF2B5EF4-FFF2-40B4-BE49-F238E27FC236}">
                <a16:creationId xmlns:a16="http://schemas.microsoft.com/office/drawing/2014/main" id="{88D076AD-A22D-264B-9821-7E1E8100997D}"/>
              </a:ext>
            </a:extLst>
          </p:cNvPr>
          <p:cNvSpPr>
            <a:spLocks noGrp="1"/>
          </p:cNvSpPr>
          <p:nvPr>
            <p:ph idx="1"/>
          </p:nvPr>
        </p:nvSpPr>
        <p:spPr>
          <a:xfrm>
            <a:off x="527256" y="3005138"/>
            <a:ext cx="4165711" cy="3075653"/>
          </a:xfrm>
        </p:spPr>
        <p:txBody>
          <a:bodyPr>
            <a:normAutofit/>
          </a:bodyPr>
          <a:lstStyle/>
          <a:p>
            <a:r>
              <a:rPr lang="de-DE" sz="2113" dirty="0"/>
              <a:t>Philosophische Position, wonach mentale Prozesse eines Lebewesens entweder methodisch unzugänglich oder inhaltlich irrelevant sind</a:t>
            </a:r>
          </a:p>
          <a:p>
            <a:r>
              <a:rPr lang="de-DE" sz="2113" dirty="0"/>
              <a:t>Auf einen beobachtbaren Reiz folgt eine beobachtbare Reaktion (beobachtbar = messbar)</a:t>
            </a:r>
          </a:p>
          <a:p>
            <a:r>
              <a:rPr lang="de-DE" sz="2113" dirty="0"/>
              <a:t>Alles andere ist Teil der Black Box</a:t>
            </a:r>
          </a:p>
        </p:txBody>
      </p:sp>
      <p:pic>
        <p:nvPicPr>
          <p:cNvPr id="10242" name="Picture 2" descr="Image result for black box">
            <a:extLst>
              <a:ext uri="{FF2B5EF4-FFF2-40B4-BE49-F238E27FC236}">
                <a16:creationId xmlns:a16="http://schemas.microsoft.com/office/drawing/2014/main" id="{B7EADE15-880C-4444-834A-B988999A43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2" r="1" b="1"/>
          <a:stretch/>
        </p:blipFill>
        <p:spPr bwMode="auto">
          <a:xfrm>
            <a:off x="4948623" y="1544004"/>
            <a:ext cx="4437651" cy="4531993"/>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BDE4A769-F0CC-4B63-A637-810A8DE0B49C}"/>
              </a:ext>
            </a:extLst>
          </p:cNvPr>
          <p:cNvSpPr txBox="1"/>
          <p:nvPr/>
        </p:nvSpPr>
        <p:spPr>
          <a:xfrm>
            <a:off x="486271" y="209600"/>
            <a:ext cx="9026327" cy="1200329"/>
          </a:xfrm>
          <a:prstGeom prst="rect">
            <a:avLst/>
          </a:prstGeom>
          <a:noFill/>
        </p:spPr>
        <p:txBody>
          <a:bodyPr wrap="square" rtlCol="0">
            <a:spAutoFit/>
          </a:bodyPr>
          <a:lstStyle/>
          <a:p>
            <a:r>
              <a:rPr lang="de-DE" sz="2400" b="1" dirty="0"/>
              <a:t>1.7.1 	Wovon sprechen wir, wenn wir von KI sprechen? – eine Philosophische Betrachtung (Simon Böhm)</a:t>
            </a:r>
          </a:p>
        </p:txBody>
      </p:sp>
    </p:spTree>
    <p:extLst>
      <p:ext uri="{BB962C8B-B14F-4D97-AF65-F5344CB8AC3E}">
        <p14:creationId xmlns:p14="http://schemas.microsoft.com/office/powerpoint/2010/main" val="19921001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437" y="1023938"/>
            <a:ext cx="6731127" cy="5572125"/>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42950" eaLnBrk="1" fontAlgn="auto" hangingPunct="1">
              <a:spcBef>
                <a:spcPts val="0"/>
              </a:spcBef>
              <a:spcAft>
                <a:spcPts val="0"/>
              </a:spcAft>
            </a:pPr>
            <a:endParaRPr lang="en-US" sz="1463">
              <a:solidFill>
                <a:prstClr val="white"/>
              </a:solidFill>
              <a:latin typeface="Calibri" panose="020F0502020204030204"/>
            </a:endParaRPr>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1168" y="1023938"/>
            <a:ext cx="6463665" cy="5572125"/>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42950" eaLnBrk="1" fontAlgn="auto" hangingPunct="1">
              <a:spcBef>
                <a:spcPts val="0"/>
              </a:spcBef>
              <a:spcAft>
                <a:spcPts val="0"/>
              </a:spcAft>
            </a:pPr>
            <a:endParaRPr lang="en-US" sz="1463">
              <a:solidFill>
                <a:prstClr val="white"/>
              </a:solidFill>
              <a:latin typeface="Calibri" panose="020F0502020204030204"/>
            </a:endParaRPr>
          </a:p>
        </p:txBody>
      </p:sp>
      <p:sp>
        <p:nvSpPr>
          <p:cNvPr id="2" name="Titel 1">
            <a:extLst>
              <a:ext uri="{FF2B5EF4-FFF2-40B4-BE49-F238E27FC236}">
                <a16:creationId xmlns:a16="http://schemas.microsoft.com/office/drawing/2014/main" id="{5373974E-5823-E247-89F6-F1EAE0BCF974}"/>
              </a:ext>
            </a:extLst>
          </p:cNvPr>
          <p:cNvSpPr>
            <a:spLocks noGrp="1"/>
          </p:cNvSpPr>
          <p:nvPr>
            <p:ph type="title"/>
          </p:nvPr>
        </p:nvSpPr>
        <p:spPr>
          <a:xfrm>
            <a:off x="2076450" y="2195512"/>
            <a:ext cx="5753100" cy="3228976"/>
          </a:xfrm>
        </p:spPr>
        <p:txBody>
          <a:bodyPr vert="horz" lIns="74295" tIns="37148" rIns="74295" bIns="37148" rtlCol="0" anchor="ctr">
            <a:normAutofit/>
          </a:bodyPr>
          <a:lstStyle/>
          <a:p>
            <a:pPr algn="ctr"/>
            <a:r>
              <a:rPr lang="en-US" sz="4388" dirty="0" err="1">
                <a:solidFill>
                  <a:schemeClr val="bg1">
                    <a:lumMod val="95000"/>
                    <a:lumOff val="5000"/>
                  </a:schemeClr>
                </a:solidFill>
              </a:rPr>
              <a:t>Kognitive</a:t>
            </a:r>
            <a:r>
              <a:rPr lang="en-US" sz="4388" dirty="0">
                <a:solidFill>
                  <a:schemeClr val="bg1">
                    <a:lumMod val="95000"/>
                    <a:lumOff val="5000"/>
                  </a:schemeClr>
                </a:solidFill>
              </a:rPr>
              <a:t> Wende: </a:t>
            </a:r>
            <a:br>
              <a:rPr lang="en-US" sz="4388" dirty="0">
                <a:solidFill>
                  <a:schemeClr val="bg1">
                    <a:lumMod val="95000"/>
                    <a:lumOff val="5000"/>
                  </a:schemeClr>
                </a:solidFill>
              </a:rPr>
            </a:br>
            <a:r>
              <a:rPr lang="en-US" sz="4388" dirty="0" err="1">
                <a:solidFill>
                  <a:schemeClr val="bg1">
                    <a:lumMod val="95000"/>
                    <a:lumOff val="5000"/>
                  </a:schemeClr>
                </a:solidFill>
              </a:rPr>
              <a:t>innere</a:t>
            </a:r>
            <a:r>
              <a:rPr lang="en-US" sz="4388" dirty="0">
                <a:solidFill>
                  <a:schemeClr val="bg1">
                    <a:lumMod val="95000"/>
                    <a:lumOff val="5000"/>
                  </a:schemeClr>
                </a:solidFill>
              </a:rPr>
              <a:t> </a:t>
            </a:r>
            <a:r>
              <a:rPr lang="en-US" sz="4388" dirty="0" err="1">
                <a:solidFill>
                  <a:schemeClr val="bg1">
                    <a:lumMod val="95000"/>
                    <a:lumOff val="5000"/>
                  </a:schemeClr>
                </a:solidFill>
              </a:rPr>
              <a:t>Prozesse</a:t>
            </a:r>
            <a:endParaRPr lang="en-US" sz="4388" dirty="0">
              <a:solidFill>
                <a:schemeClr val="bg1">
                  <a:lumMod val="95000"/>
                  <a:lumOff val="5000"/>
                </a:schemeClr>
              </a:solidFill>
            </a:endParaRPr>
          </a:p>
        </p:txBody>
      </p:sp>
    </p:spTree>
    <p:extLst>
      <p:ext uri="{BB962C8B-B14F-4D97-AF65-F5344CB8AC3E}">
        <p14:creationId xmlns:p14="http://schemas.microsoft.com/office/powerpoint/2010/main" val="2618940804"/>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1270" name="Picture 6" descr="Image result for schuhe binden kind">
            <a:extLst>
              <a:ext uri="{FF2B5EF4-FFF2-40B4-BE49-F238E27FC236}">
                <a16:creationId xmlns:a16="http://schemas.microsoft.com/office/drawing/2014/main" id="{113408FA-3847-9043-B99C-0BEC4F880D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25" r="24381" b="2"/>
          <a:stretch/>
        </p:blipFill>
        <p:spPr bwMode="auto">
          <a:xfrm>
            <a:off x="5025354" y="1023946"/>
            <a:ext cx="4873076" cy="5572117"/>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a:noFill/>
          <a:extLst>
            <a:ext uri="{909E8E84-426E-40DD-AFC4-6F175D3DCCD1}">
              <a14:hiddenFill xmlns:a14="http://schemas.microsoft.com/office/drawing/2010/main">
                <a:solidFill>
                  <a:srgbClr val="FFFFFF"/>
                </a:solidFill>
              </a14:hiddenFill>
            </a:ext>
          </a:extLst>
        </p:spPr>
      </p:pic>
      <p:pic>
        <p:nvPicPr>
          <p:cNvPr id="11266" name="Picture 2" descr="Image result for schachfigur">
            <a:extLst>
              <a:ext uri="{FF2B5EF4-FFF2-40B4-BE49-F238E27FC236}">
                <a16:creationId xmlns:a16="http://schemas.microsoft.com/office/drawing/2014/main" id="{078FFA95-AA35-FC40-B3CC-3056D97EAC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14" r="-2" b="4802"/>
          <a:stretch/>
        </p:blipFill>
        <p:spPr bwMode="auto">
          <a:xfrm>
            <a:off x="-1" y="1023946"/>
            <a:ext cx="7427667" cy="5572117"/>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465188"/>
            <a:ext cx="5228261" cy="2689624"/>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42950" eaLnBrk="1" fontAlgn="auto" hangingPunct="1">
              <a:spcBef>
                <a:spcPts val="0"/>
              </a:spcBef>
              <a:spcAft>
                <a:spcPts val="0"/>
              </a:spcAft>
              <a:defRPr/>
            </a:pPr>
            <a:endParaRPr lang="en-US" sz="1463">
              <a:solidFill>
                <a:prstClr val="white"/>
              </a:solidFill>
              <a:latin typeface="Calibri" panose="020F0502020204030204"/>
            </a:endParaRPr>
          </a:p>
        </p:txBody>
      </p:sp>
      <p:sp>
        <p:nvSpPr>
          <p:cNvPr id="2" name="Titel 1">
            <a:extLst>
              <a:ext uri="{FF2B5EF4-FFF2-40B4-BE49-F238E27FC236}">
                <a16:creationId xmlns:a16="http://schemas.microsoft.com/office/drawing/2014/main" id="{C8D15992-FE5D-5B47-85C4-E9992E1E3C8C}"/>
              </a:ext>
            </a:extLst>
          </p:cNvPr>
          <p:cNvSpPr>
            <a:spLocks noGrp="1"/>
          </p:cNvSpPr>
          <p:nvPr>
            <p:ph type="title"/>
          </p:nvPr>
        </p:nvSpPr>
        <p:spPr>
          <a:xfrm>
            <a:off x="502177" y="2784399"/>
            <a:ext cx="3157537" cy="743466"/>
          </a:xfrm>
        </p:spPr>
        <p:txBody>
          <a:bodyPr>
            <a:normAutofit/>
          </a:bodyPr>
          <a:lstStyle/>
          <a:p>
            <a:r>
              <a:rPr lang="de-DE" sz="2925" dirty="0"/>
              <a:t>Schach vs. Schleife</a:t>
            </a:r>
          </a:p>
        </p:txBody>
      </p:sp>
      <p:sp>
        <p:nvSpPr>
          <p:cNvPr id="3" name="Inhaltsplatzhalter 2">
            <a:extLst>
              <a:ext uri="{FF2B5EF4-FFF2-40B4-BE49-F238E27FC236}">
                <a16:creationId xmlns:a16="http://schemas.microsoft.com/office/drawing/2014/main" id="{51BED7C7-F26A-6D40-9F06-07BA32FC8296}"/>
              </a:ext>
            </a:extLst>
          </p:cNvPr>
          <p:cNvSpPr>
            <a:spLocks noGrp="1"/>
          </p:cNvSpPr>
          <p:nvPr>
            <p:ph idx="1"/>
          </p:nvPr>
        </p:nvSpPr>
        <p:spPr>
          <a:xfrm>
            <a:off x="502177" y="3527864"/>
            <a:ext cx="3754192" cy="1442995"/>
          </a:xfrm>
        </p:spPr>
        <p:txBody>
          <a:bodyPr>
            <a:normAutofit/>
          </a:bodyPr>
          <a:lstStyle/>
          <a:p>
            <a:r>
              <a:rPr lang="de-DE" sz="1463" dirty="0"/>
              <a:t>Eine KI ist in der Lage, gegen Schachweltmeister zu gewinnen</a:t>
            </a:r>
          </a:p>
          <a:p>
            <a:r>
              <a:rPr lang="de-DE" sz="1463" dirty="0"/>
              <a:t>Gleichzeitig bereitet das Binden einer einfachen Schleife einer anderen KI größere Schwierigkeiten als einem Kind</a:t>
            </a:r>
          </a:p>
          <a:p>
            <a:endParaRPr lang="de-DE" sz="1463" dirty="0"/>
          </a:p>
        </p:txBody>
      </p:sp>
    </p:spTree>
    <p:extLst>
      <p:ext uri="{BB962C8B-B14F-4D97-AF65-F5344CB8AC3E}">
        <p14:creationId xmlns:p14="http://schemas.microsoft.com/office/powerpoint/2010/main" val="2880608095"/>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D892E-5595-384E-B566-876681E83ADE}"/>
              </a:ext>
            </a:extLst>
          </p:cNvPr>
          <p:cNvSpPr>
            <a:spLocks noGrp="1"/>
          </p:cNvSpPr>
          <p:nvPr>
            <p:ph type="title"/>
          </p:nvPr>
        </p:nvSpPr>
        <p:spPr>
          <a:xfrm>
            <a:off x="669783" y="815230"/>
            <a:ext cx="8543925" cy="1472848"/>
          </a:xfrm>
        </p:spPr>
        <p:txBody>
          <a:bodyPr/>
          <a:lstStyle/>
          <a:p>
            <a:r>
              <a:rPr lang="de-DE" dirty="0"/>
              <a:t>Der Mensch als Computer</a:t>
            </a:r>
          </a:p>
        </p:txBody>
      </p:sp>
      <p:sp>
        <p:nvSpPr>
          <p:cNvPr id="3" name="Inhaltsplatzhalter 2">
            <a:extLst>
              <a:ext uri="{FF2B5EF4-FFF2-40B4-BE49-F238E27FC236}">
                <a16:creationId xmlns:a16="http://schemas.microsoft.com/office/drawing/2014/main" id="{3BB92793-CC50-EC42-A2C9-97A42A049F8D}"/>
              </a:ext>
            </a:extLst>
          </p:cNvPr>
          <p:cNvSpPr>
            <a:spLocks noGrp="1"/>
          </p:cNvSpPr>
          <p:nvPr>
            <p:ph idx="1"/>
          </p:nvPr>
        </p:nvSpPr>
        <p:spPr/>
        <p:txBody>
          <a:bodyPr>
            <a:normAutofit/>
          </a:bodyPr>
          <a:lstStyle/>
          <a:p>
            <a:r>
              <a:rPr lang="de-DE" dirty="0"/>
              <a:t>Was uns selbstverständlich erscheint, wie Schleifebinden oder das Führen eines einfachen Gesprächs, stellt KI vor große Probleme</a:t>
            </a:r>
          </a:p>
          <a:p>
            <a:r>
              <a:rPr lang="de-DE" dirty="0"/>
              <a:t>Diese Fähigkeiten hat der Mensch aber nicht von Geburt an; diese Kompetenzen werden </a:t>
            </a:r>
            <a:r>
              <a:rPr lang="de-DE" i="1" dirty="0"/>
              <a:t>erlernt</a:t>
            </a:r>
          </a:p>
          <a:p>
            <a:r>
              <a:rPr lang="de-DE" dirty="0"/>
              <a:t>Lernen lässt sich als neuronale Programmierung verstehen: Die Biomasse unseres Gehirns ist die Hardware; die Gesetzmäßigkeiten der Reizübertragung und Generierung neuer neuronaler Verknüpfungen ist dagegen die Software</a:t>
            </a:r>
          </a:p>
          <a:p>
            <a:r>
              <a:rPr lang="de-DE" dirty="0"/>
              <a:t>Wenn das menschliche Gehirn wie ein Computer funktioniert – können Computer dann denken?</a:t>
            </a:r>
          </a:p>
          <a:p>
            <a:pPr marL="0" indent="0">
              <a:buNone/>
            </a:pPr>
            <a:endParaRPr lang="de-DE" dirty="0"/>
          </a:p>
          <a:p>
            <a:endParaRPr lang="de-DE" i="1" dirty="0"/>
          </a:p>
        </p:txBody>
      </p:sp>
      <p:sp>
        <p:nvSpPr>
          <p:cNvPr id="4" name="Textfeld 3">
            <a:extLst>
              <a:ext uri="{FF2B5EF4-FFF2-40B4-BE49-F238E27FC236}">
                <a16:creationId xmlns:a16="http://schemas.microsoft.com/office/drawing/2014/main" id="{1EAC5E09-C862-473E-8ACD-F40B1F4F0DAE}"/>
              </a:ext>
            </a:extLst>
          </p:cNvPr>
          <p:cNvSpPr txBox="1"/>
          <p:nvPr/>
        </p:nvSpPr>
        <p:spPr>
          <a:xfrm>
            <a:off x="428581" y="31607"/>
            <a:ext cx="9026327" cy="1200329"/>
          </a:xfrm>
          <a:prstGeom prst="rect">
            <a:avLst/>
          </a:prstGeom>
          <a:noFill/>
        </p:spPr>
        <p:txBody>
          <a:bodyPr wrap="square" rtlCol="0">
            <a:spAutoFit/>
          </a:bodyPr>
          <a:lstStyle/>
          <a:p>
            <a:r>
              <a:rPr lang="de-DE" sz="2400" b="1" dirty="0"/>
              <a:t>1.7.1 	Wovon sprechen wir, wenn wir von KI sprechen? – eine Philosophische Betrachtung (Simon Böhm)</a:t>
            </a:r>
          </a:p>
        </p:txBody>
      </p:sp>
    </p:spTree>
    <p:extLst>
      <p:ext uri="{BB962C8B-B14F-4D97-AF65-F5344CB8AC3E}">
        <p14:creationId xmlns:p14="http://schemas.microsoft.com/office/powerpoint/2010/main" val="1883385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a:t>Leuchturmprojekte</a:t>
            </a:r>
            <a:r>
              <a:rPr lang="de-DE" sz="2800" dirty="0"/>
              <a:t> zu WM in verschiedenen Branchen</a:t>
            </a:r>
          </a:p>
        </p:txBody>
      </p:sp>
      <p:sp>
        <p:nvSpPr>
          <p:cNvPr id="3" name="Inhaltsplatzhalter 2"/>
          <p:cNvSpPr>
            <a:spLocks noGrp="1"/>
          </p:cNvSpPr>
          <p:nvPr>
            <p:ph idx="1"/>
          </p:nvPr>
        </p:nvSpPr>
        <p:spPr>
          <a:xfrm>
            <a:off x="416496" y="1433736"/>
            <a:ext cx="8382000" cy="4572000"/>
          </a:xfrm>
        </p:spPr>
        <p:txBody>
          <a:bodyPr/>
          <a:lstStyle/>
          <a:p>
            <a:r>
              <a:rPr lang="de-DE" sz="2000" dirty="0">
                <a:solidFill>
                  <a:schemeClr val="tx1"/>
                </a:solidFill>
                <a:latin typeface="+mn-lt"/>
                <a:ea typeface="+mn-ea"/>
                <a:cs typeface="+mn-cs"/>
              </a:rPr>
              <a:t>Evangelische Kirche: das Projekt „Geistreich“,  </a:t>
            </a:r>
            <a:r>
              <a:rPr lang="de-DE" sz="2000" dirty="0">
                <a:solidFill>
                  <a:schemeClr val="tx1"/>
                </a:solidFill>
                <a:latin typeface="+mn-lt"/>
                <a:ea typeface="+mn-ea"/>
                <a:cs typeface="+mn-cs"/>
                <a:hlinkClick r:id="rId2"/>
              </a:rPr>
              <a:t>www.geistreich.de</a:t>
            </a:r>
            <a:endParaRPr lang="de-DE" sz="2000" dirty="0">
              <a:solidFill>
                <a:schemeClr val="tx1"/>
              </a:solidFill>
              <a:latin typeface="+mn-lt"/>
              <a:ea typeface="+mn-ea"/>
              <a:cs typeface="+mn-cs"/>
            </a:endParaRPr>
          </a:p>
          <a:p>
            <a:r>
              <a:rPr lang="de-DE" sz="2000" dirty="0">
                <a:solidFill>
                  <a:schemeClr val="tx1"/>
                </a:solidFill>
                <a:latin typeface="+mn-lt"/>
                <a:ea typeface="+mn-ea"/>
                <a:cs typeface="+mn-cs"/>
              </a:rPr>
              <a:t>Sozialer Bereich: Caritasverband Deutschland  hat mit "</a:t>
            </a:r>
            <a:r>
              <a:rPr lang="de-DE" sz="2000" dirty="0" err="1">
                <a:solidFill>
                  <a:schemeClr val="tx1"/>
                </a:solidFill>
                <a:latin typeface="+mn-lt"/>
                <a:ea typeface="+mn-ea"/>
                <a:cs typeface="+mn-cs"/>
              </a:rPr>
              <a:t>CariNet</a:t>
            </a:r>
            <a:r>
              <a:rPr lang="de-DE" sz="2000" dirty="0">
                <a:solidFill>
                  <a:schemeClr val="tx1"/>
                </a:solidFill>
                <a:latin typeface="+mn-lt"/>
                <a:ea typeface="+mn-ea"/>
                <a:cs typeface="+mn-cs"/>
              </a:rPr>
              <a:t>”</a:t>
            </a:r>
          </a:p>
        </p:txBody>
      </p:sp>
      <p:sp>
        <p:nvSpPr>
          <p:cNvPr id="4" name="Foliennummernplatzhalter 3"/>
          <p:cNvSpPr>
            <a:spLocks noGrp="1"/>
          </p:cNvSpPr>
          <p:nvPr>
            <p:ph type="sldNum" sz="quarter" idx="10"/>
          </p:nvPr>
        </p:nvSpPr>
        <p:spPr/>
        <p:txBody>
          <a:bodyPr/>
          <a:lstStyle/>
          <a:p>
            <a:pPr>
              <a:defRPr/>
            </a:pPr>
            <a:fld id="{C73B1473-D840-453A-B96E-677E06FF19DC}" type="slidenum">
              <a:rPr lang="de-DE" smtClean="0"/>
              <a:pPr>
                <a:defRPr/>
              </a:pPr>
              <a:t>6</a:t>
            </a:fld>
            <a:endParaRPr lang="de-DE" dirty="0"/>
          </a:p>
        </p:txBody>
      </p:sp>
      <p:pic>
        <p:nvPicPr>
          <p:cNvPr id="6" name="Picture 2"/>
          <p:cNvPicPr>
            <a:picLocks noChangeAspect="1" noChangeArrowheads="1"/>
          </p:cNvPicPr>
          <p:nvPr/>
        </p:nvPicPr>
        <p:blipFill>
          <a:blip r:embed="rId3" cstate="print"/>
          <a:srcRect l="20374" t="14698" r="22146" b="20472"/>
          <a:stretch>
            <a:fillRect/>
          </a:stretch>
        </p:blipFill>
        <p:spPr bwMode="auto">
          <a:xfrm>
            <a:off x="2898451" y="2729880"/>
            <a:ext cx="7007549" cy="4445871"/>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DC4ED-DAEA-C749-8319-605BC9BFB008}"/>
              </a:ext>
            </a:extLst>
          </p:cNvPr>
          <p:cNvSpPr>
            <a:spLocks noGrp="1"/>
          </p:cNvSpPr>
          <p:nvPr>
            <p:ph type="title"/>
          </p:nvPr>
        </p:nvSpPr>
        <p:spPr>
          <a:xfrm>
            <a:off x="4034412" y="1535218"/>
            <a:ext cx="5351524" cy="1045005"/>
          </a:xfrm>
        </p:spPr>
        <p:txBody>
          <a:bodyPr anchor="b">
            <a:normAutofit/>
          </a:bodyPr>
          <a:lstStyle/>
          <a:p>
            <a:r>
              <a:rPr lang="de-DE" dirty="0"/>
              <a:t>Diskussionsfrage</a:t>
            </a:r>
          </a:p>
        </p:txBody>
      </p:sp>
      <p:pic>
        <p:nvPicPr>
          <p:cNvPr id="5" name="Picture 4">
            <a:extLst>
              <a:ext uri="{FF2B5EF4-FFF2-40B4-BE49-F238E27FC236}">
                <a16:creationId xmlns:a16="http://schemas.microsoft.com/office/drawing/2014/main" id="{20E957C5-DE9F-43CC-BEBB-5569208914DA}"/>
              </a:ext>
            </a:extLst>
          </p:cNvPr>
          <p:cNvPicPr>
            <a:picLocks noChangeAspect="1"/>
          </p:cNvPicPr>
          <p:nvPr/>
        </p:nvPicPr>
        <p:blipFill rotWithShape="1">
          <a:blip r:embed="rId2"/>
          <a:srcRect l="16271" r="38610" b="-1"/>
          <a:stretch/>
        </p:blipFill>
        <p:spPr>
          <a:xfrm>
            <a:off x="128464" y="1535218"/>
            <a:ext cx="3766401" cy="5572117"/>
          </a:xfrm>
          <a:prstGeom prst="rect">
            <a:avLst/>
          </a:prstGeom>
          <a:effectLst/>
        </p:spPr>
      </p:pic>
      <p:sp>
        <p:nvSpPr>
          <p:cNvPr id="3" name="Inhaltsplatzhalter 2">
            <a:extLst>
              <a:ext uri="{FF2B5EF4-FFF2-40B4-BE49-F238E27FC236}">
                <a16:creationId xmlns:a16="http://schemas.microsoft.com/office/drawing/2014/main" id="{D31A2E4A-F751-7B47-9863-EDD1F038CC63}"/>
              </a:ext>
            </a:extLst>
          </p:cNvPr>
          <p:cNvSpPr>
            <a:spLocks noGrp="1"/>
          </p:cNvSpPr>
          <p:nvPr>
            <p:ph idx="1"/>
          </p:nvPr>
        </p:nvSpPr>
        <p:spPr>
          <a:xfrm>
            <a:off x="4034413" y="3005138"/>
            <a:ext cx="5351522" cy="3075653"/>
          </a:xfrm>
        </p:spPr>
        <p:txBody>
          <a:bodyPr>
            <a:normAutofit/>
          </a:bodyPr>
          <a:lstStyle/>
          <a:p>
            <a:pPr marL="0" indent="0">
              <a:buNone/>
            </a:pPr>
            <a:r>
              <a:rPr lang="de-DE" sz="6500" dirty="0"/>
              <a:t>Können Computer denken?</a:t>
            </a:r>
          </a:p>
        </p:txBody>
      </p:sp>
      <p:sp>
        <p:nvSpPr>
          <p:cNvPr id="6" name="Textfeld 5">
            <a:extLst>
              <a:ext uri="{FF2B5EF4-FFF2-40B4-BE49-F238E27FC236}">
                <a16:creationId xmlns:a16="http://schemas.microsoft.com/office/drawing/2014/main" id="{4E600760-4CD1-4E65-A511-E080A403714E}"/>
              </a:ext>
            </a:extLst>
          </p:cNvPr>
          <p:cNvSpPr txBox="1"/>
          <p:nvPr/>
        </p:nvSpPr>
        <p:spPr>
          <a:xfrm>
            <a:off x="486271" y="209600"/>
            <a:ext cx="9026327" cy="1200329"/>
          </a:xfrm>
          <a:prstGeom prst="rect">
            <a:avLst/>
          </a:prstGeom>
          <a:noFill/>
        </p:spPr>
        <p:txBody>
          <a:bodyPr wrap="square" rtlCol="0">
            <a:spAutoFit/>
          </a:bodyPr>
          <a:lstStyle/>
          <a:p>
            <a:r>
              <a:rPr lang="de-DE" sz="2400" b="1" dirty="0"/>
              <a:t>1.7.1 	Wovon sprechen wir, wenn wir von KI sprechen? – eine Philosophische Betrachtung (Simon Böhm)</a:t>
            </a:r>
          </a:p>
        </p:txBody>
      </p:sp>
    </p:spTree>
    <p:extLst>
      <p:ext uri="{BB962C8B-B14F-4D97-AF65-F5344CB8AC3E}">
        <p14:creationId xmlns:p14="http://schemas.microsoft.com/office/powerpoint/2010/main" val="6966129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62C99-9D96-244E-A6F2-AF886BBB4D41}"/>
              </a:ext>
            </a:extLst>
          </p:cNvPr>
          <p:cNvSpPr>
            <a:spLocks noGrp="1"/>
          </p:cNvSpPr>
          <p:nvPr>
            <p:ph type="title"/>
          </p:nvPr>
        </p:nvSpPr>
        <p:spPr>
          <a:xfrm>
            <a:off x="560512" y="1001688"/>
            <a:ext cx="8543925" cy="1472848"/>
          </a:xfrm>
        </p:spPr>
        <p:txBody>
          <a:bodyPr/>
          <a:lstStyle/>
          <a:p>
            <a:r>
              <a:rPr lang="de-DE" dirty="0"/>
              <a:t>Logik als Methode der Philosophie</a:t>
            </a:r>
          </a:p>
        </p:txBody>
      </p:sp>
      <p:sp>
        <p:nvSpPr>
          <p:cNvPr id="3" name="Inhaltsplatzhalter 2">
            <a:extLst>
              <a:ext uri="{FF2B5EF4-FFF2-40B4-BE49-F238E27FC236}">
                <a16:creationId xmlns:a16="http://schemas.microsoft.com/office/drawing/2014/main" id="{B2B41526-D9B5-9946-8A04-F8B53C4DAFC6}"/>
              </a:ext>
            </a:extLst>
          </p:cNvPr>
          <p:cNvSpPr>
            <a:spLocks noGrp="1"/>
          </p:cNvSpPr>
          <p:nvPr>
            <p:ph idx="1"/>
          </p:nvPr>
        </p:nvSpPr>
        <p:spPr/>
        <p:txBody>
          <a:bodyPr>
            <a:normAutofit/>
          </a:bodyPr>
          <a:lstStyle/>
          <a:p>
            <a:pPr marL="0" indent="0">
              <a:buNone/>
            </a:pPr>
            <a:r>
              <a:rPr lang="de-DE" dirty="0"/>
              <a:t>Prämisse 1:		Gehirne denken.</a:t>
            </a:r>
          </a:p>
          <a:p>
            <a:pPr marL="0" indent="0">
              <a:buNone/>
            </a:pPr>
            <a:r>
              <a:rPr lang="de-DE" dirty="0"/>
              <a:t>Prämisse 2:		Computer funktionieren genauso wie Gehirne.</a:t>
            </a:r>
          </a:p>
          <a:p>
            <a:pPr marL="0" indent="0">
              <a:buNone/>
            </a:pPr>
            <a:r>
              <a:rPr lang="de-DE" dirty="0"/>
              <a:t>_________</a:t>
            </a:r>
          </a:p>
          <a:p>
            <a:pPr marL="0" indent="0">
              <a:buNone/>
            </a:pPr>
            <a:r>
              <a:rPr lang="de-DE" dirty="0"/>
              <a:t>Konklusion:		Computer denken.</a:t>
            </a:r>
          </a:p>
          <a:p>
            <a:endParaRPr lang="de-DE" dirty="0"/>
          </a:p>
          <a:p>
            <a:r>
              <a:rPr lang="de-DE" dirty="0"/>
              <a:t>Dies ist ein </a:t>
            </a:r>
            <a:r>
              <a:rPr lang="de-DE" i="1" dirty="0"/>
              <a:t>logisch gültiges Argument</a:t>
            </a:r>
            <a:r>
              <a:rPr lang="de-DE" dirty="0"/>
              <a:t>! = die Wahrheit der Prämissen impliziert logisch die Wahrheit der Konklusion = wenn die Prämissen wahr sind, ist auch die Konklusion wahr</a:t>
            </a:r>
          </a:p>
          <a:p>
            <a:r>
              <a:rPr lang="de-DE" dirty="0"/>
              <a:t>Wir haben also hiermit noch nicht gezeigt, dass Computer </a:t>
            </a:r>
            <a:r>
              <a:rPr lang="de-DE" i="1" dirty="0"/>
              <a:t>wirklich </a:t>
            </a:r>
            <a:r>
              <a:rPr lang="de-DE" dirty="0"/>
              <a:t>denken können. Dies ist abhängig von der Wahrheit der Prämissen.</a:t>
            </a:r>
          </a:p>
        </p:txBody>
      </p:sp>
      <p:sp>
        <p:nvSpPr>
          <p:cNvPr id="4" name="Textfeld 3">
            <a:extLst>
              <a:ext uri="{FF2B5EF4-FFF2-40B4-BE49-F238E27FC236}">
                <a16:creationId xmlns:a16="http://schemas.microsoft.com/office/drawing/2014/main" id="{151D4DC8-C8C1-477D-A71B-78BE01912B0B}"/>
              </a:ext>
            </a:extLst>
          </p:cNvPr>
          <p:cNvSpPr txBox="1"/>
          <p:nvPr/>
        </p:nvSpPr>
        <p:spPr>
          <a:xfrm>
            <a:off x="486271" y="209600"/>
            <a:ext cx="9026327" cy="1200329"/>
          </a:xfrm>
          <a:prstGeom prst="rect">
            <a:avLst/>
          </a:prstGeom>
          <a:noFill/>
        </p:spPr>
        <p:txBody>
          <a:bodyPr wrap="square" rtlCol="0">
            <a:spAutoFit/>
          </a:bodyPr>
          <a:lstStyle/>
          <a:p>
            <a:r>
              <a:rPr lang="de-DE" sz="2400" b="1" dirty="0"/>
              <a:t>1.7.1 	Wovon sprechen wir, wenn wir von KI sprechen? – eine Philosophische Betrachtung (Simon Böhm)</a:t>
            </a:r>
          </a:p>
        </p:txBody>
      </p:sp>
    </p:spTree>
    <p:extLst>
      <p:ext uri="{BB962C8B-B14F-4D97-AF65-F5344CB8AC3E}">
        <p14:creationId xmlns:p14="http://schemas.microsoft.com/office/powerpoint/2010/main" val="27372184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75501F-10F0-3142-9270-52C65B8525DC}"/>
              </a:ext>
            </a:extLst>
          </p:cNvPr>
          <p:cNvSpPr>
            <a:spLocks noGrp="1"/>
          </p:cNvSpPr>
          <p:nvPr>
            <p:ph type="title"/>
          </p:nvPr>
        </p:nvSpPr>
        <p:spPr>
          <a:xfrm>
            <a:off x="681037" y="1073696"/>
            <a:ext cx="8543925" cy="1472848"/>
          </a:xfrm>
        </p:spPr>
        <p:txBody>
          <a:bodyPr/>
          <a:lstStyle/>
          <a:p>
            <a:r>
              <a:rPr lang="de-DE" dirty="0" err="1"/>
              <a:t>Mereologischer</a:t>
            </a:r>
            <a:r>
              <a:rPr lang="de-DE" dirty="0"/>
              <a:t> Fehlschluss 1</a:t>
            </a:r>
          </a:p>
        </p:txBody>
      </p:sp>
      <p:sp>
        <p:nvSpPr>
          <p:cNvPr id="3" name="Inhaltsplatzhalter 2">
            <a:extLst>
              <a:ext uri="{FF2B5EF4-FFF2-40B4-BE49-F238E27FC236}">
                <a16:creationId xmlns:a16="http://schemas.microsoft.com/office/drawing/2014/main" id="{24E3888E-811A-B842-B718-5A6AAFE31E21}"/>
              </a:ext>
            </a:extLst>
          </p:cNvPr>
          <p:cNvSpPr>
            <a:spLocks noGrp="1"/>
          </p:cNvSpPr>
          <p:nvPr>
            <p:ph idx="1"/>
          </p:nvPr>
        </p:nvSpPr>
        <p:spPr/>
        <p:txBody>
          <a:bodyPr>
            <a:normAutofit/>
          </a:bodyPr>
          <a:lstStyle/>
          <a:p>
            <a:r>
              <a:rPr lang="de-DE" dirty="0"/>
              <a:t>Die Behauptung, dass Gehirne denken würden, lässt sich kritisieren.</a:t>
            </a:r>
          </a:p>
          <a:p>
            <a:pPr marL="0" indent="0">
              <a:buNone/>
            </a:pPr>
            <a:endParaRPr lang="de-DE" dirty="0"/>
          </a:p>
          <a:p>
            <a:pPr marL="0" indent="0">
              <a:buNone/>
            </a:pPr>
            <a:r>
              <a:rPr lang="de-DE" dirty="0"/>
              <a:t>Prämisse 1:		Ich kann denken.</a:t>
            </a:r>
          </a:p>
          <a:p>
            <a:pPr marL="0" indent="0">
              <a:buNone/>
            </a:pPr>
            <a:r>
              <a:rPr lang="de-DE" dirty="0"/>
              <a:t>Prämisse 2:		Ohne mein Gehirn könnte ich nicht denken.</a:t>
            </a:r>
            <a:br>
              <a:rPr lang="de-DE" dirty="0"/>
            </a:br>
            <a:r>
              <a:rPr lang="de-DE" dirty="0"/>
              <a:t>_________</a:t>
            </a:r>
          </a:p>
          <a:p>
            <a:pPr marL="0" indent="0">
              <a:buNone/>
            </a:pPr>
            <a:r>
              <a:rPr lang="de-DE" dirty="0"/>
              <a:t>Konklusion:		Mein Gehirn kann denken.</a:t>
            </a:r>
          </a:p>
          <a:p>
            <a:endParaRPr lang="de-DE" dirty="0"/>
          </a:p>
          <a:p>
            <a:r>
              <a:rPr lang="de-DE" dirty="0"/>
              <a:t>Dies ist kein logisch gültiges Argument: Aus den Prämissen 1 und 2 folgt logisch nicht die Konklusion. Denken schreiben wir ganzen Personen zu, </a:t>
            </a:r>
            <a:r>
              <a:rPr lang="de-DE" i="1" dirty="0"/>
              <a:t>uns. </a:t>
            </a:r>
            <a:r>
              <a:rPr lang="de-DE" dirty="0"/>
              <a:t>Das Gehirn ist ein (notwendiger) Bestandteil. Nur, weil ich denke, heißt das noch nicht, dass auch mein Gehirn denkt. </a:t>
            </a:r>
          </a:p>
        </p:txBody>
      </p:sp>
      <p:sp>
        <p:nvSpPr>
          <p:cNvPr id="4" name="Textfeld 3">
            <a:extLst>
              <a:ext uri="{FF2B5EF4-FFF2-40B4-BE49-F238E27FC236}">
                <a16:creationId xmlns:a16="http://schemas.microsoft.com/office/drawing/2014/main" id="{4629A406-0007-4FE3-8E36-607B544422D2}"/>
              </a:ext>
            </a:extLst>
          </p:cNvPr>
          <p:cNvSpPr txBox="1"/>
          <p:nvPr/>
        </p:nvSpPr>
        <p:spPr>
          <a:xfrm>
            <a:off x="486271" y="209600"/>
            <a:ext cx="9026327" cy="1200329"/>
          </a:xfrm>
          <a:prstGeom prst="rect">
            <a:avLst/>
          </a:prstGeom>
          <a:noFill/>
        </p:spPr>
        <p:txBody>
          <a:bodyPr wrap="square" rtlCol="0">
            <a:spAutoFit/>
          </a:bodyPr>
          <a:lstStyle/>
          <a:p>
            <a:r>
              <a:rPr lang="de-DE" sz="2400" b="1" dirty="0"/>
              <a:t>1.7.1 	Wovon sprechen wir, wenn wir von KI sprechen? – eine Philosophische Betrachtung (Simon Böhm)</a:t>
            </a:r>
          </a:p>
        </p:txBody>
      </p:sp>
    </p:spTree>
    <p:extLst>
      <p:ext uri="{BB962C8B-B14F-4D97-AF65-F5344CB8AC3E}">
        <p14:creationId xmlns:p14="http://schemas.microsoft.com/office/powerpoint/2010/main" val="21124702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75501F-10F0-3142-9270-52C65B8525DC}"/>
              </a:ext>
            </a:extLst>
          </p:cNvPr>
          <p:cNvSpPr>
            <a:spLocks noGrp="1"/>
          </p:cNvSpPr>
          <p:nvPr>
            <p:ph type="title"/>
          </p:nvPr>
        </p:nvSpPr>
        <p:spPr>
          <a:xfrm>
            <a:off x="681038" y="1320601"/>
            <a:ext cx="8543925" cy="1472848"/>
          </a:xfrm>
        </p:spPr>
        <p:txBody>
          <a:bodyPr/>
          <a:lstStyle/>
          <a:p>
            <a:r>
              <a:rPr lang="de-DE" dirty="0" err="1"/>
              <a:t>Mereologischer</a:t>
            </a:r>
            <a:r>
              <a:rPr lang="de-DE" dirty="0"/>
              <a:t> Fehlschluss 2</a:t>
            </a:r>
          </a:p>
        </p:txBody>
      </p:sp>
      <p:sp>
        <p:nvSpPr>
          <p:cNvPr id="3" name="Inhaltsplatzhalter 2">
            <a:extLst>
              <a:ext uri="{FF2B5EF4-FFF2-40B4-BE49-F238E27FC236}">
                <a16:creationId xmlns:a16="http://schemas.microsoft.com/office/drawing/2014/main" id="{24E3888E-811A-B842-B718-5A6AAFE31E21}"/>
              </a:ext>
            </a:extLst>
          </p:cNvPr>
          <p:cNvSpPr>
            <a:spLocks noGrp="1"/>
          </p:cNvSpPr>
          <p:nvPr>
            <p:ph idx="1"/>
          </p:nvPr>
        </p:nvSpPr>
        <p:spPr>
          <a:xfrm>
            <a:off x="681037" y="2507258"/>
            <a:ext cx="8864255" cy="3792141"/>
          </a:xfrm>
        </p:spPr>
        <p:txBody>
          <a:bodyPr>
            <a:normAutofit fontScale="92500" lnSpcReduction="10000"/>
          </a:bodyPr>
          <a:lstStyle/>
          <a:p>
            <a:r>
              <a:rPr lang="de-DE" dirty="0"/>
              <a:t>Dies wird deutlich, wenn wir »Gehirn« durch »Blutkreislauf« ersetzen:</a:t>
            </a:r>
          </a:p>
          <a:p>
            <a:pPr marL="0" indent="0">
              <a:buNone/>
            </a:pPr>
            <a:endParaRPr lang="de-DE" dirty="0"/>
          </a:p>
          <a:p>
            <a:pPr marL="0" indent="0">
              <a:buNone/>
            </a:pPr>
            <a:r>
              <a:rPr lang="de-DE" dirty="0"/>
              <a:t>Prämisse 1:		Ich kann denken.</a:t>
            </a:r>
          </a:p>
          <a:p>
            <a:pPr marL="0" indent="0">
              <a:buNone/>
            </a:pPr>
            <a:r>
              <a:rPr lang="de-DE" dirty="0"/>
              <a:t>Prämisse 2:		Ohne meinen Blutkreislauf könnte ich nicht denken.</a:t>
            </a:r>
            <a:br>
              <a:rPr lang="de-DE" dirty="0"/>
            </a:br>
            <a:r>
              <a:rPr lang="de-DE" dirty="0"/>
              <a:t>_________</a:t>
            </a:r>
          </a:p>
          <a:p>
            <a:pPr marL="0" indent="0">
              <a:buNone/>
            </a:pPr>
            <a:r>
              <a:rPr lang="de-DE" dirty="0"/>
              <a:t>Konklusion:		Mein Blutkreislauf kann denken.</a:t>
            </a:r>
          </a:p>
          <a:p>
            <a:endParaRPr lang="de-DE" dirty="0"/>
          </a:p>
          <a:p>
            <a:r>
              <a:rPr lang="de-DE" dirty="0"/>
              <a:t>Prämisse 2 trifft erneut zu: Ohne Blutkreislauf wäre Denken unmöglich. Dennoch erliegen wir nicht der Versuchung, unser Blutkreislauf könne denken. Wir hätten unzulässig von der Eigenschaft eines Ganzen, unserer Person, auf die Eigenschaft eines Teils, unseres Kreislaufs geschlossen.</a:t>
            </a:r>
          </a:p>
        </p:txBody>
      </p:sp>
      <p:sp>
        <p:nvSpPr>
          <p:cNvPr id="4" name="Textfeld 3">
            <a:extLst>
              <a:ext uri="{FF2B5EF4-FFF2-40B4-BE49-F238E27FC236}">
                <a16:creationId xmlns:a16="http://schemas.microsoft.com/office/drawing/2014/main" id="{A84BA1D8-A46A-4723-9107-F4283D576FFC}"/>
              </a:ext>
            </a:extLst>
          </p:cNvPr>
          <p:cNvSpPr txBox="1"/>
          <p:nvPr/>
        </p:nvSpPr>
        <p:spPr>
          <a:xfrm>
            <a:off x="486271" y="209600"/>
            <a:ext cx="9026327" cy="1200329"/>
          </a:xfrm>
          <a:prstGeom prst="rect">
            <a:avLst/>
          </a:prstGeom>
          <a:noFill/>
        </p:spPr>
        <p:txBody>
          <a:bodyPr wrap="square" rtlCol="0">
            <a:spAutoFit/>
          </a:bodyPr>
          <a:lstStyle/>
          <a:p>
            <a:r>
              <a:rPr lang="de-DE" sz="2400" b="1" dirty="0"/>
              <a:t>1.7.1 	Wovon sprechen wir, wenn wir von KI sprechen? – eine Philosophische Betrachtung (Simon Böhm)</a:t>
            </a:r>
          </a:p>
        </p:txBody>
      </p:sp>
    </p:spTree>
    <p:extLst>
      <p:ext uri="{BB962C8B-B14F-4D97-AF65-F5344CB8AC3E}">
        <p14:creationId xmlns:p14="http://schemas.microsoft.com/office/powerpoint/2010/main" val="34595429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8C4DC-CAF1-4930-8116-9264194E22D4}"/>
              </a:ext>
            </a:extLst>
          </p:cNvPr>
          <p:cNvSpPr>
            <a:spLocks noGrp="1"/>
          </p:cNvSpPr>
          <p:nvPr>
            <p:ph type="title"/>
          </p:nvPr>
        </p:nvSpPr>
        <p:spPr/>
        <p:txBody>
          <a:bodyPr/>
          <a:lstStyle/>
          <a:p>
            <a:r>
              <a:rPr lang="de-DE" sz="4000" b="1" dirty="0"/>
              <a:t>1.7.2 Versuch einer Definition von KI</a:t>
            </a:r>
            <a:br>
              <a:rPr lang="de-DE" sz="4000" b="1" dirty="0"/>
            </a:br>
            <a:endParaRPr lang="de-DE" dirty="0"/>
          </a:p>
        </p:txBody>
      </p:sp>
      <p:sp>
        <p:nvSpPr>
          <p:cNvPr id="3" name="Inhaltsplatzhalter 2">
            <a:extLst>
              <a:ext uri="{FF2B5EF4-FFF2-40B4-BE49-F238E27FC236}">
                <a16:creationId xmlns:a16="http://schemas.microsoft.com/office/drawing/2014/main" id="{ECD6F09B-2058-4D03-BECB-82E95C7C42E2}"/>
              </a:ext>
            </a:extLst>
          </p:cNvPr>
          <p:cNvSpPr>
            <a:spLocks noGrp="1"/>
          </p:cNvSpPr>
          <p:nvPr>
            <p:ph idx="1"/>
          </p:nvPr>
        </p:nvSpPr>
        <p:spPr>
          <a:xfrm>
            <a:off x="891540" y="2523596"/>
            <a:ext cx="8359714" cy="3268980"/>
          </a:xfrm>
        </p:spPr>
        <p:txBody>
          <a:bodyPr>
            <a:noAutofit/>
          </a:bodyPr>
          <a:lstStyle/>
          <a:p>
            <a:r>
              <a:rPr lang="de-DE" sz="2400" b="1" dirty="0"/>
              <a:t>Intelligenz:</a:t>
            </a:r>
          </a:p>
          <a:p>
            <a:pPr>
              <a:buFont typeface="Arial" panose="020B0604020202020204" pitchFamily="34" charset="0"/>
              <a:buChar char="•"/>
            </a:pPr>
            <a:r>
              <a:rPr lang="de-DE" sz="2400" dirty="0"/>
              <a:t> Wird in erster Linie dem Menschen zugesprochen</a:t>
            </a:r>
          </a:p>
          <a:p>
            <a:pPr>
              <a:buFont typeface="Arial" panose="020B0604020202020204" pitchFamily="34" charset="0"/>
              <a:buChar char="•"/>
            </a:pPr>
            <a:r>
              <a:rPr lang="de-DE" sz="2400" dirty="0"/>
              <a:t> Bezieht sich auf Fähigkeiten des Denkens und Handelns wie erkennen, verstehen, abstrahieren, schlussfolgern, lernen, sprechen, planen, kreativ sein</a:t>
            </a:r>
          </a:p>
          <a:p>
            <a:r>
              <a:rPr lang="de-DE" sz="2400" b="1" dirty="0"/>
              <a:t>Künstliche Intelligenz</a:t>
            </a:r>
            <a:r>
              <a:rPr lang="de-DE" sz="2400" dirty="0"/>
              <a:t> umfasst</a:t>
            </a:r>
            <a:r>
              <a:rPr lang="de-DE" sz="2400" b="1" dirty="0"/>
              <a:t>:</a:t>
            </a:r>
          </a:p>
          <a:p>
            <a:pPr>
              <a:buFont typeface="Arial" panose="020B0604020202020204" pitchFamily="34" charset="0"/>
              <a:buChar char="•"/>
            </a:pPr>
            <a:r>
              <a:rPr lang="de-DE" sz="2400" b="1" dirty="0"/>
              <a:t> </a:t>
            </a:r>
            <a:r>
              <a:rPr lang="de-DE" sz="2400" dirty="0"/>
              <a:t>Verstehen von intelligentem Verhalten</a:t>
            </a:r>
          </a:p>
          <a:p>
            <a:pPr>
              <a:buFont typeface="Arial" panose="020B0604020202020204" pitchFamily="34" charset="0"/>
              <a:buChar char="•"/>
            </a:pPr>
            <a:r>
              <a:rPr lang="de-DE" sz="2400" dirty="0"/>
              <a:t> Nachbilden von intelligentem Verhalten</a:t>
            </a:r>
          </a:p>
        </p:txBody>
      </p:sp>
      <p:sp>
        <p:nvSpPr>
          <p:cNvPr id="4" name="Fußzeilenplatzhalter 3">
            <a:extLst>
              <a:ext uri="{FF2B5EF4-FFF2-40B4-BE49-F238E27FC236}">
                <a16:creationId xmlns:a16="http://schemas.microsoft.com/office/drawing/2014/main" id="{EB5D2F6E-4F7D-48D7-A559-F2D2332D9D79}"/>
              </a:ext>
            </a:extLst>
          </p:cNvPr>
          <p:cNvSpPr>
            <a:spLocks noGrp="1"/>
          </p:cNvSpPr>
          <p:nvPr>
            <p:ph type="ftr" sz="quarter" idx="11"/>
          </p:nvPr>
        </p:nvSpPr>
        <p:spPr/>
        <p:txBody>
          <a:bodyPr/>
          <a:lstStyle/>
          <a:p>
            <a:pPr defTabSz="371475" eaLnBrk="1" fontAlgn="auto" hangingPunct="1">
              <a:spcBef>
                <a:spcPts val="0"/>
              </a:spcBef>
              <a:spcAft>
                <a:spcPts val="0"/>
              </a:spcAft>
            </a:pPr>
            <a:r>
              <a:rPr lang="de-DE" sz="975">
                <a:latin typeface="Calibri" panose="020F0502020204030204"/>
              </a:rPr>
              <a:t>Wissensbasierte Systeme - Grundlagen und Geschichte der KI</a:t>
            </a:r>
          </a:p>
        </p:txBody>
      </p:sp>
      <p:sp>
        <p:nvSpPr>
          <p:cNvPr id="5" name="Foliennummernplatzhalter 4">
            <a:extLst>
              <a:ext uri="{FF2B5EF4-FFF2-40B4-BE49-F238E27FC236}">
                <a16:creationId xmlns:a16="http://schemas.microsoft.com/office/drawing/2014/main" id="{31836841-671F-41AD-98E3-C5233F3C6C27}"/>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64</a:t>
            </a:fld>
            <a:endParaRPr lang="de-DE" sz="975">
              <a:latin typeface="Calibri" panose="020F0502020204030204"/>
            </a:endParaRPr>
          </a:p>
        </p:txBody>
      </p:sp>
    </p:spTree>
    <p:extLst>
      <p:ext uri="{BB962C8B-B14F-4D97-AF65-F5344CB8AC3E}">
        <p14:creationId xmlns:p14="http://schemas.microsoft.com/office/powerpoint/2010/main" val="13247952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CD6F09B-2058-4D03-BECB-82E95C7C42E2}"/>
              </a:ext>
            </a:extLst>
          </p:cNvPr>
          <p:cNvSpPr>
            <a:spLocks noGrp="1"/>
          </p:cNvSpPr>
          <p:nvPr>
            <p:ph idx="1"/>
          </p:nvPr>
        </p:nvSpPr>
        <p:spPr>
          <a:xfrm>
            <a:off x="797908" y="1930400"/>
            <a:ext cx="8359714" cy="3268980"/>
          </a:xfrm>
        </p:spPr>
        <p:txBody>
          <a:bodyPr>
            <a:noAutofit/>
          </a:bodyPr>
          <a:lstStyle/>
          <a:p>
            <a:pPr marL="0" indent="0">
              <a:buNone/>
            </a:pPr>
            <a:r>
              <a:rPr lang="de-DE" sz="2400" b="1" dirty="0"/>
              <a:t>Starke KI-These:</a:t>
            </a:r>
          </a:p>
          <a:p>
            <a:pPr>
              <a:buFont typeface="Arial" panose="020B0604020202020204" pitchFamily="34" charset="0"/>
              <a:buChar char="•"/>
            </a:pPr>
            <a:r>
              <a:rPr lang="de-DE" sz="2400" b="1" dirty="0"/>
              <a:t> </a:t>
            </a:r>
            <a:r>
              <a:rPr lang="de-DE" sz="2400" dirty="0"/>
              <a:t>Besagt, dass sich alle Bewusstseinsprozesse durch Berechnungsprozesse nachbilden lassen, d. h. Intelligenz kann auf Informationsverarbeitung reduziert werden.</a:t>
            </a:r>
            <a:endParaRPr lang="de-DE" sz="2400" b="1" dirty="0"/>
          </a:p>
          <a:p>
            <a:pPr marL="0" indent="0">
              <a:buNone/>
            </a:pPr>
            <a:r>
              <a:rPr lang="de-DE" sz="2400" b="1" dirty="0"/>
              <a:t>Schwache KI-These:</a:t>
            </a:r>
          </a:p>
          <a:p>
            <a:pPr>
              <a:buFont typeface="Arial" panose="020B0604020202020204" pitchFamily="34" charset="0"/>
              <a:buChar char="•"/>
            </a:pPr>
            <a:r>
              <a:rPr lang="de-DE" sz="2400" dirty="0"/>
              <a:t> Besagt, dass nur manches intelligentes Verhalten durch Berechnungsprozesse nachgebildet werden kann, d. h. Intelligenz kann Informationsverarbeitung sein.</a:t>
            </a:r>
          </a:p>
          <a:p>
            <a:pPr marL="0" indent="0">
              <a:buNone/>
            </a:pPr>
            <a:r>
              <a:rPr lang="de-DE" sz="2400" b="1" dirty="0"/>
              <a:t>Ganzheitlicher Ansatz KI:</a:t>
            </a:r>
          </a:p>
          <a:p>
            <a:pPr>
              <a:buFont typeface="Arial" panose="020B0604020202020204" pitchFamily="34" charset="0"/>
              <a:buChar char="•"/>
            </a:pPr>
            <a:r>
              <a:rPr lang="de-DE" sz="2400" dirty="0"/>
              <a:t> Gegenstand der KI ist es, mit Hilfe von Rechnersystemen und unter Einsatz spezifischer Methoden solche Leistungen hervorzubringen, dass diese nach allgemeinem Verständnis als </a:t>
            </a:r>
            <a:r>
              <a:rPr lang="de-DE" sz="2400" b="1" dirty="0"/>
              <a:t>intelligent</a:t>
            </a:r>
            <a:r>
              <a:rPr lang="de-DE" sz="2400" dirty="0"/>
              <a:t> bezeichnet werden.</a:t>
            </a:r>
            <a:endParaRPr lang="de-DE" sz="2400" b="1" dirty="0"/>
          </a:p>
        </p:txBody>
      </p:sp>
      <p:sp>
        <p:nvSpPr>
          <p:cNvPr id="4" name="Fußzeilenplatzhalter 3">
            <a:extLst>
              <a:ext uri="{FF2B5EF4-FFF2-40B4-BE49-F238E27FC236}">
                <a16:creationId xmlns:a16="http://schemas.microsoft.com/office/drawing/2014/main" id="{EB5D2F6E-4F7D-48D7-A559-F2D2332D9D79}"/>
              </a:ext>
            </a:extLst>
          </p:cNvPr>
          <p:cNvSpPr>
            <a:spLocks noGrp="1"/>
          </p:cNvSpPr>
          <p:nvPr>
            <p:ph type="ftr" sz="quarter" idx="11"/>
          </p:nvPr>
        </p:nvSpPr>
        <p:spPr/>
        <p:txBody>
          <a:bodyPr/>
          <a:lstStyle/>
          <a:p>
            <a:pPr defTabSz="371475" eaLnBrk="1" fontAlgn="auto" hangingPunct="1">
              <a:spcBef>
                <a:spcPts val="0"/>
              </a:spcBef>
              <a:spcAft>
                <a:spcPts val="0"/>
              </a:spcAft>
            </a:pPr>
            <a:r>
              <a:rPr lang="de-DE" sz="975">
                <a:latin typeface="Calibri" panose="020F0502020204030204"/>
              </a:rPr>
              <a:t>Wissensbasierte Systeme - Grundlagen und Geschichte der KI</a:t>
            </a:r>
          </a:p>
        </p:txBody>
      </p:sp>
      <p:sp>
        <p:nvSpPr>
          <p:cNvPr id="5" name="Foliennummernplatzhalter 4">
            <a:extLst>
              <a:ext uri="{FF2B5EF4-FFF2-40B4-BE49-F238E27FC236}">
                <a16:creationId xmlns:a16="http://schemas.microsoft.com/office/drawing/2014/main" id="{31836841-671F-41AD-98E3-C5233F3C6C27}"/>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65</a:t>
            </a:fld>
            <a:endParaRPr lang="de-DE" sz="975">
              <a:latin typeface="Calibri" panose="020F0502020204030204"/>
            </a:endParaRPr>
          </a:p>
        </p:txBody>
      </p:sp>
      <p:sp>
        <p:nvSpPr>
          <p:cNvPr id="8" name="Titel 1">
            <a:extLst>
              <a:ext uri="{FF2B5EF4-FFF2-40B4-BE49-F238E27FC236}">
                <a16:creationId xmlns:a16="http://schemas.microsoft.com/office/drawing/2014/main" id="{D628A1FD-9C1F-4072-B6C8-DABEB3BD5818}"/>
              </a:ext>
            </a:extLst>
          </p:cNvPr>
          <p:cNvSpPr>
            <a:spLocks noGrp="1"/>
          </p:cNvSpPr>
          <p:nvPr>
            <p:ph type="title"/>
          </p:nvPr>
        </p:nvSpPr>
        <p:spPr>
          <a:xfrm>
            <a:off x="891540" y="318448"/>
            <a:ext cx="8172450" cy="1611952"/>
          </a:xfrm>
        </p:spPr>
        <p:txBody>
          <a:bodyPr/>
          <a:lstStyle/>
          <a:p>
            <a:r>
              <a:rPr lang="de-DE" sz="4000" b="1" dirty="0"/>
              <a:t>1.7.2 Versuch einer Definition von KI</a:t>
            </a:r>
            <a:br>
              <a:rPr lang="de-DE" sz="4000" b="1" dirty="0"/>
            </a:br>
            <a:endParaRPr lang="de-DE" dirty="0"/>
          </a:p>
        </p:txBody>
      </p:sp>
    </p:spTree>
    <p:extLst>
      <p:ext uri="{BB962C8B-B14F-4D97-AF65-F5344CB8AC3E}">
        <p14:creationId xmlns:p14="http://schemas.microsoft.com/office/powerpoint/2010/main" val="1703126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CD6F09B-2058-4D03-BECB-82E95C7C42E2}"/>
              </a:ext>
            </a:extLst>
          </p:cNvPr>
          <p:cNvSpPr>
            <a:spLocks noGrp="1"/>
          </p:cNvSpPr>
          <p:nvPr>
            <p:ph idx="1"/>
          </p:nvPr>
        </p:nvSpPr>
        <p:spPr>
          <a:xfrm>
            <a:off x="868984" y="1505744"/>
            <a:ext cx="8764535" cy="3836970"/>
          </a:xfrm>
        </p:spPr>
        <p:txBody>
          <a:bodyPr>
            <a:noAutofit/>
          </a:bodyPr>
          <a:lstStyle/>
          <a:p>
            <a:r>
              <a:rPr lang="de-DE" sz="2400" b="1" dirty="0"/>
              <a:t>Turing-Test:</a:t>
            </a:r>
          </a:p>
          <a:p>
            <a:pPr>
              <a:buFont typeface="Arial" panose="020B0604020202020204" pitchFamily="34" charset="0"/>
              <a:buChar char="•"/>
            </a:pPr>
            <a:r>
              <a:rPr lang="de-DE" sz="2400" dirty="0"/>
              <a:t> Vorgeschlagen vom britischen Mathematiker Alan Turing im Jahr 1950</a:t>
            </a:r>
            <a:r>
              <a:rPr lang="de-DE" sz="2400" b="1" dirty="0"/>
              <a:t> </a:t>
            </a:r>
          </a:p>
          <a:p>
            <a:pPr>
              <a:buFont typeface="Arial" panose="020B0604020202020204" pitchFamily="34" charset="0"/>
              <a:buChar char="•"/>
            </a:pPr>
            <a:r>
              <a:rPr lang="de-DE" sz="2400" dirty="0"/>
              <a:t> Test zur Überprüfung des intelligenten Verhaltens einer Maschine durch den Vergleich mit einem Menschen (Imitationsspiel)</a:t>
            </a:r>
          </a:p>
          <a:p>
            <a:pPr marL="0" indent="0">
              <a:buNone/>
            </a:pPr>
            <a:r>
              <a:rPr lang="de-DE" sz="2400" b="1" dirty="0"/>
              <a:t> Vorgehen:</a:t>
            </a:r>
          </a:p>
          <a:p>
            <a:pPr>
              <a:buFont typeface="Arial" panose="020B0604020202020204" pitchFamily="34" charset="0"/>
              <a:buChar char="•"/>
            </a:pPr>
            <a:r>
              <a:rPr lang="de-DE" sz="2400" b="1" dirty="0"/>
              <a:t> </a:t>
            </a:r>
            <a:r>
              <a:rPr lang="de-DE" sz="2400" dirty="0"/>
              <a:t>Eine Person befragt einen Menschen und ein künstliches intelligentes System. Der Tester kann jede beliebige Frage stellen und soll allein aus den Antworten auf seine Fragen entscheiden, wer der Mensch und wer der Computer ist. Falls dies dem Tester nicht möglich ist, kann man annehmen, dass die Maschine intelligent ist.</a:t>
            </a:r>
          </a:p>
          <a:p>
            <a:pPr>
              <a:buFont typeface="Arial" panose="020B0604020202020204" pitchFamily="34" charset="0"/>
              <a:buChar char="•"/>
            </a:pPr>
            <a:r>
              <a:rPr lang="de-DE" sz="2400" dirty="0"/>
              <a:t> Der Tester kommuniziert nur indirekt über ein Textmedium, da vermieden werden soll, dass der Interviewer durch das äußere Erscheinen oder mechanische Eigenschaften (z. B. synthetische Stimme) beeinflusst wird.</a:t>
            </a:r>
            <a:endParaRPr lang="de-DE" sz="2400" b="1" dirty="0"/>
          </a:p>
        </p:txBody>
      </p:sp>
      <p:sp>
        <p:nvSpPr>
          <p:cNvPr id="4" name="Fußzeilenplatzhalter 3">
            <a:extLst>
              <a:ext uri="{FF2B5EF4-FFF2-40B4-BE49-F238E27FC236}">
                <a16:creationId xmlns:a16="http://schemas.microsoft.com/office/drawing/2014/main" id="{EB5D2F6E-4F7D-48D7-A559-F2D2332D9D79}"/>
              </a:ext>
            </a:extLst>
          </p:cNvPr>
          <p:cNvSpPr>
            <a:spLocks noGrp="1"/>
          </p:cNvSpPr>
          <p:nvPr>
            <p:ph type="ftr" sz="quarter" idx="11"/>
          </p:nvPr>
        </p:nvSpPr>
        <p:spPr/>
        <p:txBody>
          <a:bodyPr/>
          <a:lstStyle/>
          <a:p>
            <a:pPr defTabSz="371475" eaLnBrk="1" fontAlgn="auto" hangingPunct="1">
              <a:spcBef>
                <a:spcPts val="0"/>
              </a:spcBef>
              <a:spcAft>
                <a:spcPts val="0"/>
              </a:spcAft>
            </a:pPr>
            <a:r>
              <a:rPr lang="de-DE" sz="975" dirty="0">
                <a:latin typeface="Calibri" panose="020F0502020204030204"/>
              </a:rPr>
              <a:t>Wissensbasierte Systeme - Grundlagen und Geschichte der KI</a:t>
            </a:r>
          </a:p>
        </p:txBody>
      </p:sp>
      <p:sp>
        <p:nvSpPr>
          <p:cNvPr id="5" name="Foliennummernplatzhalter 4">
            <a:extLst>
              <a:ext uri="{FF2B5EF4-FFF2-40B4-BE49-F238E27FC236}">
                <a16:creationId xmlns:a16="http://schemas.microsoft.com/office/drawing/2014/main" id="{31836841-671F-41AD-98E3-C5233F3C6C27}"/>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66</a:t>
            </a:fld>
            <a:endParaRPr lang="de-DE" sz="975">
              <a:latin typeface="Calibri" panose="020F0502020204030204"/>
            </a:endParaRPr>
          </a:p>
        </p:txBody>
      </p:sp>
      <p:sp>
        <p:nvSpPr>
          <p:cNvPr id="8" name="Titel 1">
            <a:extLst>
              <a:ext uri="{FF2B5EF4-FFF2-40B4-BE49-F238E27FC236}">
                <a16:creationId xmlns:a16="http://schemas.microsoft.com/office/drawing/2014/main" id="{F5D32A83-CEF2-4A55-AE2C-EA5212E58A0C}"/>
              </a:ext>
            </a:extLst>
          </p:cNvPr>
          <p:cNvSpPr>
            <a:spLocks noGrp="1"/>
          </p:cNvSpPr>
          <p:nvPr>
            <p:ph type="title"/>
          </p:nvPr>
        </p:nvSpPr>
        <p:spPr>
          <a:xfrm>
            <a:off x="891540" y="318448"/>
            <a:ext cx="8172450" cy="1611952"/>
          </a:xfrm>
        </p:spPr>
        <p:txBody>
          <a:bodyPr/>
          <a:lstStyle/>
          <a:p>
            <a:r>
              <a:rPr lang="de-DE" sz="4000" b="1" dirty="0"/>
              <a:t>1.7.2 Versuch einer Definition von KI</a:t>
            </a:r>
            <a:br>
              <a:rPr lang="de-DE" sz="4000" b="1" dirty="0"/>
            </a:br>
            <a:endParaRPr lang="de-DE" dirty="0"/>
          </a:p>
        </p:txBody>
      </p:sp>
    </p:spTree>
    <p:extLst>
      <p:ext uri="{BB962C8B-B14F-4D97-AF65-F5344CB8AC3E}">
        <p14:creationId xmlns:p14="http://schemas.microsoft.com/office/powerpoint/2010/main" val="36314699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CD6F09B-2058-4D03-BECB-82E95C7C42E2}"/>
              </a:ext>
            </a:extLst>
          </p:cNvPr>
          <p:cNvSpPr>
            <a:spLocks noGrp="1"/>
          </p:cNvSpPr>
          <p:nvPr>
            <p:ph idx="1"/>
          </p:nvPr>
        </p:nvSpPr>
        <p:spPr>
          <a:xfrm>
            <a:off x="5822455" y="5828487"/>
            <a:ext cx="4012417" cy="3583025"/>
          </a:xfrm>
        </p:spPr>
        <p:txBody>
          <a:bodyPr>
            <a:normAutofit/>
          </a:bodyPr>
          <a:lstStyle/>
          <a:p>
            <a:pPr>
              <a:spcBef>
                <a:spcPts val="0"/>
              </a:spcBef>
              <a:spcAft>
                <a:spcPts val="0"/>
              </a:spcAft>
            </a:pPr>
            <a:r>
              <a:rPr lang="de-DE" sz="1950" b="1" dirty="0"/>
              <a:t>Kritik am Turing-Test:</a:t>
            </a:r>
          </a:p>
          <a:p>
            <a:pPr>
              <a:spcBef>
                <a:spcPts val="0"/>
              </a:spcBef>
              <a:spcAft>
                <a:spcPts val="0"/>
              </a:spcAft>
              <a:buFont typeface="Arial" panose="020B0604020202020204" pitchFamily="34" charset="0"/>
              <a:buChar char="•"/>
            </a:pPr>
            <a:r>
              <a:rPr lang="de-DE" sz="1950" dirty="0"/>
              <a:t> Test ist weder konstruktiv noch repro-</a:t>
            </a:r>
            <a:r>
              <a:rPr lang="de-DE" sz="1950" dirty="0" err="1"/>
              <a:t>duzierbar</a:t>
            </a:r>
            <a:r>
              <a:rPr lang="de-DE" sz="1950" dirty="0"/>
              <a:t> und kann mathematisch nicht formalisiert werden</a:t>
            </a:r>
          </a:p>
        </p:txBody>
      </p:sp>
      <p:sp>
        <p:nvSpPr>
          <p:cNvPr id="4" name="Fußzeilenplatzhalter 3">
            <a:extLst>
              <a:ext uri="{FF2B5EF4-FFF2-40B4-BE49-F238E27FC236}">
                <a16:creationId xmlns:a16="http://schemas.microsoft.com/office/drawing/2014/main" id="{EB5D2F6E-4F7D-48D7-A559-F2D2332D9D79}"/>
              </a:ext>
            </a:extLst>
          </p:cNvPr>
          <p:cNvSpPr>
            <a:spLocks noGrp="1"/>
          </p:cNvSpPr>
          <p:nvPr>
            <p:ph type="ftr" sz="quarter" idx="11"/>
          </p:nvPr>
        </p:nvSpPr>
        <p:spPr/>
        <p:txBody>
          <a:bodyPr/>
          <a:lstStyle/>
          <a:p>
            <a:pPr defTabSz="371475" eaLnBrk="1" fontAlgn="auto" hangingPunct="1">
              <a:spcBef>
                <a:spcPts val="0"/>
              </a:spcBef>
              <a:spcAft>
                <a:spcPts val="0"/>
              </a:spcAft>
            </a:pPr>
            <a:r>
              <a:rPr lang="de-DE" sz="975">
                <a:latin typeface="Calibri" panose="020F0502020204030204"/>
              </a:rPr>
              <a:t>Wissensbasierte Systeme - Grundlagen und Geschichte der KI</a:t>
            </a:r>
          </a:p>
        </p:txBody>
      </p:sp>
      <p:sp>
        <p:nvSpPr>
          <p:cNvPr id="5" name="Foliennummernplatzhalter 4">
            <a:extLst>
              <a:ext uri="{FF2B5EF4-FFF2-40B4-BE49-F238E27FC236}">
                <a16:creationId xmlns:a16="http://schemas.microsoft.com/office/drawing/2014/main" id="{31836841-671F-41AD-98E3-C5233F3C6C27}"/>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67</a:t>
            </a:fld>
            <a:endParaRPr lang="de-DE" sz="975">
              <a:latin typeface="Calibri" panose="020F0502020204030204"/>
            </a:endParaRPr>
          </a:p>
        </p:txBody>
      </p:sp>
      <p:pic>
        <p:nvPicPr>
          <p:cNvPr id="9" name="Grafik 8">
            <a:extLst>
              <a:ext uri="{FF2B5EF4-FFF2-40B4-BE49-F238E27FC236}">
                <a16:creationId xmlns:a16="http://schemas.microsoft.com/office/drawing/2014/main" id="{729C08FF-79B1-4F77-B9EC-B86A129D66E9}"/>
              </a:ext>
            </a:extLst>
          </p:cNvPr>
          <p:cNvPicPr>
            <a:picLocks noChangeAspect="1"/>
          </p:cNvPicPr>
          <p:nvPr/>
        </p:nvPicPr>
        <p:blipFill rotWithShape="1">
          <a:blip r:embed="rId3">
            <a:extLst>
              <a:ext uri="{28A0092B-C50C-407E-A947-70E740481C1C}">
                <a14:useLocalDpi xmlns:a14="http://schemas.microsoft.com/office/drawing/2010/main" val="0"/>
              </a:ext>
            </a:extLst>
          </a:blip>
          <a:srcRect l="8434" t="6941" r="8351" b="5806"/>
          <a:stretch/>
        </p:blipFill>
        <p:spPr>
          <a:xfrm>
            <a:off x="326848" y="2153816"/>
            <a:ext cx="5494302" cy="3917429"/>
          </a:xfrm>
          <a:prstGeom prst="rect">
            <a:avLst/>
          </a:prstGeom>
        </p:spPr>
      </p:pic>
      <p:pic>
        <p:nvPicPr>
          <p:cNvPr id="6" name="Grafik 5"/>
          <p:cNvPicPr>
            <a:picLocks noChangeAspect="1"/>
          </p:cNvPicPr>
          <p:nvPr/>
        </p:nvPicPr>
        <p:blipFill rotWithShape="1">
          <a:blip r:embed="rId4">
            <a:extLst>
              <a:ext uri="{28A0092B-C50C-407E-A947-70E740481C1C}">
                <a14:useLocalDpi xmlns:a14="http://schemas.microsoft.com/office/drawing/2010/main" val="0"/>
              </a:ext>
            </a:extLst>
          </a:blip>
          <a:srcRect t="2" b="2779"/>
          <a:stretch/>
        </p:blipFill>
        <p:spPr>
          <a:xfrm>
            <a:off x="6393161" y="1023938"/>
            <a:ext cx="3317600" cy="4891526"/>
          </a:xfrm>
          <a:prstGeom prst="rect">
            <a:avLst/>
          </a:prstGeom>
        </p:spPr>
      </p:pic>
      <p:sp>
        <p:nvSpPr>
          <p:cNvPr id="10" name="Titel 1">
            <a:extLst>
              <a:ext uri="{FF2B5EF4-FFF2-40B4-BE49-F238E27FC236}">
                <a16:creationId xmlns:a16="http://schemas.microsoft.com/office/drawing/2014/main" id="{0923069B-535A-4C16-9735-4074BF2C1787}"/>
              </a:ext>
            </a:extLst>
          </p:cNvPr>
          <p:cNvSpPr>
            <a:spLocks noGrp="1"/>
          </p:cNvSpPr>
          <p:nvPr>
            <p:ph type="title"/>
          </p:nvPr>
        </p:nvSpPr>
        <p:spPr>
          <a:xfrm>
            <a:off x="795858" y="-46789"/>
            <a:ext cx="8172450" cy="1611952"/>
          </a:xfrm>
        </p:spPr>
        <p:txBody>
          <a:bodyPr/>
          <a:lstStyle/>
          <a:p>
            <a:r>
              <a:rPr lang="de-DE" sz="4000" b="1" dirty="0"/>
              <a:t>1.7.2 Versuch einer Definition von KI</a:t>
            </a:r>
            <a:br>
              <a:rPr lang="de-DE" sz="4000" b="1" dirty="0"/>
            </a:br>
            <a:endParaRPr lang="de-DE" dirty="0"/>
          </a:p>
        </p:txBody>
      </p:sp>
    </p:spTree>
    <p:extLst>
      <p:ext uri="{BB962C8B-B14F-4D97-AF65-F5344CB8AC3E}">
        <p14:creationId xmlns:p14="http://schemas.microsoft.com/office/powerpoint/2010/main" val="11778149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CD6F09B-2058-4D03-BECB-82E95C7C42E2}"/>
              </a:ext>
            </a:extLst>
          </p:cNvPr>
          <p:cNvSpPr>
            <a:spLocks noGrp="1"/>
          </p:cNvSpPr>
          <p:nvPr>
            <p:ph idx="1"/>
          </p:nvPr>
        </p:nvSpPr>
        <p:spPr>
          <a:xfrm>
            <a:off x="937692" y="2810116"/>
            <a:ext cx="8172450" cy="2737857"/>
          </a:xfrm>
        </p:spPr>
        <p:txBody>
          <a:bodyPr numCol="2">
            <a:normAutofit lnSpcReduction="10000"/>
          </a:bodyPr>
          <a:lstStyle/>
          <a:p>
            <a:pPr>
              <a:buFont typeface="Arial" panose="020B0604020202020204" pitchFamily="34" charset="0"/>
              <a:buChar char="•"/>
            </a:pPr>
            <a:r>
              <a:rPr lang="de-DE" sz="1950" dirty="0"/>
              <a:t> Symbolverarbeitung</a:t>
            </a:r>
          </a:p>
          <a:p>
            <a:pPr>
              <a:buFont typeface="Arial" panose="020B0604020202020204" pitchFamily="34" charset="0"/>
              <a:buChar char="•"/>
            </a:pPr>
            <a:r>
              <a:rPr lang="de-DE" sz="1950" b="1" dirty="0"/>
              <a:t> </a:t>
            </a:r>
            <a:r>
              <a:rPr lang="de-DE" sz="1950" dirty="0"/>
              <a:t>Besitz eines inneren Modells</a:t>
            </a:r>
          </a:p>
          <a:p>
            <a:pPr>
              <a:buFont typeface="Arial" panose="020B0604020202020204" pitchFamily="34" charset="0"/>
              <a:buChar char="•"/>
            </a:pPr>
            <a:r>
              <a:rPr lang="de-DE" sz="1950" b="1" dirty="0"/>
              <a:t> </a:t>
            </a:r>
            <a:r>
              <a:rPr lang="de-DE" sz="1950" dirty="0"/>
              <a:t>Schlussfolgen</a:t>
            </a:r>
          </a:p>
          <a:p>
            <a:pPr>
              <a:buFont typeface="Arial" panose="020B0604020202020204" pitchFamily="34" charset="0"/>
              <a:buChar char="•"/>
            </a:pPr>
            <a:r>
              <a:rPr lang="de-DE" sz="1950" dirty="0"/>
              <a:t> Abstraktion</a:t>
            </a:r>
          </a:p>
          <a:p>
            <a:pPr>
              <a:buFont typeface="Arial" panose="020B0604020202020204" pitchFamily="34" charset="0"/>
              <a:buChar char="•"/>
            </a:pPr>
            <a:r>
              <a:rPr lang="de-DE" sz="1950" dirty="0"/>
              <a:t> Spezialisierung</a:t>
            </a:r>
          </a:p>
          <a:p>
            <a:pPr>
              <a:buFont typeface="Arial" panose="020B0604020202020204" pitchFamily="34" charset="0"/>
              <a:buChar char="•"/>
            </a:pPr>
            <a:r>
              <a:rPr lang="de-DE" sz="1950" dirty="0"/>
              <a:t> Transfer</a:t>
            </a:r>
          </a:p>
          <a:p>
            <a:pPr>
              <a:buFont typeface="Arial" panose="020B0604020202020204" pitchFamily="34" charset="0"/>
              <a:buChar char="•"/>
            </a:pPr>
            <a:r>
              <a:rPr lang="de-DE" sz="1950" dirty="0"/>
              <a:t> Strategien-Bildung</a:t>
            </a:r>
          </a:p>
          <a:p>
            <a:pPr>
              <a:buFont typeface="Arial" panose="020B0604020202020204" pitchFamily="34" charset="0"/>
              <a:buChar char="•"/>
            </a:pPr>
            <a:r>
              <a:rPr lang="de-DE" sz="1950" dirty="0"/>
              <a:t> Anpassungsfähigkeit</a:t>
            </a:r>
          </a:p>
          <a:p>
            <a:pPr>
              <a:buFont typeface="Arial" panose="020B0604020202020204" pitchFamily="34" charset="0"/>
              <a:buChar char="•"/>
            </a:pPr>
            <a:r>
              <a:rPr lang="de-DE" sz="1950" dirty="0"/>
              <a:t> Lernfähigkeit</a:t>
            </a:r>
          </a:p>
          <a:p>
            <a:pPr>
              <a:buFont typeface="Arial" panose="020B0604020202020204" pitchFamily="34" charset="0"/>
              <a:buChar char="•"/>
            </a:pPr>
            <a:r>
              <a:rPr lang="de-DE" sz="1950" dirty="0"/>
              <a:t> Handhabung unterschiedlicher Informationsqualitäten</a:t>
            </a:r>
          </a:p>
          <a:p>
            <a:pPr>
              <a:buFont typeface="Arial" panose="020B0604020202020204" pitchFamily="34" charset="0"/>
              <a:buChar char="•"/>
            </a:pPr>
            <a:r>
              <a:rPr lang="de-DE" sz="1950" dirty="0"/>
              <a:t> Mustererkennung</a:t>
            </a:r>
          </a:p>
          <a:p>
            <a:pPr>
              <a:buFont typeface="Arial" panose="020B0604020202020204" pitchFamily="34" charset="0"/>
              <a:buChar char="•"/>
            </a:pPr>
            <a:r>
              <a:rPr lang="de-DE" sz="1950" dirty="0"/>
              <a:t> Sprachverstehen</a:t>
            </a:r>
          </a:p>
        </p:txBody>
      </p:sp>
      <p:sp>
        <p:nvSpPr>
          <p:cNvPr id="4" name="Fußzeilenplatzhalter 3">
            <a:extLst>
              <a:ext uri="{FF2B5EF4-FFF2-40B4-BE49-F238E27FC236}">
                <a16:creationId xmlns:a16="http://schemas.microsoft.com/office/drawing/2014/main" id="{EB5D2F6E-4F7D-48D7-A559-F2D2332D9D79}"/>
              </a:ext>
            </a:extLst>
          </p:cNvPr>
          <p:cNvSpPr>
            <a:spLocks noGrp="1"/>
          </p:cNvSpPr>
          <p:nvPr>
            <p:ph type="ftr" sz="quarter" idx="11"/>
          </p:nvPr>
        </p:nvSpPr>
        <p:spPr/>
        <p:txBody>
          <a:bodyPr/>
          <a:lstStyle/>
          <a:p>
            <a:pPr defTabSz="371475" eaLnBrk="1" fontAlgn="auto" hangingPunct="1">
              <a:spcBef>
                <a:spcPts val="0"/>
              </a:spcBef>
              <a:spcAft>
                <a:spcPts val="0"/>
              </a:spcAft>
            </a:pPr>
            <a:r>
              <a:rPr lang="de-DE" sz="975" dirty="0">
                <a:latin typeface="Calibri" panose="020F0502020204030204"/>
              </a:rPr>
              <a:t>Wissensbasierte Systeme - Grundlagen und Geschichte der KI</a:t>
            </a:r>
          </a:p>
        </p:txBody>
      </p:sp>
      <p:sp>
        <p:nvSpPr>
          <p:cNvPr id="5" name="Foliennummernplatzhalter 4">
            <a:extLst>
              <a:ext uri="{FF2B5EF4-FFF2-40B4-BE49-F238E27FC236}">
                <a16:creationId xmlns:a16="http://schemas.microsoft.com/office/drawing/2014/main" id="{31836841-671F-41AD-98E3-C5233F3C6C27}"/>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68</a:t>
            </a:fld>
            <a:endParaRPr lang="de-DE" sz="975">
              <a:latin typeface="Calibri" panose="020F0502020204030204"/>
            </a:endParaRPr>
          </a:p>
        </p:txBody>
      </p:sp>
      <p:sp>
        <p:nvSpPr>
          <p:cNvPr id="6" name="Inhaltsplatzhalter 2">
            <a:extLst>
              <a:ext uri="{FF2B5EF4-FFF2-40B4-BE49-F238E27FC236}">
                <a16:creationId xmlns:a16="http://schemas.microsoft.com/office/drawing/2014/main" id="{CB0B7B0D-38B3-4B9E-B464-911E9DFFEA08}"/>
              </a:ext>
            </a:extLst>
          </p:cNvPr>
          <p:cNvSpPr txBox="1">
            <a:spLocks/>
          </p:cNvSpPr>
          <p:nvPr/>
        </p:nvSpPr>
        <p:spPr>
          <a:xfrm>
            <a:off x="891540" y="2471208"/>
            <a:ext cx="8172450" cy="338908"/>
          </a:xfrm>
          <a:prstGeom prst="rect">
            <a:avLst/>
          </a:prstGeom>
        </p:spPr>
        <p:txBody>
          <a:bodyPr vert="horz" lIns="0" tIns="37148" rIns="0" bIns="37148" numCol="2"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295" indent="-74295" defTabSz="742950" fontAlgn="auto">
              <a:spcBef>
                <a:spcPts val="975"/>
              </a:spcBef>
              <a:spcAft>
                <a:spcPts val="163"/>
              </a:spcAft>
              <a:buClr>
                <a:srgbClr val="E48312"/>
              </a:buClr>
            </a:pPr>
            <a:r>
              <a:rPr lang="de-DE" sz="1950" b="1" dirty="0">
                <a:solidFill>
                  <a:srgbClr val="000000">
                    <a:lumMod val="75000"/>
                    <a:lumOff val="25000"/>
                  </a:srgbClr>
                </a:solidFill>
                <a:latin typeface="Calibri" panose="020F0502020204030204"/>
              </a:rPr>
              <a:t>Wissensbasierte Eigenschaften:</a:t>
            </a:r>
          </a:p>
        </p:txBody>
      </p:sp>
      <p:sp>
        <p:nvSpPr>
          <p:cNvPr id="7" name="AutoShape 82"/>
          <p:cNvSpPr>
            <a:spLocks noChangeArrowheads="1"/>
          </p:cNvSpPr>
          <p:nvPr/>
        </p:nvSpPr>
        <p:spPr bwMode="auto">
          <a:xfrm>
            <a:off x="3604191" y="2810115"/>
            <a:ext cx="185738" cy="185738"/>
          </a:xfrm>
          <a:prstGeom prst="triangle">
            <a:avLst>
              <a:gd name="adj" fmla="val 50000"/>
            </a:avLst>
          </a:prstGeom>
          <a:solidFill>
            <a:srgbClr val="FFFF99"/>
          </a:solidFill>
          <a:ln w="9525">
            <a:noFill/>
            <a:miter lim="800000"/>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8" name="Rectangle 83"/>
          <p:cNvSpPr>
            <a:spLocks noChangeArrowheads="1"/>
          </p:cNvSpPr>
          <p:nvPr/>
        </p:nvSpPr>
        <p:spPr bwMode="auto">
          <a:xfrm>
            <a:off x="3975666" y="2810115"/>
            <a:ext cx="185738" cy="185738"/>
          </a:xfrm>
          <a:prstGeom prst="rect">
            <a:avLst/>
          </a:prstGeom>
          <a:solidFill>
            <a:srgbClr val="FFFF99"/>
          </a:solidFill>
          <a:ln w="9525">
            <a:noFill/>
            <a:miter lim="800000"/>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9" name="Oval 84"/>
          <p:cNvSpPr>
            <a:spLocks noChangeArrowheads="1"/>
          </p:cNvSpPr>
          <p:nvPr/>
        </p:nvSpPr>
        <p:spPr bwMode="auto">
          <a:xfrm>
            <a:off x="3789929" y="2995853"/>
            <a:ext cx="185738" cy="185738"/>
          </a:xfrm>
          <a:prstGeom prst="ellipse">
            <a:avLst/>
          </a:prstGeom>
          <a:solidFill>
            <a:srgbClr val="FFFF99"/>
          </a:solidFill>
          <a:ln w="9525">
            <a:noFill/>
            <a:round/>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10" name="AutoShape 87"/>
          <p:cNvSpPr>
            <a:spLocks noChangeArrowheads="1"/>
          </p:cNvSpPr>
          <p:nvPr/>
        </p:nvSpPr>
        <p:spPr bwMode="auto">
          <a:xfrm>
            <a:off x="3604191" y="3624262"/>
            <a:ext cx="433388" cy="3095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chemeClr val="tx1"/>
            </a:solidFill>
            <a:miter lim="800000"/>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grpSp>
        <p:nvGrpSpPr>
          <p:cNvPr id="11" name="Group 101"/>
          <p:cNvGrpSpPr>
            <a:grpSpLocks/>
          </p:cNvGrpSpPr>
          <p:nvPr/>
        </p:nvGrpSpPr>
        <p:grpSpPr bwMode="auto">
          <a:xfrm>
            <a:off x="3188494" y="3933825"/>
            <a:ext cx="1362075" cy="495300"/>
            <a:chOff x="2880" y="2304"/>
            <a:chExt cx="1056" cy="384"/>
          </a:xfrm>
        </p:grpSpPr>
        <p:sp>
          <p:nvSpPr>
            <p:cNvPr id="12" name="Oval 89"/>
            <p:cNvSpPr>
              <a:spLocks noChangeArrowheads="1"/>
            </p:cNvSpPr>
            <p:nvPr/>
          </p:nvSpPr>
          <p:spPr bwMode="auto">
            <a:xfrm>
              <a:off x="2880" y="2448"/>
              <a:ext cx="144" cy="144"/>
            </a:xfrm>
            <a:prstGeom prst="ellipse">
              <a:avLst/>
            </a:prstGeom>
            <a:solidFill>
              <a:srgbClr val="FFFF99"/>
            </a:solidFill>
            <a:ln w="19050">
              <a:noFill/>
              <a:round/>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13" name="Oval 90"/>
            <p:cNvSpPr>
              <a:spLocks noChangeArrowheads="1"/>
            </p:cNvSpPr>
            <p:nvPr/>
          </p:nvSpPr>
          <p:spPr bwMode="auto">
            <a:xfrm>
              <a:off x="3552" y="2304"/>
              <a:ext cx="384" cy="384"/>
            </a:xfrm>
            <a:prstGeom prst="ellipse">
              <a:avLst/>
            </a:prstGeom>
            <a:solidFill>
              <a:srgbClr val="FFFF99"/>
            </a:solidFill>
            <a:ln w="19050">
              <a:noFill/>
              <a:round/>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14" name="Line 91"/>
            <p:cNvSpPr>
              <a:spLocks noChangeShapeType="1"/>
            </p:cNvSpPr>
            <p:nvPr/>
          </p:nvSpPr>
          <p:spPr bwMode="auto">
            <a:xfrm>
              <a:off x="3072" y="2512"/>
              <a:ext cx="432" cy="0"/>
            </a:xfrm>
            <a:prstGeom prst="line">
              <a:avLst/>
            </a:prstGeom>
            <a:noFill/>
            <a:ln w="19050">
              <a:solidFill>
                <a:schemeClr val="tx1"/>
              </a:solidFill>
              <a:round/>
              <a:headEnd/>
              <a:tailEnd type="triangle" w="lg" len="lg"/>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grpSp>
      <p:grpSp>
        <p:nvGrpSpPr>
          <p:cNvPr id="15" name="Group 104"/>
          <p:cNvGrpSpPr>
            <a:grpSpLocks/>
          </p:cNvGrpSpPr>
          <p:nvPr/>
        </p:nvGrpSpPr>
        <p:grpSpPr bwMode="auto">
          <a:xfrm>
            <a:off x="3029290" y="4367213"/>
            <a:ext cx="1362075" cy="495300"/>
            <a:chOff x="2928" y="2736"/>
            <a:chExt cx="1056" cy="384"/>
          </a:xfrm>
        </p:grpSpPr>
        <p:sp>
          <p:nvSpPr>
            <p:cNvPr id="16" name="Oval 105"/>
            <p:cNvSpPr>
              <a:spLocks noChangeArrowheads="1"/>
            </p:cNvSpPr>
            <p:nvPr/>
          </p:nvSpPr>
          <p:spPr bwMode="auto">
            <a:xfrm>
              <a:off x="2928" y="2736"/>
              <a:ext cx="384" cy="384"/>
            </a:xfrm>
            <a:prstGeom prst="ellipse">
              <a:avLst/>
            </a:prstGeom>
            <a:solidFill>
              <a:srgbClr val="FFFF99"/>
            </a:solidFill>
            <a:ln w="9525">
              <a:noFill/>
              <a:round/>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17" name="Oval 106"/>
            <p:cNvSpPr>
              <a:spLocks noChangeArrowheads="1"/>
            </p:cNvSpPr>
            <p:nvPr/>
          </p:nvSpPr>
          <p:spPr bwMode="auto">
            <a:xfrm>
              <a:off x="3840" y="2880"/>
              <a:ext cx="144" cy="144"/>
            </a:xfrm>
            <a:prstGeom prst="ellipse">
              <a:avLst/>
            </a:prstGeom>
            <a:solidFill>
              <a:srgbClr val="FFFF99"/>
            </a:solidFill>
            <a:ln w="9525">
              <a:noFill/>
              <a:round/>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18" name="Line 107"/>
            <p:cNvSpPr>
              <a:spLocks noChangeShapeType="1"/>
            </p:cNvSpPr>
            <p:nvPr/>
          </p:nvSpPr>
          <p:spPr bwMode="auto">
            <a:xfrm>
              <a:off x="3360" y="2944"/>
              <a:ext cx="432" cy="0"/>
            </a:xfrm>
            <a:prstGeom prst="line">
              <a:avLst/>
            </a:prstGeom>
            <a:noFill/>
            <a:ln w="9525">
              <a:solidFill>
                <a:schemeClr val="tx1"/>
              </a:solidFill>
              <a:round/>
              <a:headEnd/>
              <a:tailEnd type="triangle" w="lg" len="lg"/>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grpSp>
      <p:grpSp>
        <p:nvGrpSpPr>
          <p:cNvPr id="19" name="Group 108"/>
          <p:cNvGrpSpPr>
            <a:grpSpLocks/>
          </p:cNvGrpSpPr>
          <p:nvPr/>
        </p:nvGrpSpPr>
        <p:grpSpPr bwMode="auto">
          <a:xfrm>
            <a:off x="3051401" y="4924425"/>
            <a:ext cx="1423988" cy="371475"/>
            <a:chOff x="2400" y="3168"/>
            <a:chExt cx="1104" cy="288"/>
          </a:xfrm>
        </p:grpSpPr>
        <p:sp>
          <p:nvSpPr>
            <p:cNvPr id="20" name="Oval 109"/>
            <p:cNvSpPr>
              <a:spLocks noChangeArrowheads="1"/>
            </p:cNvSpPr>
            <p:nvPr/>
          </p:nvSpPr>
          <p:spPr bwMode="auto">
            <a:xfrm>
              <a:off x="2400" y="3168"/>
              <a:ext cx="288" cy="288"/>
            </a:xfrm>
            <a:prstGeom prst="ellipse">
              <a:avLst/>
            </a:prstGeom>
            <a:solidFill>
              <a:srgbClr val="FFFF99"/>
            </a:solidFill>
            <a:ln w="9525">
              <a:noFill/>
              <a:round/>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21" name="Oval 110"/>
            <p:cNvSpPr>
              <a:spLocks noChangeArrowheads="1"/>
            </p:cNvSpPr>
            <p:nvPr/>
          </p:nvSpPr>
          <p:spPr bwMode="auto">
            <a:xfrm>
              <a:off x="3216" y="3168"/>
              <a:ext cx="288" cy="288"/>
            </a:xfrm>
            <a:prstGeom prst="ellipse">
              <a:avLst/>
            </a:prstGeom>
            <a:solidFill>
              <a:srgbClr val="FFFF99"/>
            </a:solidFill>
            <a:ln w="9525">
              <a:noFill/>
              <a:round/>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22" name="Line 111"/>
            <p:cNvSpPr>
              <a:spLocks noChangeShapeType="1"/>
            </p:cNvSpPr>
            <p:nvPr/>
          </p:nvSpPr>
          <p:spPr bwMode="auto">
            <a:xfrm>
              <a:off x="2736" y="3312"/>
              <a:ext cx="432" cy="0"/>
            </a:xfrm>
            <a:prstGeom prst="line">
              <a:avLst/>
            </a:prstGeom>
            <a:noFill/>
            <a:ln w="9525">
              <a:solidFill>
                <a:schemeClr val="tx1"/>
              </a:solidFill>
              <a:round/>
              <a:headEnd/>
              <a:tailEnd type="triangle" w="lg" len="lg"/>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grpSp>
      <p:pic>
        <p:nvPicPr>
          <p:cNvPr id="23" name="Picture 27" descr="C:\Dokumente und Einstellungen\Administrator\Anwendungsdaten\Microsoft\Media Catalog\Downloaded Clips\cl40\j0160358.wmf"/>
          <p:cNvPicPr>
            <a:picLocks noChangeAspect="1" noChangeArrowheads="1"/>
          </p:cNvPicPr>
          <p:nvPr/>
        </p:nvPicPr>
        <p:blipFill>
          <a:blip r:embed="rId2" cstate="print"/>
          <a:srcRect/>
          <a:stretch>
            <a:fillRect/>
          </a:stretch>
        </p:blipFill>
        <p:spPr bwMode="auto">
          <a:xfrm>
            <a:off x="7628227" y="2486972"/>
            <a:ext cx="889992" cy="990600"/>
          </a:xfrm>
          <a:prstGeom prst="rect">
            <a:avLst/>
          </a:prstGeom>
          <a:noFill/>
          <a:ln w="9525">
            <a:noFill/>
            <a:miter lim="800000"/>
            <a:headEnd/>
            <a:tailEnd/>
          </a:ln>
        </p:spPr>
      </p:pic>
      <p:pic>
        <p:nvPicPr>
          <p:cNvPr id="24" name="Picture 28" descr="C:\Dokumente und Einstellungen\Administrator\Anwendungsdaten\Microsoft\Media Catalog\Downloaded Clips\cl2f\j0118673.wmf"/>
          <p:cNvPicPr>
            <a:picLocks noChangeAspect="1" noChangeArrowheads="1"/>
          </p:cNvPicPr>
          <p:nvPr/>
        </p:nvPicPr>
        <p:blipFill>
          <a:blip r:embed="rId3" cstate="print"/>
          <a:srcRect/>
          <a:stretch>
            <a:fillRect/>
          </a:stretch>
        </p:blipFill>
        <p:spPr bwMode="auto">
          <a:xfrm>
            <a:off x="8203129" y="3159919"/>
            <a:ext cx="878384" cy="928688"/>
          </a:xfrm>
          <a:prstGeom prst="rect">
            <a:avLst/>
          </a:prstGeom>
          <a:noFill/>
          <a:ln w="9525">
            <a:noFill/>
            <a:miter lim="800000"/>
            <a:headEnd/>
            <a:tailEnd/>
          </a:ln>
        </p:spPr>
      </p:pic>
      <p:pic>
        <p:nvPicPr>
          <p:cNvPr id="25" name="Picture 29" descr="C:\Dokumente und Einstellungen\Administrator\Anwendungsdaten\Microsoft\Media Catalog\Downloaded Clips\cl77\j0299171.wmf"/>
          <p:cNvPicPr>
            <a:picLocks noChangeAspect="1" noChangeArrowheads="1"/>
          </p:cNvPicPr>
          <p:nvPr/>
        </p:nvPicPr>
        <p:blipFill>
          <a:blip r:embed="rId4" cstate="print"/>
          <a:srcRect/>
          <a:stretch>
            <a:fillRect/>
          </a:stretch>
        </p:blipFill>
        <p:spPr bwMode="auto">
          <a:xfrm>
            <a:off x="8469851" y="4202113"/>
            <a:ext cx="630734" cy="742950"/>
          </a:xfrm>
          <a:prstGeom prst="rect">
            <a:avLst/>
          </a:prstGeom>
          <a:noFill/>
          <a:ln w="9525">
            <a:noFill/>
            <a:miter lim="800000"/>
            <a:headEnd/>
            <a:tailEnd/>
          </a:ln>
        </p:spPr>
      </p:pic>
      <p:sp>
        <p:nvSpPr>
          <p:cNvPr id="26" name="Textfeld 25"/>
          <p:cNvSpPr txBox="1"/>
          <p:nvPr/>
        </p:nvSpPr>
        <p:spPr>
          <a:xfrm>
            <a:off x="889809" y="5439291"/>
            <a:ext cx="8734226" cy="1569660"/>
          </a:xfrm>
          <a:prstGeom prst="rect">
            <a:avLst/>
          </a:prstGeom>
          <a:noFill/>
        </p:spPr>
        <p:txBody>
          <a:bodyPr wrap="square" rtlCol="0">
            <a:spAutoFit/>
          </a:bodyPr>
          <a:lstStyle/>
          <a:p>
            <a:pPr defTabSz="371475" eaLnBrk="1" fontAlgn="auto" hangingPunct="1">
              <a:spcBef>
                <a:spcPts val="0"/>
              </a:spcBef>
              <a:spcAft>
                <a:spcPts val="0"/>
              </a:spcAft>
            </a:pPr>
            <a:r>
              <a:rPr lang="de-DE" sz="2400" b="1" dirty="0">
                <a:solidFill>
                  <a:srgbClr val="000000"/>
                </a:solidFill>
                <a:latin typeface="Calibri" panose="020F0502020204030204"/>
              </a:rPr>
              <a:t>Neue Begriffe: </a:t>
            </a:r>
            <a:r>
              <a:rPr lang="de-DE" sz="2400" dirty="0" err="1">
                <a:solidFill>
                  <a:srgbClr val="000000"/>
                </a:solidFill>
                <a:latin typeface="Calibri" panose="020F0502020204030204"/>
              </a:rPr>
              <a:t>Artificial</a:t>
            </a:r>
            <a:r>
              <a:rPr lang="de-DE" sz="2400" dirty="0">
                <a:solidFill>
                  <a:srgbClr val="000000"/>
                </a:solidFill>
                <a:latin typeface="Calibri" panose="020F0502020204030204"/>
              </a:rPr>
              <a:t> General </a:t>
            </a:r>
            <a:r>
              <a:rPr lang="de-DE" sz="2400" dirty="0" err="1">
                <a:solidFill>
                  <a:srgbClr val="000000"/>
                </a:solidFill>
                <a:latin typeface="Calibri" panose="020F0502020204030204"/>
              </a:rPr>
              <a:t>Intelligence</a:t>
            </a:r>
            <a:r>
              <a:rPr lang="de-DE" sz="2400" dirty="0">
                <a:solidFill>
                  <a:srgbClr val="000000"/>
                </a:solidFill>
                <a:latin typeface="Calibri" panose="020F0502020204030204"/>
              </a:rPr>
              <a:t> oder Strong AI</a:t>
            </a:r>
          </a:p>
          <a:p>
            <a:pPr defTabSz="371475" eaLnBrk="1" fontAlgn="auto" hangingPunct="1">
              <a:spcBef>
                <a:spcPts val="0"/>
              </a:spcBef>
              <a:spcAft>
                <a:spcPts val="0"/>
              </a:spcAft>
            </a:pPr>
            <a:r>
              <a:rPr lang="de-DE" sz="2400" dirty="0">
                <a:solidFill>
                  <a:srgbClr val="000000"/>
                </a:solidFill>
                <a:latin typeface="Calibri" panose="020F0502020204030204"/>
              </a:rPr>
              <a:t>Maschinen, die jede intellektuelle Leistung des Menschen nachbilden, einschließlich möglicherweise der Ausbildung von maschinellem Bewusstsein</a:t>
            </a:r>
          </a:p>
        </p:txBody>
      </p:sp>
      <p:sp>
        <p:nvSpPr>
          <p:cNvPr id="29" name="Titel 1">
            <a:extLst>
              <a:ext uri="{FF2B5EF4-FFF2-40B4-BE49-F238E27FC236}">
                <a16:creationId xmlns:a16="http://schemas.microsoft.com/office/drawing/2014/main" id="{3E367372-A244-4984-96EF-B63258B753C9}"/>
              </a:ext>
            </a:extLst>
          </p:cNvPr>
          <p:cNvSpPr>
            <a:spLocks noGrp="1"/>
          </p:cNvSpPr>
          <p:nvPr>
            <p:ph type="title"/>
          </p:nvPr>
        </p:nvSpPr>
        <p:spPr>
          <a:xfrm>
            <a:off x="891540" y="318448"/>
            <a:ext cx="8172450" cy="1611952"/>
          </a:xfrm>
        </p:spPr>
        <p:txBody>
          <a:bodyPr/>
          <a:lstStyle/>
          <a:p>
            <a:r>
              <a:rPr lang="de-DE" sz="4000" b="1" dirty="0"/>
              <a:t>1.7.2 Versuch einer Definition von KI</a:t>
            </a:r>
            <a:br>
              <a:rPr lang="de-DE" sz="4000" b="1" dirty="0"/>
            </a:br>
            <a:endParaRPr lang="de-DE" dirty="0"/>
          </a:p>
        </p:txBody>
      </p:sp>
    </p:spTree>
    <p:extLst>
      <p:ext uri="{BB962C8B-B14F-4D97-AF65-F5344CB8AC3E}">
        <p14:creationId xmlns:p14="http://schemas.microsoft.com/office/powerpoint/2010/main" val="12457460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1.7.3 Phasen der geschichtlichen KI-Entwicklung</a:t>
            </a:r>
            <a:br>
              <a:rPr lang="de-DE" b="1" dirty="0"/>
            </a:br>
            <a:r>
              <a:rPr lang="de-DE" dirty="0"/>
              <a:t>1.7.3.1 Vorgeschichte</a:t>
            </a:r>
          </a:p>
        </p:txBody>
      </p:sp>
      <p:sp>
        <p:nvSpPr>
          <p:cNvPr id="3" name="Inhaltsplatzhalter 2"/>
          <p:cNvSpPr>
            <a:spLocks noGrp="1"/>
          </p:cNvSpPr>
          <p:nvPr>
            <p:ph idx="1"/>
          </p:nvPr>
        </p:nvSpPr>
        <p:spPr/>
        <p:txBody>
          <a:bodyPr>
            <a:normAutofit/>
          </a:bodyPr>
          <a:lstStyle/>
          <a:p>
            <a:r>
              <a:rPr lang="de-DE" sz="1788" b="1" dirty="0">
                <a:solidFill>
                  <a:schemeClr val="tx1"/>
                </a:solidFill>
              </a:rPr>
              <a:t>Philosophie ab Sokrates, Logik, Folgerungsmethoden</a:t>
            </a:r>
            <a:endParaRPr lang="de-DE" sz="1788" b="1" dirty="0"/>
          </a:p>
        </p:txBody>
      </p:sp>
      <p:sp>
        <p:nvSpPr>
          <p:cNvPr id="4" name="Fußzeilenplatzhalter 3"/>
          <p:cNvSpPr>
            <a:spLocks noGrp="1"/>
          </p:cNvSpPr>
          <p:nvPr>
            <p:ph type="ftr" sz="quarter" idx="11"/>
          </p:nvPr>
        </p:nvSpPr>
        <p:spPr/>
        <p:txBody>
          <a:bodyPr/>
          <a:lstStyle/>
          <a:p>
            <a:pPr defTabSz="371475" eaLnBrk="1" fontAlgn="auto" hangingPunct="1">
              <a:spcBef>
                <a:spcPts val="0"/>
              </a:spcBef>
              <a:spcAft>
                <a:spcPts val="0"/>
              </a:spcAft>
            </a:pPr>
            <a:r>
              <a:rPr lang="de-DE" sz="975" dirty="0">
                <a:latin typeface="Calibri" panose="020F0502020204030204"/>
              </a:rPr>
              <a:t>Wissensbasierte Systeme - Grundlagen und Geschichte der KI</a:t>
            </a:r>
          </a:p>
        </p:txBody>
      </p:sp>
      <p:sp>
        <p:nvSpPr>
          <p:cNvPr id="5" name="Foliennummernplatzhalter 4"/>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69</a:t>
            </a:fld>
            <a:endParaRPr lang="de-DE" sz="975" dirty="0">
              <a:latin typeface="Calibri" panose="020F0502020204030204"/>
            </a:endParaRPr>
          </a:p>
        </p:txBody>
      </p:sp>
      <p:pic>
        <p:nvPicPr>
          <p:cNvPr id="6" name="Bild 6"/>
          <p:cNvPicPr>
            <a:picLocks noChangeAspect="1"/>
          </p:cNvPicPr>
          <p:nvPr/>
        </p:nvPicPr>
        <p:blipFill>
          <a:blip r:embed="rId2" cstate="print"/>
          <a:srcRect/>
          <a:stretch>
            <a:fillRect/>
          </a:stretch>
        </p:blipFill>
        <p:spPr bwMode="auto">
          <a:xfrm>
            <a:off x="5107963" y="3141124"/>
            <a:ext cx="3219450" cy="1307902"/>
          </a:xfrm>
          <a:prstGeom prst="rect">
            <a:avLst/>
          </a:prstGeom>
          <a:noFill/>
          <a:ln w="9525">
            <a:noFill/>
            <a:miter lim="800000"/>
            <a:headEnd/>
            <a:tailEnd/>
          </a:ln>
        </p:spPr>
      </p:pic>
      <p:pic>
        <p:nvPicPr>
          <p:cNvPr id="7" name="Bild 5"/>
          <p:cNvPicPr>
            <a:picLocks noChangeAspect="1"/>
          </p:cNvPicPr>
          <p:nvPr/>
        </p:nvPicPr>
        <p:blipFill>
          <a:blip r:embed="rId3" cstate="print"/>
          <a:srcRect/>
          <a:stretch>
            <a:fillRect/>
          </a:stretch>
        </p:blipFill>
        <p:spPr bwMode="auto">
          <a:xfrm>
            <a:off x="1012713" y="2921114"/>
            <a:ext cx="2282074" cy="3055824"/>
          </a:xfrm>
          <a:prstGeom prst="rect">
            <a:avLst/>
          </a:prstGeom>
          <a:noFill/>
          <a:ln w="9525">
            <a:noFill/>
            <a:miter lim="800000"/>
            <a:headEnd/>
            <a:tailEnd/>
          </a:ln>
        </p:spPr>
      </p:pic>
      <p:pic>
        <p:nvPicPr>
          <p:cNvPr id="8" name="Bild 7"/>
          <p:cNvPicPr>
            <a:picLocks noChangeAspect="1"/>
          </p:cNvPicPr>
          <p:nvPr/>
        </p:nvPicPr>
        <p:blipFill>
          <a:blip r:embed="rId4" cstate="print"/>
          <a:srcRect/>
          <a:stretch>
            <a:fillRect/>
          </a:stretch>
        </p:blipFill>
        <p:spPr bwMode="auto">
          <a:xfrm>
            <a:off x="3723777" y="4701874"/>
            <a:ext cx="2993912" cy="1182976"/>
          </a:xfrm>
          <a:prstGeom prst="rect">
            <a:avLst/>
          </a:prstGeom>
          <a:noFill/>
          <a:ln w="9525">
            <a:noFill/>
            <a:miter lim="800000"/>
            <a:headEnd/>
            <a:tailEnd/>
          </a:ln>
        </p:spPr>
      </p:pic>
      <p:pic>
        <p:nvPicPr>
          <p:cNvPr id="9" name="Bild 8"/>
          <p:cNvPicPr>
            <a:picLocks noChangeAspect="1"/>
          </p:cNvPicPr>
          <p:nvPr/>
        </p:nvPicPr>
        <p:blipFill>
          <a:blip r:embed="rId5" cstate="print"/>
          <a:srcRect/>
          <a:stretch>
            <a:fillRect/>
          </a:stretch>
        </p:blipFill>
        <p:spPr bwMode="auto">
          <a:xfrm>
            <a:off x="6757492" y="4701873"/>
            <a:ext cx="2700012" cy="1267879"/>
          </a:xfrm>
          <a:prstGeom prst="rect">
            <a:avLst/>
          </a:prstGeom>
          <a:noFill/>
          <a:ln w="9525">
            <a:noFill/>
            <a:miter lim="800000"/>
            <a:headEnd/>
            <a:tailEnd/>
          </a:ln>
        </p:spPr>
      </p:pic>
    </p:spTree>
    <p:extLst>
      <p:ext uri="{BB962C8B-B14F-4D97-AF65-F5344CB8AC3E}">
        <p14:creationId xmlns:p14="http://schemas.microsoft.com/office/powerpoint/2010/main" val="3296226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a:t>Leuchturmprojekte</a:t>
            </a:r>
            <a:r>
              <a:rPr lang="de-DE" sz="2800" dirty="0"/>
              <a:t> zu WM in verschiedenen Branchen</a:t>
            </a:r>
          </a:p>
        </p:txBody>
      </p:sp>
      <p:sp>
        <p:nvSpPr>
          <p:cNvPr id="3" name="Inhaltsplatzhalter 2"/>
          <p:cNvSpPr>
            <a:spLocks noGrp="1"/>
          </p:cNvSpPr>
          <p:nvPr>
            <p:ph idx="1"/>
          </p:nvPr>
        </p:nvSpPr>
        <p:spPr>
          <a:xfrm>
            <a:off x="416496" y="1361728"/>
            <a:ext cx="8382000" cy="4572000"/>
          </a:xfrm>
        </p:spPr>
        <p:txBody>
          <a:bodyPr/>
          <a:lstStyle/>
          <a:p>
            <a:r>
              <a:rPr lang="de-DE" sz="2000" dirty="0">
                <a:solidFill>
                  <a:schemeClr val="tx1"/>
                </a:solidFill>
                <a:latin typeface="+mn-lt"/>
                <a:ea typeface="+mn-ea"/>
                <a:cs typeface="+mn-cs"/>
              </a:rPr>
              <a:t>Evangelische Kirche: das Projekt „Geistreich“,  </a:t>
            </a:r>
            <a:r>
              <a:rPr lang="de-DE" sz="2000" dirty="0">
                <a:solidFill>
                  <a:schemeClr val="tx1"/>
                </a:solidFill>
                <a:latin typeface="+mn-lt"/>
                <a:ea typeface="+mn-ea"/>
                <a:cs typeface="+mn-cs"/>
                <a:hlinkClick r:id="rId2"/>
              </a:rPr>
              <a:t>www.geistreich.de</a:t>
            </a:r>
            <a:endParaRPr lang="de-DE" sz="2000" dirty="0">
              <a:solidFill>
                <a:schemeClr val="tx1"/>
              </a:solidFill>
              <a:latin typeface="+mn-lt"/>
              <a:ea typeface="+mn-ea"/>
              <a:cs typeface="+mn-cs"/>
            </a:endParaRPr>
          </a:p>
          <a:p>
            <a:r>
              <a:rPr lang="de-DE" sz="2000" dirty="0">
                <a:solidFill>
                  <a:schemeClr val="tx1"/>
                </a:solidFill>
                <a:latin typeface="+mn-lt"/>
                <a:ea typeface="+mn-ea"/>
                <a:cs typeface="+mn-cs"/>
              </a:rPr>
              <a:t>Sozialer Bereich: Caritasverband Deutschland  hat mit "</a:t>
            </a:r>
            <a:r>
              <a:rPr lang="de-DE" sz="2000" dirty="0" err="1">
                <a:solidFill>
                  <a:schemeClr val="tx1"/>
                </a:solidFill>
                <a:latin typeface="+mn-lt"/>
                <a:ea typeface="+mn-ea"/>
                <a:cs typeface="+mn-cs"/>
              </a:rPr>
              <a:t>CariNet</a:t>
            </a:r>
            <a:r>
              <a:rPr lang="de-DE" sz="2000" dirty="0">
                <a:solidFill>
                  <a:schemeClr val="tx1"/>
                </a:solidFill>
                <a:latin typeface="+mn-lt"/>
                <a:ea typeface="+mn-ea"/>
                <a:cs typeface="+mn-cs"/>
              </a:rPr>
              <a:t>”</a:t>
            </a:r>
          </a:p>
          <a:p>
            <a:r>
              <a:rPr lang="de-DE" sz="2000" dirty="0">
                <a:solidFill>
                  <a:schemeClr val="tx1"/>
                </a:solidFill>
                <a:latin typeface="+mn-lt"/>
                <a:ea typeface="+mn-ea"/>
                <a:cs typeface="+mn-cs"/>
              </a:rPr>
              <a:t>Gesundheitswesen: Asklepios Kliniken "Die </a:t>
            </a:r>
            <a:r>
              <a:rPr lang="de-DE" sz="2000" dirty="0"/>
              <a:t>Asklepios Gesundheitswesen: Asklepios Kliniken "Die Asklepios IT-Infrastruktur </a:t>
            </a:r>
            <a:r>
              <a:rPr lang="de-DE" sz="2000" dirty="0" err="1"/>
              <a:t>OneIT</a:t>
            </a:r>
            <a:r>
              <a:rPr lang="de-DE" sz="2000" dirty="0"/>
              <a:t> kombiniert modernste Technologien und innovative Lösungen</a:t>
            </a:r>
          </a:p>
          <a:p>
            <a:r>
              <a:rPr lang="de-DE" sz="2000" dirty="0"/>
              <a:t>Hochschule: TH Deggendorf mit einer Wissensbilanz für die Fakultät Angewandte Wirtschaftswissenschaften und dem Projekt “Von Studierende für Studierende”</a:t>
            </a:r>
          </a:p>
          <a:p>
            <a:endParaRPr lang="de-DE" sz="20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C73B1473-D840-453A-B96E-677E06FF19DC}" type="slidenum">
              <a:rPr lang="de-DE" smtClean="0"/>
              <a:pPr>
                <a:defRPr/>
              </a:pPr>
              <a:t>7</a:t>
            </a:fld>
            <a:endParaRPr lang="de-DE" dirty="0"/>
          </a:p>
        </p:txBody>
      </p:sp>
      <p:pic>
        <p:nvPicPr>
          <p:cNvPr id="72706" name="Picture 2"/>
          <p:cNvPicPr>
            <a:picLocks noChangeAspect="1" noChangeArrowheads="1"/>
          </p:cNvPicPr>
          <p:nvPr/>
        </p:nvPicPr>
        <p:blipFill>
          <a:blip r:embed="rId3" cstate="print"/>
          <a:srcRect l="27165" t="38320" r="7087" b="24147"/>
          <a:stretch>
            <a:fillRect/>
          </a:stretch>
        </p:blipFill>
        <p:spPr bwMode="auto">
          <a:xfrm>
            <a:off x="1136576" y="5046138"/>
            <a:ext cx="8015277" cy="2573862"/>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8C4DC-CAF1-4930-8116-9264194E22D4}"/>
              </a:ext>
            </a:extLst>
          </p:cNvPr>
          <p:cNvSpPr>
            <a:spLocks noGrp="1"/>
          </p:cNvSpPr>
          <p:nvPr>
            <p:ph type="title"/>
          </p:nvPr>
        </p:nvSpPr>
        <p:spPr/>
        <p:txBody>
          <a:bodyPr/>
          <a:lstStyle/>
          <a:p>
            <a:r>
              <a:rPr lang="de-DE" b="1" dirty="0"/>
              <a:t>1.7.3 Phasen der geschichtlichen KI-Entwicklung</a:t>
            </a:r>
            <a:endParaRPr lang="de-DE" dirty="0"/>
          </a:p>
        </p:txBody>
      </p:sp>
      <p:graphicFrame>
        <p:nvGraphicFramePr>
          <p:cNvPr id="7" name="Inhaltsplatzhalter 6">
            <a:extLst>
              <a:ext uri="{FF2B5EF4-FFF2-40B4-BE49-F238E27FC236}">
                <a16:creationId xmlns:a16="http://schemas.microsoft.com/office/drawing/2014/main" id="{25016D68-0DF5-45FB-83CA-328C7B12A686}"/>
              </a:ext>
            </a:extLst>
          </p:cNvPr>
          <p:cNvGraphicFramePr>
            <a:graphicFrameLocks noGrp="1"/>
          </p:cNvGraphicFramePr>
          <p:nvPr>
            <p:ph idx="1"/>
            <p:extLst/>
          </p:nvPr>
        </p:nvGraphicFramePr>
        <p:xfrm>
          <a:off x="940813" y="2516446"/>
          <a:ext cx="5323024" cy="2735584"/>
        </p:xfrm>
        <a:graphic>
          <a:graphicData uri="http://schemas.openxmlformats.org/drawingml/2006/table">
            <a:tbl>
              <a:tblPr firstRow="1" bandRow="1">
                <a:tableStyleId>{21E4AEA4-8DFA-4A89-87EB-49C32662AFE0}</a:tableStyleId>
              </a:tblPr>
              <a:tblGrid>
                <a:gridCol w="1329776">
                  <a:extLst>
                    <a:ext uri="{9D8B030D-6E8A-4147-A177-3AD203B41FA5}">
                      <a16:colId xmlns:a16="http://schemas.microsoft.com/office/drawing/2014/main" val="955172678"/>
                    </a:ext>
                  </a:extLst>
                </a:gridCol>
                <a:gridCol w="3993248">
                  <a:extLst>
                    <a:ext uri="{9D8B030D-6E8A-4147-A177-3AD203B41FA5}">
                      <a16:colId xmlns:a16="http://schemas.microsoft.com/office/drawing/2014/main" val="2647007092"/>
                    </a:ext>
                  </a:extLst>
                </a:gridCol>
              </a:tblGrid>
              <a:tr h="371475">
                <a:tc>
                  <a:txBody>
                    <a:bodyPr/>
                    <a:lstStyle/>
                    <a:p>
                      <a:pPr algn="ctr"/>
                      <a:r>
                        <a:rPr lang="de-DE" sz="2000" dirty="0"/>
                        <a:t>1949-1955</a:t>
                      </a:r>
                    </a:p>
                  </a:txBody>
                  <a:tcPr marL="74295" marR="74295" marT="37148" marB="37148"/>
                </a:tc>
                <a:tc>
                  <a:txBody>
                    <a:bodyPr/>
                    <a:lstStyle/>
                    <a:p>
                      <a:r>
                        <a:rPr lang="de-DE" sz="2000" dirty="0"/>
                        <a:t>Vorphase</a:t>
                      </a:r>
                    </a:p>
                  </a:txBody>
                  <a:tcPr marL="74295" marR="74295" marT="37148" marB="37148"/>
                </a:tc>
                <a:extLst>
                  <a:ext uri="{0D108BD9-81ED-4DB2-BD59-A6C34878D82A}">
                    <a16:rowId xmlns:a16="http://schemas.microsoft.com/office/drawing/2014/main" val="2978910905"/>
                  </a:ext>
                </a:extLst>
              </a:tr>
              <a:tr h="668655">
                <a:tc>
                  <a:txBody>
                    <a:bodyPr/>
                    <a:lstStyle/>
                    <a:p>
                      <a:pPr algn="ctr"/>
                      <a:r>
                        <a:rPr lang="de-DE" sz="2000" dirty="0"/>
                        <a:t>Ab 1941</a:t>
                      </a:r>
                    </a:p>
                  </a:txBody>
                  <a:tcPr marL="74295" marR="74295" marT="37148" marB="37148"/>
                </a:tc>
                <a:tc>
                  <a:txBody>
                    <a:bodyPr/>
                    <a:lstStyle/>
                    <a:p>
                      <a:r>
                        <a:rPr lang="de-DE" sz="2000" dirty="0"/>
                        <a:t>Erster programmierbarer Rechner Z3 von Zuse</a:t>
                      </a:r>
                    </a:p>
                  </a:txBody>
                  <a:tcPr marL="74295" marR="74295" marT="37148" marB="37148"/>
                </a:tc>
                <a:extLst>
                  <a:ext uri="{0D108BD9-81ED-4DB2-BD59-A6C34878D82A}">
                    <a16:rowId xmlns:a16="http://schemas.microsoft.com/office/drawing/2014/main" val="1038905080"/>
                  </a:ext>
                </a:extLst>
              </a:tr>
              <a:tr h="668655">
                <a:tc>
                  <a:txBody>
                    <a:bodyPr/>
                    <a:lstStyle/>
                    <a:p>
                      <a:pPr algn="ctr"/>
                      <a:r>
                        <a:rPr lang="de-DE" sz="2000" dirty="0"/>
                        <a:t>1949</a:t>
                      </a:r>
                    </a:p>
                  </a:txBody>
                  <a:tcPr marL="74295" marR="74295" marT="37148" marB="37148"/>
                </a:tc>
                <a:tc>
                  <a:txBody>
                    <a:bodyPr/>
                    <a:lstStyle/>
                    <a:p>
                      <a:r>
                        <a:rPr lang="de-DE" sz="2000" dirty="0"/>
                        <a:t>Erste Lernregel für Netzwerke</a:t>
                      </a:r>
                      <a:r>
                        <a:rPr lang="de-DE" sz="2000" baseline="0" dirty="0"/>
                        <a:t> aus Neuronen (</a:t>
                      </a:r>
                      <a:r>
                        <a:rPr lang="de-DE" sz="2000" baseline="0" dirty="0" err="1"/>
                        <a:t>Hebb</a:t>
                      </a:r>
                      <a:r>
                        <a:rPr lang="de-DE" sz="2000" baseline="0" dirty="0"/>
                        <a:t>)</a:t>
                      </a:r>
                      <a:endParaRPr lang="de-DE" sz="2000" dirty="0"/>
                    </a:p>
                  </a:txBody>
                  <a:tcPr marL="74295" marR="74295" marT="37148" marB="37148"/>
                </a:tc>
                <a:extLst>
                  <a:ext uri="{0D108BD9-81ED-4DB2-BD59-A6C34878D82A}">
                    <a16:rowId xmlns:a16="http://schemas.microsoft.com/office/drawing/2014/main" val="10002"/>
                  </a:ext>
                </a:extLst>
              </a:tr>
              <a:tr h="965835">
                <a:tc>
                  <a:txBody>
                    <a:bodyPr/>
                    <a:lstStyle/>
                    <a:p>
                      <a:pPr algn="ctr"/>
                      <a:r>
                        <a:rPr lang="de-DE" sz="2000" dirty="0"/>
                        <a:t>1951</a:t>
                      </a:r>
                    </a:p>
                  </a:txBody>
                  <a:tcPr marL="74295" marR="74295" marT="37148" marB="37148"/>
                </a:tc>
                <a:tc>
                  <a:txBody>
                    <a:bodyPr/>
                    <a:lstStyle/>
                    <a:p>
                      <a:r>
                        <a:rPr lang="de-DE" sz="2000" dirty="0"/>
                        <a:t>Erstes neuronale Netzwerk, das 40 Neuronen</a:t>
                      </a:r>
                      <a:r>
                        <a:rPr lang="de-DE" sz="2000" baseline="0" dirty="0"/>
                        <a:t> mithilfe von 3000 Vakuumröhren simulierte</a:t>
                      </a:r>
                      <a:endParaRPr lang="de-DE" sz="2000" dirty="0"/>
                    </a:p>
                  </a:txBody>
                  <a:tcPr marL="74295" marR="74295" marT="37148" marB="37148"/>
                </a:tc>
                <a:extLst>
                  <a:ext uri="{0D108BD9-81ED-4DB2-BD59-A6C34878D82A}">
                    <a16:rowId xmlns:a16="http://schemas.microsoft.com/office/drawing/2014/main" val="10003"/>
                  </a:ext>
                </a:extLst>
              </a:tr>
            </a:tbl>
          </a:graphicData>
        </a:graphic>
      </p:graphicFrame>
      <p:sp>
        <p:nvSpPr>
          <p:cNvPr id="4" name="Fußzeilenplatzhalter 3">
            <a:extLst>
              <a:ext uri="{FF2B5EF4-FFF2-40B4-BE49-F238E27FC236}">
                <a16:creationId xmlns:a16="http://schemas.microsoft.com/office/drawing/2014/main" id="{EB5D2F6E-4F7D-48D7-A559-F2D2332D9D79}"/>
              </a:ext>
            </a:extLst>
          </p:cNvPr>
          <p:cNvSpPr>
            <a:spLocks noGrp="1"/>
          </p:cNvSpPr>
          <p:nvPr>
            <p:ph type="ftr" sz="quarter" idx="11"/>
          </p:nvPr>
        </p:nvSpPr>
        <p:spPr>
          <a:xfrm>
            <a:off x="2995025" y="6280417"/>
            <a:ext cx="3918528" cy="296664"/>
          </a:xfrm>
        </p:spPr>
        <p:txBody>
          <a:bodyPr/>
          <a:lstStyle/>
          <a:p>
            <a:pPr defTabSz="371475" eaLnBrk="1" fontAlgn="auto" hangingPunct="1">
              <a:spcBef>
                <a:spcPts val="0"/>
              </a:spcBef>
              <a:spcAft>
                <a:spcPts val="0"/>
              </a:spcAft>
            </a:pPr>
            <a:r>
              <a:rPr lang="de-DE" sz="975" dirty="0">
                <a:latin typeface="Calibri" panose="020F0502020204030204"/>
              </a:rPr>
              <a:t>Wissensbasierte Systeme - Grundlagen und Geschichte der KI</a:t>
            </a:r>
          </a:p>
        </p:txBody>
      </p:sp>
      <p:sp>
        <p:nvSpPr>
          <p:cNvPr id="5" name="Foliennummernplatzhalter 4">
            <a:extLst>
              <a:ext uri="{FF2B5EF4-FFF2-40B4-BE49-F238E27FC236}">
                <a16:creationId xmlns:a16="http://schemas.microsoft.com/office/drawing/2014/main" id="{31836841-671F-41AD-98E3-C5233F3C6C27}"/>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70</a:t>
            </a:fld>
            <a:endParaRPr lang="de-DE" sz="975">
              <a:latin typeface="Calibri" panose="020F0502020204030204"/>
            </a:endParaRPr>
          </a:p>
        </p:txBody>
      </p:sp>
      <p:pic>
        <p:nvPicPr>
          <p:cNvPr id="1026" name="Picture 2" descr="Bildergebnis für rechner z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930" y="2923928"/>
            <a:ext cx="3275401" cy="181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0371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8C4DC-CAF1-4930-8116-9264194E22D4}"/>
              </a:ext>
            </a:extLst>
          </p:cNvPr>
          <p:cNvSpPr>
            <a:spLocks noGrp="1"/>
          </p:cNvSpPr>
          <p:nvPr>
            <p:ph type="title"/>
          </p:nvPr>
        </p:nvSpPr>
        <p:spPr/>
        <p:txBody>
          <a:bodyPr/>
          <a:lstStyle/>
          <a:p>
            <a:r>
              <a:rPr lang="de-DE" b="1" dirty="0"/>
              <a:t>1.7.3 Phasen der geschichtlichen KI-Entwicklung</a:t>
            </a:r>
            <a:endParaRPr lang="de-DE" dirty="0"/>
          </a:p>
        </p:txBody>
      </p:sp>
      <p:sp>
        <p:nvSpPr>
          <p:cNvPr id="4" name="Fußzeilenplatzhalter 3">
            <a:extLst>
              <a:ext uri="{FF2B5EF4-FFF2-40B4-BE49-F238E27FC236}">
                <a16:creationId xmlns:a16="http://schemas.microsoft.com/office/drawing/2014/main" id="{EB5D2F6E-4F7D-48D7-A559-F2D2332D9D79}"/>
              </a:ext>
            </a:extLst>
          </p:cNvPr>
          <p:cNvSpPr>
            <a:spLocks noGrp="1"/>
          </p:cNvSpPr>
          <p:nvPr>
            <p:ph type="ftr" sz="quarter" idx="11"/>
          </p:nvPr>
        </p:nvSpPr>
        <p:spPr/>
        <p:txBody>
          <a:bodyPr/>
          <a:lstStyle/>
          <a:p>
            <a:pPr defTabSz="371475" eaLnBrk="1" fontAlgn="auto" hangingPunct="1">
              <a:spcBef>
                <a:spcPts val="0"/>
              </a:spcBef>
              <a:spcAft>
                <a:spcPts val="0"/>
              </a:spcAft>
            </a:pPr>
            <a:r>
              <a:rPr lang="de-DE" sz="975" dirty="0">
                <a:latin typeface="Calibri" panose="020F0502020204030204"/>
              </a:rPr>
              <a:t>Wissensbasierte Systeme - Grundlagen und Geschichte der KI</a:t>
            </a:r>
          </a:p>
        </p:txBody>
      </p:sp>
      <p:sp>
        <p:nvSpPr>
          <p:cNvPr id="5" name="Foliennummernplatzhalter 4">
            <a:extLst>
              <a:ext uri="{FF2B5EF4-FFF2-40B4-BE49-F238E27FC236}">
                <a16:creationId xmlns:a16="http://schemas.microsoft.com/office/drawing/2014/main" id="{31836841-671F-41AD-98E3-C5233F3C6C27}"/>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71</a:t>
            </a:fld>
            <a:endParaRPr lang="de-DE" sz="975">
              <a:latin typeface="Calibri" panose="020F0502020204030204"/>
            </a:endParaRPr>
          </a:p>
        </p:txBody>
      </p:sp>
      <p:graphicFrame>
        <p:nvGraphicFramePr>
          <p:cNvPr id="7" name="Inhaltsplatzhalter 6">
            <a:extLst>
              <a:ext uri="{FF2B5EF4-FFF2-40B4-BE49-F238E27FC236}">
                <a16:creationId xmlns:a16="http://schemas.microsoft.com/office/drawing/2014/main" id="{DB995A99-3F48-4163-B4DB-9FC9DC8EEFEB}"/>
              </a:ext>
            </a:extLst>
          </p:cNvPr>
          <p:cNvGraphicFramePr>
            <a:graphicFrameLocks/>
          </p:cNvGraphicFramePr>
          <p:nvPr>
            <p:extLst/>
          </p:nvPr>
        </p:nvGraphicFramePr>
        <p:xfrm>
          <a:off x="819486" y="2487226"/>
          <a:ext cx="6345817" cy="3724280"/>
        </p:xfrm>
        <a:graphic>
          <a:graphicData uri="http://schemas.openxmlformats.org/drawingml/2006/table">
            <a:tbl>
              <a:tblPr firstRow="1" bandRow="1">
                <a:tableStyleId>{21E4AEA4-8DFA-4A89-87EB-49C32662AFE0}</a:tableStyleId>
              </a:tblPr>
              <a:tblGrid>
                <a:gridCol w="1273262">
                  <a:extLst>
                    <a:ext uri="{9D8B030D-6E8A-4147-A177-3AD203B41FA5}">
                      <a16:colId xmlns:a16="http://schemas.microsoft.com/office/drawing/2014/main" val="955172678"/>
                    </a:ext>
                  </a:extLst>
                </a:gridCol>
                <a:gridCol w="5072555">
                  <a:extLst>
                    <a:ext uri="{9D8B030D-6E8A-4147-A177-3AD203B41FA5}">
                      <a16:colId xmlns:a16="http://schemas.microsoft.com/office/drawing/2014/main" val="2647007092"/>
                    </a:ext>
                  </a:extLst>
                </a:gridCol>
              </a:tblGrid>
              <a:tr h="3714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1956-1966</a:t>
                      </a:r>
                    </a:p>
                  </a:txBody>
                  <a:tcPr marL="74295" marR="74295" marT="37148" marB="37148"/>
                </a:tc>
                <a:tc>
                  <a:txBody>
                    <a:bodyPr/>
                    <a:lstStyle/>
                    <a:p>
                      <a:r>
                        <a:rPr lang="de-DE" sz="2000" dirty="0"/>
                        <a:t>1. Gründungsphase</a:t>
                      </a:r>
                    </a:p>
                  </a:txBody>
                  <a:tcPr marL="74295" marR="74295" marT="37148" marB="37148"/>
                </a:tc>
                <a:extLst>
                  <a:ext uri="{0D108BD9-81ED-4DB2-BD59-A6C34878D82A}">
                    <a16:rowId xmlns:a16="http://schemas.microsoft.com/office/drawing/2014/main" val="2978910905"/>
                  </a:ext>
                </a:extLst>
              </a:tr>
              <a:tr h="1263015">
                <a:tc>
                  <a:txBody>
                    <a:bodyPr/>
                    <a:lstStyle/>
                    <a:p>
                      <a:pPr algn="ctr"/>
                      <a:r>
                        <a:rPr lang="de-DE" sz="2000" dirty="0"/>
                        <a:t>1956</a:t>
                      </a:r>
                    </a:p>
                  </a:txBody>
                  <a:tcPr marL="74295" marR="74295" marT="37148" marB="37148"/>
                </a:tc>
                <a:tc>
                  <a:txBody>
                    <a:bodyPr/>
                    <a:lstStyle/>
                    <a:p>
                      <a:pPr marL="342900" indent="-342900">
                        <a:buFont typeface="Arial" panose="020B0604020202020204" pitchFamily="34" charset="0"/>
                        <a:buChar char="•"/>
                      </a:pPr>
                      <a:r>
                        <a:rPr lang="de-DE" sz="2000" dirty="0"/>
                        <a:t>Erste Erwähnung von</a:t>
                      </a:r>
                      <a:r>
                        <a:rPr lang="de-DE" sz="2000" baseline="0" dirty="0"/>
                        <a:t> „</a:t>
                      </a:r>
                      <a:r>
                        <a:rPr lang="de-DE" sz="2000" baseline="0" dirty="0" err="1"/>
                        <a:t>Artificial</a:t>
                      </a:r>
                      <a:r>
                        <a:rPr lang="de-DE" sz="2000" baseline="0" dirty="0"/>
                        <a:t> </a:t>
                      </a:r>
                      <a:r>
                        <a:rPr lang="de-DE" sz="2000" baseline="0" dirty="0" err="1"/>
                        <a:t>Intelligence</a:t>
                      </a:r>
                      <a:r>
                        <a:rPr lang="de-DE" sz="2000" baseline="0" dirty="0"/>
                        <a:t>“ (AI) auf der </a:t>
                      </a:r>
                      <a:r>
                        <a:rPr lang="de-DE" sz="2000" baseline="0" dirty="0" err="1"/>
                        <a:t>Dartmouth</a:t>
                      </a:r>
                      <a:r>
                        <a:rPr lang="de-DE" sz="2000" baseline="0" dirty="0"/>
                        <a:t> Konferenz</a:t>
                      </a:r>
                    </a:p>
                    <a:p>
                      <a:pPr marL="342900" indent="-342900">
                        <a:buFont typeface="Arial" panose="020B0604020202020204" pitchFamily="34" charset="0"/>
                        <a:buChar char="•"/>
                      </a:pPr>
                      <a:r>
                        <a:rPr lang="de-DE" sz="2000" baseline="0" dirty="0"/>
                        <a:t>Vorstellung des automatischen </a:t>
                      </a:r>
                      <a:r>
                        <a:rPr lang="de-DE" sz="2000" baseline="0" dirty="0" err="1"/>
                        <a:t>Theorembeweisers</a:t>
                      </a:r>
                      <a:r>
                        <a:rPr lang="de-DE" sz="2000" baseline="0" dirty="0"/>
                        <a:t> „</a:t>
                      </a:r>
                      <a:r>
                        <a:rPr lang="de-DE" sz="2000" baseline="0" dirty="0" err="1"/>
                        <a:t>Logic</a:t>
                      </a:r>
                      <a:r>
                        <a:rPr lang="de-DE" sz="2000" baseline="0" dirty="0"/>
                        <a:t> </a:t>
                      </a:r>
                      <a:r>
                        <a:rPr lang="de-DE" sz="2000" baseline="0" dirty="0" err="1"/>
                        <a:t>Theorist</a:t>
                      </a:r>
                      <a:r>
                        <a:rPr lang="de-DE" sz="2000" baseline="0" dirty="0"/>
                        <a:t>“</a:t>
                      </a:r>
                      <a:endParaRPr lang="de-DE" sz="2000" dirty="0"/>
                    </a:p>
                  </a:txBody>
                  <a:tcPr marL="74295" marR="74295" marT="37148" marB="37148"/>
                </a:tc>
                <a:extLst>
                  <a:ext uri="{0D108BD9-81ED-4DB2-BD59-A6C34878D82A}">
                    <a16:rowId xmlns:a16="http://schemas.microsoft.com/office/drawing/2014/main" val="755849448"/>
                  </a:ext>
                </a:extLst>
              </a:tr>
              <a:tr h="668655">
                <a:tc>
                  <a:txBody>
                    <a:bodyPr/>
                    <a:lstStyle/>
                    <a:p>
                      <a:pPr algn="ctr"/>
                      <a:r>
                        <a:rPr lang="de-DE" sz="2000" dirty="0"/>
                        <a:t>1957</a:t>
                      </a:r>
                    </a:p>
                  </a:txBody>
                  <a:tcPr marL="74295" marR="74295" marT="37148" marB="37148"/>
                </a:tc>
                <a:tc>
                  <a:txBody>
                    <a:bodyPr/>
                    <a:lstStyle/>
                    <a:p>
                      <a:r>
                        <a:rPr lang="de-DE" sz="2000" dirty="0"/>
                        <a:t>J.</a:t>
                      </a:r>
                      <a:r>
                        <a:rPr lang="de-DE" sz="2000" baseline="0" dirty="0"/>
                        <a:t> von Neumann, C. E. Shannon, N. Wiener: </a:t>
                      </a:r>
                      <a:r>
                        <a:rPr lang="de-DE" sz="2000" baseline="0" dirty="0" err="1"/>
                        <a:t>Automata</a:t>
                      </a:r>
                      <a:r>
                        <a:rPr lang="de-DE" sz="2000" baseline="0" dirty="0"/>
                        <a:t> Studies</a:t>
                      </a:r>
                      <a:endParaRPr lang="de-DE" sz="2000" dirty="0"/>
                    </a:p>
                  </a:txBody>
                  <a:tcPr marL="74295" marR="74295" marT="37148" marB="37148"/>
                </a:tc>
                <a:extLst>
                  <a:ext uri="{0D108BD9-81ED-4DB2-BD59-A6C34878D82A}">
                    <a16:rowId xmlns:a16="http://schemas.microsoft.com/office/drawing/2014/main" val="10002"/>
                  </a:ext>
                </a:extLst>
              </a:tr>
              <a:tr h="668655">
                <a:tc>
                  <a:txBody>
                    <a:bodyPr/>
                    <a:lstStyle/>
                    <a:p>
                      <a:pPr algn="ctr"/>
                      <a:r>
                        <a:rPr lang="de-DE" sz="2000" dirty="0"/>
                        <a:t>1958</a:t>
                      </a:r>
                    </a:p>
                  </a:txBody>
                  <a:tcPr marL="74295" marR="74295" marT="37148" marB="37148"/>
                </a:tc>
                <a:tc>
                  <a:txBody>
                    <a:bodyPr/>
                    <a:lstStyle/>
                    <a:p>
                      <a:r>
                        <a:rPr lang="de-DE" sz="2000" dirty="0"/>
                        <a:t>Entwicklung der Programmiersprache LISP für die Verarbeitung</a:t>
                      </a:r>
                      <a:r>
                        <a:rPr lang="de-DE" sz="2000" baseline="0" dirty="0"/>
                        <a:t> von symbolischen Strukturen</a:t>
                      </a:r>
                      <a:endParaRPr lang="de-DE" sz="2000" dirty="0"/>
                    </a:p>
                  </a:txBody>
                  <a:tcPr marL="74295" marR="74295" marT="37148" marB="37148"/>
                </a:tc>
                <a:extLst>
                  <a:ext uri="{0D108BD9-81ED-4DB2-BD59-A6C34878D82A}">
                    <a16:rowId xmlns:a16="http://schemas.microsoft.com/office/drawing/2014/main" val="10003"/>
                  </a:ext>
                </a:extLst>
              </a:tr>
              <a:tr h="668655">
                <a:tc>
                  <a:txBody>
                    <a:bodyPr/>
                    <a:lstStyle/>
                    <a:p>
                      <a:pPr algn="ctr"/>
                      <a:r>
                        <a:rPr lang="de-DE" sz="2000" dirty="0"/>
                        <a:t>1966</a:t>
                      </a:r>
                    </a:p>
                  </a:txBody>
                  <a:tcPr marL="74295" marR="74295" marT="37148" marB="37148"/>
                </a:tc>
                <a:tc>
                  <a:txBody>
                    <a:bodyPr/>
                    <a:lstStyle/>
                    <a:p>
                      <a:r>
                        <a:rPr lang="de-DE" sz="2000" dirty="0"/>
                        <a:t>Entwicklung des ersten Chatbots</a:t>
                      </a:r>
                      <a:r>
                        <a:rPr lang="de-DE" sz="2000" baseline="0" dirty="0"/>
                        <a:t> ELIZA durch Joseph Weizenbaum</a:t>
                      </a:r>
                      <a:endParaRPr lang="de-DE" sz="2000" dirty="0"/>
                    </a:p>
                  </a:txBody>
                  <a:tcPr marL="74295" marR="74295" marT="37148" marB="37148"/>
                </a:tc>
                <a:extLst>
                  <a:ext uri="{0D108BD9-81ED-4DB2-BD59-A6C34878D82A}">
                    <a16:rowId xmlns:a16="http://schemas.microsoft.com/office/drawing/2014/main" val="10004"/>
                  </a:ext>
                </a:extLst>
              </a:tr>
            </a:tbl>
          </a:graphicData>
        </a:graphic>
      </p:graphicFrame>
      <p:pic>
        <p:nvPicPr>
          <p:cNvPr id="6" name="Picture 2" descr="Bildergebnis für Automata Studies"/>
          <p:cNvPicPr>
            <a:picLocks noChangeAspect="1" noChangeArrowheads="1"/>
          </p:cNvPicPr>
          <p:nvPr/>
        </p:nvPicPr>
        <p:blipFill rotWithShape="1">
          <a:blip r:embed="rId2">
            <a:extLst>
              <a:ext uri="{28A0092B-C50C-407E-A947-70E740481C1C}">
                <a14:useLocalDpi xmlns:a14="http://schemas.microsoft.com/office/drawing/2010/main" val="0"/>
              </a:ext>
            </a:extLst>
          </a:blip>
          <a:srcRect t="-2" b="39825"/>
          <a:stretch/>
        </p:blipFill>
        <p:spPr bwMode="auto">
          <a:xfrm>
            <a:off x="7466238" y="2639000"/>
            <a:ext cx="1756589" cy="1521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ildergebnis für ELIZA CHATB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25" t="13298" r="20962" b="4910"/>
          <a:stretch/>
        </p:blipFill>
        <p:spPr bwMode="auto">
          <a:xfrm>
            <a:off x="7165304" y="4251969"/>
            <a:ext cx="2740697" cy="168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7649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8C4DC-CAF1-4930-8116-9264194E22D4}"/>
              </a:ext>
            </a:extLst>
          </p:cNvPr>
          <p:cNvSpPr>
            <a:spLocks noGrp="1"/>
          </p:cNvSpPr>
          <p:nvPr>
            <p:ph type="title"/>
          </p:nvPr>
        </p:nvSpPr>
        <p:spPr/>
        <p:txBody>
          <a:bodyPr/>
          <a:lstStyle/>
          <a:p>
            <a:r>
              <a:rPr lang="de-DE" b="1" dirty="0"/>
              <a:t>1.7.3 Phasen der geschichtlichen KI-Entwicklung</a:t>
            </a:r>
            <a:endParaRPr lang="de-DE" dirty="0"/>
          </a:p>
        </p:txBody>
      </p:sp>
      <p:sp>
        <p:nvSpPr>
          <p:cNvPr id="4" name="Fußzeilenplatzhalter 3">
            <a:extLst>
              <a:ext uri="{FF2B5EF4-FFF2-40B4-BE49-F238E27FC236}">
                <a16:creationId xmlns:a16="http://schemas.microsoft.com/office/drawing/2014/main" id="{EB5D2F6E-4F7D-48D7-A559-F2D2332D9D79}"/>
              </a:ext>
            </a:extLst>
          </p:cNvPr>
          <p:cNvSpPr>
            <a:spLocks noGrp="1"/>
          </p:cNvSpPr>
          <p:nvPr>
            <p:ph type="ftr" sz="quarter" idx="11"/>
          </p:nvPr>
        </p:nvSpPr>
        <p:spPr/>
        <p:txBody>
          <a:bodyPr/>
          <a:lstStyle/>
          <a:p>
            <a:pPr defTabSz="371475" eaLnBrk="1" fontAlgn="auto" hangingPunct="1">
              <a:spcBef>
                <a:spcPts val="0"/>
              </a:spcBef>
              <a:spcAft>
                <a:spcPts val="0"/>
              </a:spcAft>
            </a:pPr>
            <a:r>
              <a:rPr lang="de-DE" sz="975" dirty="0">
                <a:latin typeface="Calibri" panose="020F0502020204030204"/>
              </a:rPr>
              <a:t>Wissensbasierte Systeme - Grundlagen und Geschichte der KI</a:t>
            </a:r>
          </a:p>
        </p:txBody>
      </p:sp>
      <p:sp>
        <p:nvSpPr>
          <p:cNvPr id="5" name="Foliennummernplatzhalter 4">
            <a:extLst>
              <a:ext uri="{FF2B5EF4-FFF2-40B4-BE49-F238E27FC236}">
                <a16:creationId xmlns:a16="http://schemas.microsoft.com/office/drawing/2014/main" id="{31836841-671F-41AD-98E3-C5233F3C6C27}"/>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72</a:t>
            </a:fld>
            <a:endParaRPr lang="de-DE" sz="975">
              <a:latin typeface="Calibri" panose="020F0502020204030204"/>
            </a:endParaRPr>
          </a:p>
        </p:txBody>
      </p:sp>
      <p:graphicFrame>
        <p:nvGraphicFramePr>
          <p:cNvPr id="7" name="Inhaltsplatzhalter 6">
            <a:extLst>
              <a:ext uri="{FF2B5EF4-FFF2-40B4-BE49-F238E27FC236}">
                <a16:creationId xmlns:a16="http://schemas.microsoft.com/office/drawing/2014/main" id="{DB995A99-3F48-4163-B4DB-9FC9DC8EEFEB}"/>
              </a:ext>
            </a:extLst>
          </p:cNvPr>
          <p:cNvGraphicFramePr>
            <a:graphicFrameLocks/>
          </p:cNvGraphicFramePr>
          <p:nvPr>
            <p:extLst/>
          </p:nvPr>
        </p:nvGraphicFramePr>
        <p:xfrm>
          <a:off x="904350" y="2532895"/>
          <a:ext cx="8510621" cy="3202307"/>
        </p:xfrm>
        <a:graphic>
          <a:graphicData uri="http://schemas.openxmlformats.org/drawingml/2006/table">
            <a:tbl>
              <a:tblPr firstRow="1" bandRow="1">
                <a:tableStyleId>{21E4AEA4-8DFA-4A89-87EB-49C32662AFE0}</a:tableStyleId>
              </a:tblPr>
              <a:tblGrid>
                <a:gridCol w="1329324">
                  <a:extLst>
                    <a:ext uri="{9D8B030D-6E8A-4147-A177-3AD203B41FA5}">
                      <a16:colId xmlns:a16="http://schemas.microsoft.com/office/drawing/2014/main" val="955172678"/>
                    </a:ext>
                  </a:extLst>
                </a:gridCol>
                <a:gridCol w="7181297">
                  <a:extLst>
                    <a:ext uri="{9D8B030D-6E8A-4147-A177-3AD203B41FA5}">
                      <a16:colId xmlns:a16="http://schemas.microsoft.com/office/drawing/2014/main" val="2647007092"/>
                    </a:ext>
                  </a:extLst>
                </a:gridCol>
              </a:tblGrid>
              <a:tr h="3714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1966-1974</a:t>
                      </a:r>
                    </a:p>
                  </a:txBody>
                  <a:tcPr marL="74295" marR="74295" marT="37148" marB="37148"/>
                </a:tc>
                <a:tc>
                  <a:txBody>
                    <a:bodyPr/>
                    <a:lstStyle/>
                    <a:p>
                      <a:r>
                        <a:rPr lang="de-DE" sz="2000" dirty="0"/>
                        <a:t>2. Back </a:t>
                      </a:r>
                      <a:r>
                        <a:rPr lang="de-DE" sz="2000" dirty="0" err="1"/>
                        <a:t>to</a:t>
                      </a:r>
                      <a:r>
                        <a:rPr lang="de-DE" sz="2000" dirty="0"/>
                        <a:t> Reality</a:t>
                      </a:r>
                    </a:p>
                  </a:txBody>
                  <a:tcPr marL="74295" marR="74295" marT="37148" marB="37148"/>
                </a:tc>
                <a:extLst>
                  <a:ext uri="{0D108BD9-81ED-4DB2-BD59-A6C34878D82A}">
                    <a16:rowId xmlns:a16="http://schemas.microsoft.com/office/drawing/2014/main" val="2978910905"/>
                  </a:ext>
                </a:extLst>
              </a:tr>
              <a:tr h="1374458">
                <a:tc>
                  <a:txBody>
                    <a:bodyPr/>
                    <a:lstStyle/>
                    <a:p>
                      <a:pPr algn="ctr"/>
                      <a:r>
                        <a:rPr lang="de-DE" sz="1700" dirty="0"/>
                        <a:t>1966</a:t>
                      </a:r>
                    </a:p>
                  </a:txBody>
                  <a:tcPr marL="74295" marR="74295" marT="37148" marB="37148"/>
                </a:tc>
                <a:tc>
                  <a:txBody>
                    <a:bodyPr/>
                    <a:lstStyle/>
                    <a:p>
                      <a:r>
                        <a:rPr lang="de-DE" sz="1700" dirty="0"/>
                        <a:t>Streichung aller Regierungsmittel aufgrund eines Berichtes über die schwachen Fortschritte</a:t>
                      </a:r>
                      <a:r>
                        <a:rPr lang="de-DE" sz="1700" baseline="0" dirty="0"/>
                        <a:t> im Bereich der maschinellen Übersetzung wie z. B.</a:t>
                      </a:r>
                    </a:p>
                    <a:p>
                      <a:pPr algn="ctr"/>
                      <a:r>
                        <a:rPr lang="de-DE" sz="1700" i="1" baseline="0" dirty="0"/>
                        <a:t>„</a:t>
                      </a:r>
                      <a:r>
                        <a:rPr lang="de-DE" sz="1700" i="1" baseline="0" dirty="0" err="1"/>
                        <a:t>the</a:t>
                      </a:r>
                      <a:r>
                        <a:rPr lang="de-DE" sz="1700" i="1" baseline="0" dirty="0"/>
                        <a:t> </a:t>
                      </a:r>
                      <a:r>
                        <a:rPr lang="de-DE" sz="1700" i="1" baseline="0" dirty="0" err="1"/>
                        <a:t>spirit</a:t>
                      </a:r>
                      <a:r>
                        <a:rPr lang="de-DE" sz="1700" i="1" baseline="0" dirty="0"/>
                        <a:t> </a:t>
                      </a:r>
                      <a:r>
                        <a:rPr lang="de-DE" sz="1700" i="1" baseline="0" dirty="0" err="1"/>
                        <a:t>is</a:t>
                      </a:r>
                      <a:r>
                        <a:rPr lang="de-DE" sz="1700" i="1" baseline="0" dirty="0"/>
                        <a:t> </a:t>
                      </a:r>
                      <a:r>
                        <a:rPr lang="de-DE" sz="1700" i="1" baseline="0" dirty="0" err="1"/>
                        <a:t>willing</a:t>
                      </a:r>
                      <a:r>
                        <a:rPr lang="de-DE" sz="1700" i="1" baseline="0" dirty="0"/>
                        <a:t> but </a:t>
                      </a:r>
                      <a:r>
                        <a:rPr lang="de-DE" sz="1700" i="1" baseline="0" dirty="0" err="1"/>
                        <a:t>the</a:t>
                      </a:r>
                      <a:r>
                        <a:rPr lang="de-DE" sz="1700" i="1" baseline="0" dirty="0"/>
                        <a:t> </a:t>
                      </a:r>
                      <a:r>
                        <a:rPr lang="de-DE" sz="1700" i="1" baseline="0" dirty="0" err="1"/>
                        <a:t>flesh</a:t>
                      </a:r>
                      <a:r>
                        <a:rPr lang="de-DE" sz="1700" i="1" baseline="0" dirty="0"/>
                        <a:t> </a:t>
                      </a:r>
                      <a:r>
                        <a:rPr lang="de-DE" sz="1700" i="1" baseline="0" dirty="0" err="1"/>
                        <a:t>is</a:t>
                      </a:r>
                      <a:r>
                        <a:rPr lang="de-DE" sz="1700" i="1" baseline="0" dirty="0"/>
                        <a:t> </a:t>
                      </a:r>
                      <a:r>
                        <a:rPr lang="de-DE" sz="1700" i="1" baseline="0" dirty="0" err="1"/>
                        <a:t>weak</a:t>
                      </a:r>
                      <a:r>
                        <a:rPr lang="de-DE" sz="1700" i="1" baseline="0" dirty="0"/>
                        <a:t>“</a:t>
                      </a:r>
                    </a:p>
                    <a:p>
                      <a:pPr marL="342900" indent="-342900" algn="ctr">
                        <a:buFont typeface="Wingdings"/>
                        <a:buChar char="à"/>
                      </a:pPr>
                      <a:r>
                        <a:rPr lang="de-DE" sz="1700" i="1" baseline="0" dirty="0">
                          <a:sym typeface="Wingdings" panose="05000000000000000000" pitchFamily="2" charset="2"/>
                        </a:rPr>
                        <a:t>RU  EN</a:t>
                      </a:r>
                    </a:p>
                    <a:p>
                      <a:pPr marL="0" indent="0" algn="ctr">
                        <a:buFont typeface="Wingdings"/>
                        <a:buNone/>
                      </a:pPr>
                      <a:r>
                        <a:rPr lang="de-DE" sz="1700" i="1" baseline="0" dirty="0">
                          <a:sym typeface="Wingdings" panose="05000000000000000000" pitchFamily="2" charset="2"/>
                        </a:rPr>
                        <a:t>„</a:t>
                      </a:r>
                      <a:r>
                        <a:rPr lang="de-DE" sz="1700" i="1" baseline="0" dirty="0" err="1">
                          <a:sym typeface="Wingdings" panose="05000000000000000000" pitchFamily="2" charset="2"/>
                        </a:rPr>
                        <a:t>the</a:t>
                      </a:r>
                      <a:r>
                        <a:rPr lang="de-DE" sz="1700" i="1" baseline="0" dirty="0">
                          <a:sym typeface="Wingdings" panose="05000000000000000000" pitchFamily="2" charset="2"/>
                        </a:rPr>
                        <a:t> </a:t>
                      </a:r>
                      <a:r>
                        <a:rPr lang="de-DE" sz="1700" i="1" baseline="0" dirty="0" err="1">
                          <a:sym typeface="Wingdings" panose="05000000000000000000" pitchFamily="2" charset="2"/>
                        </a:rPr>
                        <a:t>vodka</a:t>
                      </a:r>
                      <a:r>
                        <a:rPr lang="de-DE" sz="1700" i="1" baseline="0" dirty="0">
                          <a:sym typeface="Wingdings" panose="05000000000000000000" pitchFamily="2" charset="2"/>
                        </a:rPr>
                        <a:t> </a:t>
                      </a:r>
                      <a:r>
                        <a:rPr lang="de-DE" sz="1700" i="1" baseline="0" dirty="0" err="1">
                          <a:sym typeface="Wingdings" panose="05000000000000000000" pitchFamily="2" charset="2"/>
                        </a:rPr>
                        <a:t>is</a:t>
                      </a:r>
                      <a:r>
                        <a:rPr lang="de-DE" sz="1700" i="1" baseline="0" dirty="0">
                          <a:sym typeface="Wingdings" panose="05000000000000000000" pitchFamily="2" charset="2"/>
                        </a:rPr>
                        <a:t> </a:t>
                      </a:r>
                      <a:r>
                        <a:rPr lang="de-DE" sz="1700" i="1" baseline="0" dirty="0" err="1">
                          <a:sym typeface="Wingdings" panose="05000000000000000000" pitchFamily="2" charset="2"/>
                        </a:rPr>
                        <a:t>good</a:t>
                      </a:r>
                      <a:r>
                        <a:rPr lang="de-DE" sz="1700" i="1" baseline="0" dirty="0">
                          <a:sym typeface="Wingdings" panose="05000000000000000000" pitchFamily="2" charset="2"/>
                        </a:rPr>
                        <a:t> but </a:t>
                      </a:r>
                      <a:r>
                        <a:rPr lang="de-DE" sz="1700" i="1" baseline="0" dirty="0" err="1">
                          <a:sym typeface="Wingdings" panose="05000000000000000000" pitchFamily="2" charset="2"/>
                        </a:rPr>
                        <a:t>the</a:t>
                      </a:r>
                      <a:r>
                        <a:rPr lang="de-DE" sz="1700" i="1" baseline="0" dirty="0">
                          <a:sym typeface="Wingdings" panose="05000000000000000000" pitchFamily="2" charset="2"/>
                        </a:rPr>
                        <a:t> </a:t>
                      </a:r>
                      <a:r>
                        <a:rPr lang="de-DE" sz="1700" i="1" baseline="0" dirty="0" err="1">
                          <a:sym typeface="Wingdings" panose="05000000000000000000" pitchFamily="2" charset="2"/>
                        </a:rPr>
                        <a:t>meat</a:t>
                      </a:r>
                      <a:r>
                        <a:rPr lang="de-DE" sz="1700" i="1" baseline="0" dirty="0">
                          <a:sym typeface="Wingdings" panose="05000000000000000000" pitchFamily="2" charset="2"/>
                        </a:rPr>
                        <a:t> </a:t>
                      </a:r>
                      <a:r>
                        <a:rPr lang="de-DE" sz="1700" i="1" baseline="0" dirty="0" err="1">
                          <a:sym typeface="Wingdings" panose="05000000000000000000" pitchFamily="2" charset="2"/>
                        </a:rPr>
                        <a:t>is</a:t>
                      </a:r>
                      <a:r>
                        <a:rPr lang="de-DE" sz="1700" i="1" baseline="0" dirty="0">
                          <a:sym typeface="Wingdings" panose="05000000000000000000" pitchFamily="2" charset="2"/>
                        </a:rPr>
                        <a:t> rotten“</a:t>
                      </a:r>
                      <a:endParaRPr lang="de-DE" sz="1700" i="1" baseline="0" dirty="0"/>
                    </a:p>
                  </a:txBody>
                  <a:tcPr marL="74295" marR="74295" marT="37148" marB="37148"/>
                </a:tc>
                <a:extLst>
                  <a:ext uri="{0D108BD9-81ED-4DB2-BD59-A6C34878D82A}">
                    <a16:rowId xmlns:a16="http://schemas.microsoft.com/office/drawing/2014/main" val="755849448"/>
                  </a:ext>
                </a:extLst>
              </a:tr>
              <a:tr h="334328">
                <a:tc>
                  <a:txBody>
                    <a:bodyPr/>
                    <a:lstStyle/>
                    <a:p>
                      <a:pPr algn="ctr"/>
                      <a:r>
                        <a:rPr lang="de-DE" sz="1700" dirty="0"/>
                        <a:t>1968</a:t>
                      </a:r>
                    </a:p>
                  </a:txBody>
                  <a:tcPr marL="74295" marR="74295" marT="37148" marB="37148"/>
                </a:tc>
                <a:tc>
                  <a:txBody>
                    <a:bodyPr/>
                    <a:lstStyle/>
                    <a:p>
                      <a:r>
                        <a:rPr lang="de-DE" sz="1700" dirty="0"/>
                        <a:t>ANALOGY für die Lösung</a:t>
                      </a:r>
                      <a:r>
                        <a:rPr lang="de-DE" sz="1700" baseline="0" dirty="0"/>
                        <a:t> geometrischer Analogien</a:t>
                      </a:r>
                      <a:endParaRPr lang="de-DE" sz="1700" dirty="0"/>
                    </a:p>
                  </a:txBody>
                  <a:tcPr marL="74295" marR="74295" marT="37148" marB="37148"/>
                </a:tc>
                <a:extLst>
                  <a:ext uri="{0D108BD9-81ED-4DB2-BD59-A6C34878D82A}">
                    <a16:rowId xmlns:a16="http://schemas.microsoft.com/office/drawing/2014/main" val="10002"/>
                  </a:ext>
                </a:extLst>
              </a:tr>
              <a:tr h="1114425">
                <a:tc>
                  <a:txBody>
                    <a:bodyPr/>
                    <a:lstStyle/>
                    <a:p>
                      <a:pPr algn="ctr"/>
                      <a:r>
                        <a:rPr lang="de-DE" sz="1700" dirty="0"/>
                        <a:t>1969</a:t>
                      </a:r>
                    </a:p>
                  </a:txBody>
                  <a:tcPr marL="74295" marR="74295" marT="37148" marB="37148"/>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Aufzeigung</a:t>
                      </a:r>
                      <a:r>
                        <a:rPr lang="de-DE" sz="1700" baseline="0" dirty="0"/>
                        <a:t> der Grenzen von neuronalen Netzen durch </a:t>
                      </a:r>
                      <a:r>
                        <a:rPr lang="de-DE" sz="1700" baseline="0" dirty="0" err="1"/>
                        <a:t>Minsky</a:t>
                      </a:r>
                      <a:r>
                        <a:rPr lang="de-DE" sz="1700" baseline="0" dirty="0"/>
                        <a:t> und </a:t>
                      </a:r>
                      <a:r>
                        <a:rPr lang="de-DE" sz="1700" baseline="0" dirty="0" err="1"/>
                        <a:t>Papert</a:t>
                      </a:r>
                      <a:r>
                        <a:rPr lang="de-DE" sz="1700" baseline="0" dirty="0"/>
                        <a:t>, wodurch sich längere Zeit auf die symbolische KI fokussiert wurde</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baseline="0" dirty="0"/>
                        <a:t>DENDRAL für die Ableitung von Molekular-Strukturen aus Daten eines Massenspektrometers mit Regeln zur Identifikation von Substrukturen</a:t>
                      </a:r>
                      <a:endParaRPr lang="de-DE" sz="1700" dirty="0"/>
                    </a:p>
                  </a:txBody>
                  <a:tcPr marL="74295" marR="74295" marT="37148" marB="37148"/>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242350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8C4DC-CAF1-4930-8116-9264194E22D4}"/>
              </a:ext>
            </a:extLst>
          </p:cNvPr>
          <p:cNvSpPr>
            <a:spLocks noGrp="1"/>
          </p:cNvSpPr>
          <p:nvPr>
            <p:ph type="title"/>
          </p:nvPr>
        </p:nvSpPr>
        <p:spPr/>
        <p:txBody>
          <a:bodyPr/>
          <a:lstStyle/>
          <a:p>
            <a:r>
              <a:rPr lang="de-DE" b="1" dirty="0"/>
              <a:t>1.7.3 Phasen der geschichtlichen KI-Entwicklung</a:t>
            </a:r>
            <a:endParaRPr lang="de-DE" dirty="0"/>
          </a:p>
        </p:txBody>
      </p:sp>
      <p:sp>
        <p:nvSpPr>
          <p:cNvPr id="4" name="Fußzeilenplatzhalter 3">
            <a:extLst>
              <a:ext uri="{FF2B5EF4-FFF2-40B4-BE49-F238E27FC236}">
                <a16:creationId xmlns:a16="http://schemas.microsoft.com/office/drawing/2014/main" id="{EB5D2F6E-4F7D-48D7-A559-F2D2332D9D79}"/>
              </a:ext>
            </a:extLst>
          </p:cNvPr>
          <p:cNvSpPr>
            <a:spLocks noGrp="1"/>
          </p:cNvSpPr>
          <p:nvPr>
            <p:ph type="ftr" sz="quarter" idx="11"/>
          </p:nvPr>
        </p:nvSpPr>
        <p:spPr/>
        <p:txBody>
          <a:bodyPr/>
          <a:lstStyle/>
          <a:p>
            <a:pPr defTabSz="371475" eaLnBrk="1" fontAlgn="auto" hangingPunct="1">
              <a:spcBef>
                <a:spcPts val="0"/>
              </a:spcBef>
              <a:spcAft>
                <a:spcPts val="0"/>
              </a:spcAft>
            </a:pPr>
            <a:r>
              <a:rPr lang="de-DE" sz="975" dirty="0">
                <a:latin typeface="Calibri" panose="020F0502020204030204"/>
              </a:rPr>
              <a:t>Wissensbasierte Systeme - Grundlagen und Geschichte der KI</a:t>
            </a:r>
          </a:p>
        </p:txBody>
      </p:sp>
      <p:sp>
        <p:nvSpPr>
          <p:cNvPr id="5" name="Foliennummernplatzhalter 4">
            <a:extLst>
              <a:ext uri="{FF2B5EF4-FFF2-40B4-BE49-F238E27FC236}">
                <a16:creationId xmlns:a16="http://schemas.microsoft.com/office/drawing/2014/main" id="{31836841-671F-41AD-98E3-C5233F3C6C27}"/>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73</a:t>
            </a:fld>
            <a:endParaRPr lang="de-DE" sz="975">
              <a:latin typeface="Calibri" panose="020F0502020204030204"/>
            </a:endParaRPr>
          </a:p>
        </p:txBody>
      </p:sp>
      <p:graphicFrame>
        <p:nvGraphicFramePr>
          <p:cNvPr id="7" name="Inhaltsplatzhalter 6">
            <a:extLst>
              <a:ext uri="{FF2B5EF4-FFF2-40B4-BE49-F238E27FC236}">
                <a16:creationId xmlns:a16="http://schemas.microsoft.com/office/drawing/2014/main" id="{DB995A99-3F48-4163-B4DB-9FC9DC8EEFEB}"/>
              </a:ext>
            </a:extLst>
          </p:cNvPr>
          <p:cNvGraphicFramePr>
            <a:graphicFrameLocks/>
          </p:cNvGraphicFramePr>
          <p:nvPr>
            <p:extLst/>
          </p:nvPr>
        </p:nvGraphicFramePr>
        <p:xfrm>
          <a:off x="904350" y="2532895"/>
          <a:ext cx="8510621" cy="2051688"/>
        </p:xfrm>
        <a:graphic>
          <a:graphicData uri="http://schemas.openxmlformats.org/drawingml/2006/table">
            <a:tbl>
              <a:tblPr firstRow="1" bandRow="1">
                <a:tableStyleId>{21E4AEA4-8DFA-4A89-87EB-49C32662AFE0}</a:tableStyleId>
              </a:tblPr>
              <a:tblGrid>
                <a:gridCol w="1329324">
                  <a:extLst>
                    <a:ext uri="{9D8B030D-6E8A-4147-A177-3AD203B41FA5}">
                      <a16:colId xmlns:a16="http://schemas.microsoft.com/office/drawing/2014/main" val="955172678"/>
                    </a:ext>
                  </a:extLst>
                </a:gridCol>
                <a:gridCol w="7181297">
                  <a:extLst>
                    <a:ext uri="{9D8B030D-6E8A-4147-A177-3AD203B41FA5}">
                      <a16:colId xmlns:a16="http://schemas.microsoft.com/office/drawing/2014/main" val="2647007092"/>
                    </a:ext>
                  </a:extLst>
                </a:gridCol>
              </a:tblGrid>
              <a:tr h="3714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1966-1974</a:t>
                      </a:r>
                    </a:p>
                  </a:txBody>
                  <a:tcPr marL="74295" marR="74295" marT="37148" marB="37148"/>
                </a:tc>
                <a:tc>
                  <a:txBody>
                    <a:bodyPr/>
                    <a:lstStyle/>
                    <a:p>
                      <a:r>
                        <a:rPr lang="de-DE" sz="2000" dirty="0"/>
                        <a:t>2. Back </a:t>
                      </a:r>
                      <a:r>
                        <a:rPr lang="de-DE" sz="2000" dirty="0" err="1"/>
                        <a:t>to</a:t>
                      </a:r>
                      <a:r>
                        <a:rPr lang="de-DE" sz="2000" dirty="0"/>
                        <a:t> Reality</a:t>
                      </a:r>
                    </a:p>
                  </a:txBody>
                  <a:tcPr marL="74295" marR="74295" marT="37148" marB="37148"/>
                </a:tc>
                <a:extLst>
                  <a:ext uri="{0D108BD9-81ED-4DB2-BD59-A6C34878D82A}">
                    <a16:rowId xmlns:a16="http://schemas.microsoft.com/office/drawing/2014/main" val="2978910905"/>
                  </a:ext>
                </a:extLst>
              </a:tr>
              <a:tr h="668655">
                <a:tc>
                  <a:txBody>
                    <a:bodyPr/>
                    <a:lstStyle/>
                    <a:p>
                      <a:pPr algn="ctr"/>
                      <a:r>
                        <a:rPr lang="de-DE" sz="2000" dirty="0"/>
                        <a:t>1972</a:t>
                      </a:r>
                    </a:p>
                  </a:txBody>
                  <a:tcPr marL="74295" marR="74295" marT="37148" marB="37148"/>
                </a:tc>
                <a:tc>
                  <a:txBody>
                    <a:bodyPr/>
                    <a:lstStyle/>
                    <a:p>
                      <a:r>
                        <a:rPr lang="de-DE" sz="2000" dirty="0"/>
                        <a:t>Entwicklung</a:t>
                      </a:r>
                      <a:r>
                        <a:rPr lang="de-DE" sz="2000" baseline="0" dirty="0"/>
                        <a:t> der Logikprogrammiersprache PROLOG als europäisches Gegenstück zu LISP</a:t>
                      </a:r>
                      <a:endParaRPr lang="de-DE" sz="2000" dirty="0"/>
                    </a:p>
                  </a:txBody>
                  <a:tcPr marL="74295" marR="74295" marT="37148" marB="37148"/>
                </a:tc>
                <a:extLst>
                  <a:ext uri="{0D108BD9-81ED-4DB2-BD59-A6C34878D82A}">
                    <a16:rowId xmlns:a16="http://schemas.microsoft.com/office/drawing/2014/main" val="10004"/>
                  </a:ext>
                </a:extLst>
              </a:tr>
              <a:tr h="965835">
                <a:tc>
                  <a:txBody>
                    <a:bodyPr/>
                    <a:lstStyle/>
                    <a:p>
                      <a:pPr algn="ctr"/>
                      <a:r>
                        <a:rPr lang="de-DE" sz="2000" dirty="0"/>
                        <a:t>1973</a:t>
                      </a:r>
                    </a:p>
                  </a:txBody>
                  <a:tcPr marL="74295" marR="74295"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err="1"/>
                        <a:t>Lighthill</a:t>
                      </a:r>
                      <a:r>
                        <a:rPr lang="de-DE" sz="2000" baseline="0" dirty="0"/>
                        <a:t> Bericht über die kombinatorische Explosion bei KI-Systemen führt dazu, dass in England nur noch 2 Universitäten KI-Forschungsmittel erhalten</a:t>
                      </a:r>
                      <a:endParaRPr lang="de-DE" sz="2000" dirty="0"/>
                    </a:p>
                  </a:txBody>
                  <a:tcPr marL="74295" marR="74295" marT="37148" marB="37148"/>
                </a:tc>
                <a:extLst>
                  <a:ext uri="{0D108BD9-81ED-4DB2-BD59-A6C34878D82A}">
                    <a16:rowId xmlns:a16="http://schemas.microsoft.com/office/drawing/2014/main" val="10005"/>
                  </a:ext>
                </a:extLst>
              </a:tr>
            </a:tbl>
          </a:graphicData>
        </a:graphic>
      </p:graphicFrame>
      <p:pic>
        <p:nvPicPr>
          <p:cNvPr id="4098" name="Picture 2" descr="Bildergebnis für prolog"/>
          <p:cNvPicPr>
            <a:picLocks noChangeAspect="1" noChangeArrowheads="1"/>
          </p:cNvPicPr>
          <p:nvPr/>
        </p:nvPicPr>
        <p:blipFill rotWithShape="1">
          <a:blip r:embed="rId3">
            <a:extLst>
              <a:ext uri="{28A0092B-C50C-407E-A947-70E740481C1C}">
                <a14:useLocalDpi xmlns:a14="http://schemas.microsoft.com/office/drawing/2010/main" val="0"/>
              </a:ext>
            </a:extLst>
          </a:blip>
          <a:srcRect b="35943"/>
          <a:stretch/>
        </p:blipFill>
        <p:spPr bwMode="auto">
          <a:xfrm>
            <a:off x="2510659" y="4508840"/>
            <a:ext cx="4902775" cy="166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3937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ildergebnis für taxonomie min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083" y="3739548"/>
            <a:ext cx="4413489" cy="220674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A78C4DC-CAF1-4930-8116-9264194E22D4}"/>
              </a:ext>
            </a:extLst>
          </p:cNvPr>
          <p:cNvSpPr>
            <a:spLocks noGrp="1"/>
          </p:cNvSpPr>
          <p:nvPr>
            <p:ph type="title"/>
          </p:nvPr>
        </p:nvSpPr>
        <p:spPr/>
        <p:txBody>
          <a:bodyPr/>
          <a:lstStyle/>
          <a:p>
            <a:r>
              <a:rPr lang="de-DE" b="1" dirty="0"/>
              <a:t>1.7.3 Phasen der geschichtlichen KI-Entwicklung</a:t>
            </a:r>
            <a:endParaRPr lang="de-DE" dirty="0"/>
          </a:p>
        </p:txBody>
      </p:sp>
      <p:sp>
        <p:nvSpPr>
          <p:cNvPr id="4" name="Fußzeilenplatzhalter 3">
            <a:extLst>
              <a:ext uri="{FF2B5EF4-FFF2-40B4-BE49-F238E27FC236}">
                <a16:creationId xmlns:a16="http://schemas.microsoft.com/office/drawing/2014/main" id="{EB5D2F6E-4F7D-48D7-A559-F2D2332D9D79}"/>
              </a:ext>
            </a:extLst>
          </p:cNvPr>
          <p:cNvSpPr>
            <a:spLocks noGrp="1"/>
          </p:cNvSpPr>
          <p:nvPr>
            <p:ph type="ftr" sz="quarter" idx="11"/>
          </p:nvPr>
        </p:nvSpPr>
        <p:spPr/>
        <p:txBody>
          <a:bodyPr/>
          <a:lstStyle/>
          <a:p>
            <a:pPr defTabSz="371475" eaLnBrk="1" fontAlgn="auto" hangingPunct="1">
              <a:spcBef>
                <a:spcPts val="0"/>
              </a:spcBef>
              <a:spcAft>
                <a:spcPts val="0"/>
              </a:spcAft>
            </a:pPr>
            <a:r>
              <a:rPr lang="de-DE" sz="975" dirty="0">
                <a:latin typeface="Calibri" panose="020F0502020204030204"/>
              </a:rPr>
              <a:t>Wissensbasierte Systeme - Grundlagen und Geschichte der KI</a:t>
            </a:r>
          </a:p>
        </p:txBody>
      </p:sp>
      <p:sp>
        <p:nvSpPr>
          <p:cNvPr id="5" name="Foliennummernplatzhalter 4">
            <a:extLst>
              <a:ext uri="{FF2B5EF4-FFF2-40B4-BE49-F238E27FC236}">
                <a16:creationId xmlns:a16="http://schemas.microsoft.com/office/drawing/2014/main" id="{31836841-671F-41AD-98E3-C5233F3C6C27}"/>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74</a:t>
            </a:fld>
            <a:endParaRPr lang="de-DE" sz="975">
              <a:latin typeface="Calibri" panose="020F0502020204030204"/>
            </a:endParaRPr>
          </a:p>
        </p:txBody>
      </p:sp>
      <p:graphicFrame>
        <p:nvGraphicFramePr>
          <p:cNvPr id="7" name="Inhaltsplatzhalter 6">
            <a:extLst>
              <a:ext uri="{FF2B5EF4-FFF2-40B4-BE49-F238E27FC236}">
                <a16:creationId xmlns:a16="http://schemas.microsoft.com/office/drawing/2014/main" id="{DB995A99-3F48-4163-B4DB-9FC9DC8EEFEB}"/>
              </a:ext>
            </a:extLst>
          </p:cNvPr>
          <p:cNvGraphicFramePr>
            <a:graphicFrameLocks/>
          </p:cNvGraphicFramePr>
          <p:nvPr>
            <p:extLst/>
          </p:nvPr>
        </p:nvGraphicFramePr>
        <p:xfrm>
          <a:off x="891541" y="2584133"/>
          <a:ext cx="5436345" cy="1367792"/>
        </p:xfrm>
        <a:graphic>
          <a:graphicData uri="http://schemas.openxmlformats.org/drawingml/2006/table">
            <a:tbl>
              <a:tblPr firstRow="1" bandRow="1">
                <a:tableStyleId>{21E4AEA4-8DFA-4A89-87EB-49C32662AFE0}</a:tableStyleId>
              </a:tblPr>
              <a:tblGrid>
                <a:gridCol w="1324499">
                  <a:extLst>
                    <a:ext uri="{9D8B030D-6E8A-4147-A177-3AD203B41FA5}">
                      <a16:colId xmlns:a16="http://schemas.microsoft.com/office/drawing/2014/main" val="955172678"/>
                    </a:ext>
                  </a:extLst>
                </a:gridCol>
                <a:gridCol w="4111846">
                  <a:extLst>
                    <a:ext uri="{9D8B030D-6E8A-4147-A177-3AD203B41FA5}">
                      <a16:colId xmlns:a16="http://schemas.microsoft.com/office/drawing/2014/main" val="2647007092"/>
                    </a:ext>
                  </a:extLst>
                </a:gridCol>
              </a:tblGrid>
              <a:tr h="3714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1975-1995</a:t>
                      </a:r>
                    </a:p>
                  </a:txBody>
                  <a:tcPr marL="74295" marR="74295" marT="37148" marB="37148"/>
                </a:tc>
                <a:tc>
                  <a:txBody>
                    <a:bodyPr/>
                    <a:lstStyle/>
                    <a:p>
                      <a:r>
                        <a:rPr lang="de-DE" sz="2000" dirty="0"/>
                        <a:t>3. Wissensbasierte Epoche</a:t>
                      </a:r>
                    </a:p>
                  </a:txBody>
                  <a:tcPr marL="74295" marR="74295" marT="37148" marB="37148"/>
                </a:tc>
                <a:extLst>
                  <a:ext uri="{0D108BD9-81ED-4DB2-BD59-A6C34878D82A}">
                    <a16:rowId xmlns:a16="http://schemas.microsoft.com/office/drawing/2014/main" val="2978910905"/>
                  </a:ext>
                </a:extLst>
              </a:tr>
              <a:tr h="965835">
                <a:tc>
                  <a:txBody>
                    <a:bodyPr/>
                    <a:lstStyle/>
                    <a:p>
                      <a:pPr algn="ctr"/>
                      <a:r>
                        <a:rPr lang="de-DE" sz="2000" dirty="0"/>
                        <a:t>1975</a:t>
                      </a:r>
                    </a:p>
                  </a:txBody>
                  <a:tcPr marL="74295" marR="74295" marT="37148" marB="37148"/>
                </a:tc>
                <a:tc>
                  <a:txBody>
                    <a:bodyPr/>
                    <a:lstStyle/>
                    <a:p>
                      <a:pPr marL="342900" indent="-342900">
                        <a:buFont typeface="Arial" panose="020B0604020202020204" pitchFamily="34" charset="0"/>
                        <a:buChar char="•"/>
                      </a:pPr>
                      <a:r>
                        <a:rPr lang="de-DE" sz="2000" dirty="0"/>
                        <a:t>Entwicklung</a:t>
                      </a:r>
                      <a:r>
                        <a:rPr lang="de-DE" sz="2000" baseline="0" dirty="0"/>
                        <a:t> von Frames zur Wissensrepräsentation (</a:t>
                      </a:r>
                      <a:r>
                        <a:rPr lang="de-DE" sz="2000" baseline="0" dirty="0" err="1"/>
                        <a:t>Minsky</a:t>
                      </a:r>
                      <a:r>
                        <a:rPr lang="de-DE" sz="2000" baseline="0"/>
                        <a:t>)</a:t>
                      </a:r>
                    </a:p>
                    <a:p>
                      <a:pPr marL="342900" indent="-342900">
                        <a:buFont typeface="Arial" panose="020B0604020202020204" pitchFamily="34" charset="0"/>
                        <a:buChar char="•"/>
                      </a:pPr>
                      <a:r>
                        <a:rPr lang="de-DE" sz="2000" baseline="0"/>
                        <a:t>Aufbau </a:t>
                      </a:r>
                      <a:r>
                        <a:rPr lang="de-DE" sz="2000" baseline="0" dirty="0"/>
                        <a:t>von Taxonomien</a:t>
                      </a:r>
                      <a:endParaRPr lang="de-DE" sz="2000" dirty="0"/>
                    </a:p>
                  </a:txBody>
                  <a:tcPr marL="74295" marR="74295" marT="37148" marB="37148"/>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548775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8C4DC-CAF1-4930-8116-9264194E22D4}"/>
              </a:ext>
            </a:extLst>
          </p:cNvPr>
          <p:cNvSpPr>
            <a:spLocks noGrp="1"/>
          </p:cNvSpPr>
          <p:nvPr>
            <p:ph type="title"/>
          </p:nvPr>
        </p:nvSpPr>
        <p:spPr/>
        <p:txBody>
          <a:bodyPr/>
          <a:lstStyle/>
          <a:p>
            <a:r>
              <a:rPr lang="de-DE" b="1" dirty="0"/>
              <a:t>1.7.3 Phasen der geschichtlichen KI-Entwicklung</a:t>
            </a:r>
            <a:endParaRPr lang="de-DE" dirty="0"/>
          </a:p>
        </p:txBody>
      </p:sp>
      <p:sp>
        <p:nvSpPr>
          <p:cNvPr id="4" name="Fußzeilenplatzhalter 3">
            <a:extLst>
              <a:ext uri="{FF2B5EF4-FFF2-40B4-BE49-F238E27FC236}">
                <a16:creationId xmlns:a16="http://schemas.microsoft.com/office/drawing/2014/main" id="{EB5D2F6E-4F7D-48D7-A559-F2D2332D9D79}"/>
              </a:ext>
            </a:extLst>
          </p:cNvPr>
          <p:cNvSpPr>
            <a:spLocks noGrp="1"/>
          </p:cNvSpPr>
          <p:nvPr>
            <p:ph type="ftr" sz="quarter" idx="11"/>
          </p:nvPr>
        </p:nvSpPr>
        <p:spPr/>
        <p:txBody>
          <a:bodyPr/>
          <a:lstStyle/>
          <a:p>
            <a:pPr defTabSz="371475" eaLnBrk="1" fontAlgn="auto" hangingPunct="1">
              <a:spcBef>
                <a:spcPts val="0"/>
              </a:spcBef>
              <a:spcAft>
                <a:spcPts val="0"/>
              </a:spcAft>
            </a:pPr>
            <a:r>
              <a:rPr lang="de-DE" sz="975" dirty="0">
                <a:latin typeface="Calibri" panose="020F0502020204030204"/>
              </a:rPr>
              <a:t>Wissensbasierte Systeme - Grundlagen und Geschichte der KI</a:t>
            </a:r>
          </a:p>
        </p:txBody>
      </p:sp>
      <p:sp>
        <p:nvSpPr>
          <p:cNvPr id="5" name="Foliennummernplatzhalter 4">
            <a:extLst>
              <a:ext uri="{FF2B5EF4-FFF2-40B4-BE49-F238E27FC236}">
                <a16:creationId xmlns:a16="http://schemas.microsoft.com/office/drawing/2014/main" id="{31836841-671F-41AD-98E3-C5233F3C6C27}"/>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75</a:t>
            </a:fld>
            <a:endParaRPr lang="de-DE" sz="975">
              <a:latin typeface="Calibri" panose="020F0502020204030204"/>
            </a:endParaRPr>
          </a:p>
        </p:txBody>
      </p:sp>
      <p:graphicFrame>
        <p:nvGraphicFramePr>
          <p:cNvPr id="7" name="Inhaltsplatzhalter 6">
            <a:extLst>
              <a:ext uri="{FF2B5EF4-FFF2-40B4-BE49-F238E27FC236}">
                <a16:creationId xmlns:a16="http://schemas.microsoft.com/office/drawing/2014/main" id="{DB995A99-3F48-4163-B4DB-9FC9DC8EEFEB}"/>
              </a:ext>
            </a:extLst>
          </p:cNvPr>
          <p:cNvGraphicFramePr>
            <a:graphicFrameLocks/>
          </p:cNvGraphicFramePr>
          <p:nvPr>
            <p:extLst/>
          </p:nvPr>
        </p:nvGraphicFramePr>
        <p:xfrm>
          <a:off x="891541" y="2584133"/>
          <a:ext cx="4911156" cy="3575688"/>
        </p:xfrm>
        <a:graphic>
          <a:graphicData uri="http://schemas.openxmlformats.org/drawingml/2006/table">
            <a:tbl>
              <a:tblPr firstRow="1" bandRow="1">
                <a:tableStyleId>{21E4AEA4-8DFA-4A89-87EB-49C32662AFE0}</a:tableStyleId>
              </a:tblPr>
              <a:tblGrid>
                <a:gridCol w="1278876">
                  <a:extLst>
                    <a:ext uri="{9D8B030D-6E8A-4147-A177-3AD203B41FA5}">
                      <a16:colId xmlns:a16="http://schemas.microsoft.com/office/drawing/2014/main" val="955172678"/>
                    </a:ext>
                  </a:extLst>
                </a:gridCol>
                <a:gridCol w="3632280">
                  <a:extLst>
                    <a:ext uri="{9D8B030D-6E8A-4147-A177-3AD203B41FA5}">
                      <a16:colId xmlns:a16="http://schemas.microsoft.com/office/drawing/2014/main" val="2647007092"/>
                    </a:ext>
                  </a:extLst>
                </a:gridCol>
              </a:tblGrid>
              <a:tr h="3714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1975-1995</a:t>
                      </a:r>
                    </a:p>
                  </a:txBody>
                  <a:tcPr marL="74295" marR="74295" marT="37148" marB="37148"/>
                </a:tc>
                <a:tc>
                  <a:txBody>
                    <a:bodyPr/>
                    <a:lstStyle/>
                    <a:p>
                      <a:r>
                        <a:rPr lang="de-DE" sz="2000" dirty="0"/>
                        <a:t>3. Wissensbasierte Epoche</a:t>
                      </a:r>
                    </a:p>
                  </a:txBody>
                  <a:tcPr marL="74295" marR="74295" marT="37148" marB="37148"/>
                </a:tc>
                <a:extLst>
                  <a:ext uri="{0D108BD9-81ED-4DB2-BD59-A6C34878D82A}">
                    <a16:rowId xmlns:a16="http://schemas.microsoft.com/office/drawing/2014/main" val="2978910905"/>
                  </a:ext>
                </a:extLst>
              </a:tr>
              <a:tr h="1857375">
                <a:tc>
                  <a:txBody>
                    <a:bodyPr/>
                    <a:lstStyle/>
                    <a:p>
                      <a:pPr algn="ctr"/>
                      <a:r>
                        <a:rPr lang="de-DE" sz="2000" dirty="0"/>
                        <a:t>1976</a:t>
                      </a:r>
                    </a:p>
                  </a:txBody>
                  <a:tcPr marL="74295" marR="74295" marT="37148" marB="37148"/>
                </a:tc>
                <a:tc>
                  <a:txBody>
                    <a:bodyPr/>
                    <a:lstStyle/>
                    <a:p>
                      <a:r>
                        <a:rPr lang="de-DE" sz="2000" dirty="0"/>
                        <a:t>MYCIN:</a:t>
                      </a:r>
                      <a:r>
                        <a:rPr lang="de-DE" sz="2000" baseline="0" dirty="0"/>
                        <a:t> medizinisches Expertensystem mit 450 Regeln und Unsicherheitsfaktoren zur Erkennung von Infektionskrankheiten (</a:t>
                      </a:r>
                      <a:r>
                        <a:rPr lang="de-DE" sz="2000" baseline="0" dirty="0" err="1"/>
                        <a:t>Shortliffe</a:t>
                      </a:r>
                      <a:r>
                        <a:rPr lang="de-DE" sz="2000" baseline="0" dirty="0"/>
                        <a:t>, Buchanan)</a:t>
                      </a:r>
                      <a:endParaRPr lang="de-DE" sz="2000" dirty="0"/>
                    </a:p>
                  </a:txBody>
                  <a:tcPr marL="74295" marR="74295" marT="37148" marB="37148"/>
                </a:tc>
                <a:extLst>
                  <a:ext uri="{0D108BD9-81ED-4DB2-BD59-A6C34878D82A}">
                    <a16:rowId xmlns:a16="http://schemas.microsoft.com/office/drawing/2014/main" val="10002"/>
                  </a:ext>
                </a:extLst>
              </a:tr>
              <a:tr h="965835">
                <a:tc>
                  <a:txBody>
                    <a:bodyPr/>
                    <a:lstStyle/>
                    <a:p>
                      <a:pPr algn="ctr"/>
                      <a:endParaRPr lang="de-DE" sz="2000" dirty="0"/>
                    </a:p>
                  </a:txBody>
                  <a:tcPr marL="74295" marR="74295" marT="37148" marB="37148"/>
                </a:tc>
                <a:tc>
                  <a:txBody>
                    <a:bodyPr/>
                    <a:lstStyle/>
                    <a:p>
                      <a:r>
                        <a:rPr lang="de-DE" sz="2000" dirty="0"/>
                        <a:t>Entwurf erster integrierter Robotersysteme und</a:t>
                      </a:r>
                      <a:r>
                        <a:rPr lang="de-DE" sz="2000" baseline="0" dirty="0"/>
                        <a:t> </a:t>
                      </a:r>
                      <a:r>
                        <a:rPr lang="de-DE" sz="2000" baseline="0" dirty="0" err="1"/>
                        <a:t>expertenhaft</a:t>
                      </a:r>
                      <a:r>
                        <a:rPr lang="de-DE" sz="2000" baseline="0" dirty="0"/>
                        <a:t> problemlösender Systeme</a:t>
                      </a:r>
                      <a:endParaRPr lang="de-DE" sz="2000" dirty="0"/>
                    </a:p>
                  </a:txBody>
                  <a:tcPr marL="74295" marR="74295" marT="37148" marB="37148"/>
                </a:tc>
                <a:extLst>
                  <a:ext uri="{0D108BD9-81ED-4DB2-BD59-A6C34878D82A}">
                    <a16:rowId xmlns:a16="http://schemas.microsoft.com/office/drawing/2014/main" val="10003"/>
                  </a:ext>
                </a:extLst>
              </a:tr>
            </a:tbl>
          </a:graphicData>
        </a:graphic>
      </p:graphicFrame>
      <p:pic>
        <p:nvPicPr>
          <p:cNvPr id="6146" name="Picture 2" descr="Bildergebnis für MYC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9304" y="2535456"/>
            <a:ext cx="3868512" cy="290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263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8C4DC-CAF1-4930-8116-9264194E22D4}"/>
              </a:ext>
            </a:extLst>
          </p:cNvPr>
          <p:cNvSpPr>
            <a:spLocks noGrp="1"/>
          </p:cNvSpPr>
          <p:nvPr>
            <p:ph type="title"/>
          </p:nvPr>
        </p:nvSpPr>
        <p:spPr/>
        <p:txBody>
          <a:bodyPr/>
          <a:lstStyle/>
          <a:p>
            <a:r>
              <a:rPr lang="de-DE" b="1" dirty="0"/>
              <a:t>1.7.3 Phasen der geschichtlichen KI-Entwicklung</a:t>
            </a:r>
            <a:endParaRPr lang="de-DE" dirty="0"/>
          </a:p>
        </p:txBody>
      </p:sp>
      <p:sp>
        <p:nvSpPr>
          <p:cNvPr id="4" name="Fußzeilenplatzhalter 3">
            <a:extLst>
              <a:ext uri="{FF2B5EF4-FFF2-40B4-BE49-F238E27FC236}">
                <a16:creationId xmlns:a16="http://schemas.microsoft.com/office/drawing/2014/main" id="{EB5D2F6E-4F7D-48D7-A559-F2D2332D9D79}"/>
              </a:ext>
            </a:extLst>
          </p:cNvPr>
          <p:cNvSpPr>
            <a:spLocks noGrp="1"/>
          </p:cNvSpPr>
          <p:nvPr>
            <p:ph type="ftr" sz="quarter" idx="11"/>
          </p:nvPr>
        </p:nvSpPr>
        <p:spPr/>
        <p:txBody>
          <a:bodyPr/>
          <a:lstStyle/>
          <a:p>
            <a:pPr defTabSz="371475" eaLnBrk="1" fontAlgn="auto" hangingPunct="1">
              <a:spcBef>
                <a:spcPts val="0"/>
              </a:spcBef>
              <a:spcAft>
                <a:spcPts val="0"/>
              </a:spcAft>
            </a:pPr>
            <a:r>
              <a:rPr lang="de-DE" sz="975" dirty="0">
                <a:latin typeface="Calibri" panose="020F0502020204030204"/>
              </a:rPr>
              <a:t>Wissensbasierte Systeme - Grundlagen und Geschichte der KI</a:t>
            </a:r>
          </a:p>
        </p:txBody>
      </p:sp>
      <p:sp>
        <p:nvSpPr>
          <p:cNvPr id="5" name="Foliennummernplatzhalter 4">
            <a:extLst>
              <a:ext uri="{FF2B5EF4-FFF2-40B4-BE49-F238E27FC236}">
                <a16:creationId xmlns:a16="http://schemas.microsoft.com/office/drawing/2014/main" id="{31836841-671F-41AD-98E3-C5233F3C6C27}"/>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76</a:t>
            </a:fld>
            <a:endParaRPr lang="de-DE" sz="975">
              <a:latin typeface="Calibri" panose="020F0502020204030204"/>
            </a:endParaRPr>
          </a:p>
        </p:txBody>
      </p:sp>
      <p:graphicFrame>
        <p:nvGraphicFramePr>
          <p:cNvPr id="7" name="Inhaltsplatzhalter 6">
            <a:extLst>
              <a:ext uri="{FF2B5EF4-FFF2-40B4-BE49-F238E27FC236}">
                <a16:creationId xmlns:a16="http://schemas.microsoft.com/office/drawing/2014/main" id="{DB995A99-3F48-4163-B4DB-9FC9DC8EEFEB}"/>
              </a:ext>
            </a:extLst>
          </p:cNvPr>
          <p:cNvGraphicFramePr>
            <a:graphicFrameLocks/>
          </p:cNvGraphicFramePr>
          <p:nvPr>
            <p:extLst/>
          </p:nvPr>
        </p:nvGraphicFramePr>
        <p:xfrm>
          <a:off x="891541" y="2584133"/>
          <a:ext cx="6115247" cy="3196592"/>
        </p:xfrm>
        <a:graphic>
          <a:graphicData uri="http://schemas.openxmlformats.org/drawingml/2006/table">
            <a:tbl>
              <a:tblPr firstRow="1" bandRow="1">
                <a:tableStyleId>{21E4AEA4-8DFA-4A89-87EB-49C32662AFE0}</a:tableStyleId>
              </a:tblPr>
              <a:tblGrid>
                <a:gridCol w="1234833">
                  <a:extLst>
                    <a:ext uri="{9D8B030D-6E8A-4147-A177-3AD203B41FA5}">
                      <a16:colId xmlns:a16="http://schemas.microsoft.com/office/drawing/2014/main" val="955172678"/>
                    </a:ext>
                  </a:extLst>
                </a:gridCol>
                <a:gridCol w="4880414">
                  <a:extLst>
                    <a:ext uri="{9D8B030D-6E8A-4147-A177-3AD203B41FA5}">
                      <a16:colId xmlns:a16="http://schemas.microsoft.com/office/drawing/2014/main" val="2647007092"/>
                    </a:ext>
                  </a:extLst>
                </a:gridCol>
              </a:tblGrid>
              <a:tr h="3714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1975-1995</a:t>
                      </a:r>
                    </a:p>
                  </a:txBody>
                  <a:tcPr marL="74295" marR="74295" marT="37148" marB="37148"/>
                </a:tc>
                <a:tc>
                  <a:txBody>
                    <a:bodyPr/>
                    <a:lstStyle/>
                    <a:p>
                      <a:r>
                        <a:rPr lang="de-DE" sz="2000" dirty="0"/>
                        <a:t>3. Wissensbasierte Epoche</a:t>
                      </a:r>
                    </a:p>
                  </a:txBody>
                  <a:tcPr marL="74295" marR="74295" marT="37148" marB="37148"/>
                </a:tc>
                <a:extLst>
                  <a:ext uri="{0D108BD9-81ED-4DB2-BD59-A6C34878D82A}">
                    <a16:rowId xmlns:a16="http://schemas.microsoft.com/office/drawing/2014/main" val="2978910905"/>
                  </a:ext>
                </a:extLst>
              </a:tr>
              <a:tr h="2451735">
                <a:tc>
                  <a:txBody>
                    <a:bodyPr/>
                    <a:lstStyle/>
                    <a:p>
                      <a:pPr algn="ctr"/>
                      <a:r>
                        <a:rPr lang="de-DE" sz="2000" dirty="0"/>
                        <a:t>1981</a:t>
                      </a:r>
                    </a:p>
                  </a:txBody>
                  <a:tcPr marL="74295" marR="74295" marT="37148" marB="37148"/>
                </a:tc>
                <a:tc>
                  <a:txBody>
                    <a:bodyPr/>
                    <a:lstStyle/>
                    <a:p>
                      <a:pPr marL="342900" indent="-342900">
                        <a:buFont typeface="Arial" panose="020B0604020202020204" pitchFamily="34" charset="0"/>
                        <a:buChar char="•"/>
                      </a:pPr>
                      <a:r>
                        <a:rPr lang="de-DE" sz="2000" dirty="0"/>
                        <a:t>Ankündigung der 5. Rechner-Generation (Prolog-basierter Rechner) durch</a:t>
                      </a:r>
                      <a:r>
                        <a:rPr lang="de-DE" sz="2000" baseline="0" dirty="0"/>
                        <a:t> Japaner mit der Folge neubelebter Forschungsprogramme</a:t>
                      </a:r>
                    </a:p>
                    <a:p>
                      <a:pPr marL="342900" indent="-342900">
                        <a:buFont typeface="Arial" panose="020B0604020202020204" pitchFamily="34" charset="0"/>
                        <a:buChar char="•"/>
                      </a:pPr>
                      <a:r>
                        <a:rPr lang="de-DE" sz="2000" baseline="0" dirty="0"/>
                        <a:t>Entwicklung von LISP-Maschinen</a:t>
                      </a:r>
                    </a:p>
                    <a:p>
                      <a:pPr marL="342900" indent="-342900">
                        <a:buFont typeface="Arial" panose="020B0604020202020204" pitchFamily="34" charset="0"/>
                        <a:buChar char="•"/>
                      </a:pPr>
                      <a:r>
                        <a:rPr lang="de-DE" sz="2000" baseline="0" dirty="0"/>
                        <a:t>Erste Systeme für die industrielle Bildverarbeitung</a:t>
                      </a:r>
                    </a:p>
                    <a:p>
                      <a:pPr marL="342900" indent="-342900">
                        <a:buFont typeface="Arial" panose="020B0604020202020204" pitchFamily="34" charset="0"/>
                        <a:buChar char="•"/>
                      </a:pPr>
                      <a:r>
                        <a:rPr lang="de-DE" sz="2000" baseline="0" dirty="0"/>
                        <a:t>Wiederaufleben neuronaler Netze</a:t>
                      </a:r>
                      <a:endParaRPr lang="de-DE" sz="2000" dirty="0"/>
                    </a:p>
                  </a:txBody>
                  <a:tcPr marL="74295" marR="74295" marT="37148" marB="37148"/>
                </a:tc>
                <a:extLst>
                  <a:ext uri="{0D108BD9-81ED-4DB2-BD59-A6C34878D82A}">
                    <a16:rowId xmlns:a16="http://schemas.microsoft.com/office/drawing/2014/main" val="755849448"/>
                  </a:ext>
                </a:extLst>
              </a:tr>
            </a:tbl>
          </a:graphicData>
        </a:graphic>
      </p:graphicFrame>
      <p:pic>
        <p:nvPicPr>
          <p:cNvPr id="7170" name="Picture 2" descr="Bildergebnis für lisp 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120" y="2538532"/>
            <a:ext cx="2216752" cy="332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0514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8C4DC-CAF1-4930-8116-9264194E22D4}"/>
              </a:ext>
            </a:extLst>
          </p:cNvPr>
          <p:cNvSpPr>
            <a:spLocks noGrp="1"/>
          </p:cNvSpPr>
          <p:nvPr>
            <p:ph type="title"/>
          </p:nvPr>
        </p:nvSpPr>
        <p:spPr/>
        <p:txBody>
          <a:bodyPr/>
          <a:lstStyle/>
          <a:p>
            <a:r>
              <a:rPr lang="de-DE" b="1" dirty="0"/>
              <a:t>1.7.3 Phasen der geschichtlichen KI-Entwicklung</a:t>
            </a:r>
            <a:endParaRPr lang="de-DE" dirty="0"/>
          </a:p>
        </p:txBody>
      </p:sp>
      <p:sp>
        <p:nvSpPr>
          <p:cNvPr id="4" name="Fußzeilenplatzhalter 3">
            <a:extLst>
              <a:ext uri="{FF2B5EF4-FFF2-40B4-BE49-F238E27FC236}">
                <a16:creationId xmlns:a16="http://schemas.microsoft.com/office/drawing/2014/main" id="{EB5D2F6E-4F7D-48D7-A559-F2D2332D9D79}"/>
              </a:ext>
            </a:extLst>
          </p:cNvPr>
          <p:cNvSpPr>
            <a:spLocks noGrp="1"/>
          </p:cNvSpPr>
          <p:nvPr>
            <p:ph type="ftr" sz="quarter" idx="11"/>
          </p:nvPr>
        </p:nvSpPr>
        <p:spPr/>
        <p:txBody>
          <a:bodyPr/>
          <a:lstStyle/>
          <a:p>
            <a:pPr defTabSz="371475" eaLnBrk="1" fontAlgn="auto" hangingPunct="1">
              <a:spcBef>
                <a:spcPts val="0"/>
              </a:spcBef>
              <a:spcAft>
                <a:spcPts val="0"/>
              </a:spcAft>
            </a:pPr>
            <a:r>
              <a:rPr lang="de-DE" sz="975" dirty="0">
                <a:latin typeface="Calibri" panose="020F0502020204030204"/>
              </a:rPr>
              <a:t>Wissensbasierte Systeme - Grundlagen und Geschichte der KI</a:t>
            </a:r>
          </a:p>
        </p:txBody>
      </p:sp>
      <p:sp>
        <p:nvSpPr>
          <p:cNvPr id="5" name="Foliennummernplatzhalter 4">
            <a:extLst>
              <a:ext uri="{FF2B5EF4-FFF2-40B4-BE49-F238E27FC236}">
                <a16:creationId xmlns:a16="http://schemas.microsoft.com/office/drawing/2014/main" id="{31836841-671F-41AD-98E3-C5233F3C6C27}"/>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77</a:t>
            </a:fld>
            <a:endParaRPr lang="de-DE" sz="975">
              <a:latin typeface="Calibri" panose="020F0502020204030204"/>
            </a:endParaRPr>
          </a:p>
        </p:txBody>
      </p:sp>
      <p:graphicFrame>
        <p:nvGraphicFramePr>
          <p:cNvPr id="7" name="Inhaltsplatzhalter 6">
            <a:extLst>
              <a:ext uri="{FF2B5EF4-FFF2-40B4-BE49-F238E27FC236}">
                <a16:creationId xmlns:a16="http://schemas.microsoft.com/office/drawing/2014/main" id="{DB995A99-3F48-4163-B4DB-9FC9DC8EEFEB}"/>
              </a:ext>
            </a:extLst>
          </p:cNvPr>
          <p:cNvGraphicFramePr>
            <a:graphicFrameLocks/>
          </p:cNvGraphicFramePr>
          <p:nvPr>
            <p:extLst/>
          </p:nvPr>
        </p:nvGraphicFramePr>
        <p:xfrm>
          <a:off x="891541" y="2584133"/>
          <a:ext cx="8218603" cy="1442088"/>
        </p:xfrm>
        <a:graphic>
          <a:graphicData uri="http://schemas.openxmlformats.org/drawingml/2006/table">
            <a:tbl>
              <a:tblPr firstRow="1" bandRow="1">
                <a:tableStyleId>{21E4AEA4-8DFA-4A89-87EB-49C32662AFE0}</a:tableStyleId>
              </a:tblPr>
              <a:tblGrid>
                <a:gridCol w="1283713">
                  <a:extLst>
                    <a:ext uri="{9D8B030D-6E8A-4147-A177-3AD203B41FA5}">
                      <a16:colId xmlns:a16="http://schemas.microsoft.com/office/drawing/2014/main" val="955172678"/>
                    </a:ext>
                  </a:extLst>
                </a:gridCol>
                <a:gridCol w="6934890">
                  <a:extLst>
                    <a:ext uri="{9D8B030D-6E8A-4147-A177-3AD203B41FA5}">
                      <a16:colId xmlns:a16="http://schemas.microsoft.com/office/drawing/2014/main" val="2647007092"/>
                    </a:ext>
                  </a:extLst>
                </a:gridCol>
              </a:tblGrid>
              <a:tr h="3714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1975-1995</a:t>
                      </a:r>
                    </a:p>
                  </a:txBody>
                  <a:tcPr marL="74295" marR="74295" marT="37148" marB="37148"/>
                </a:tc>
                <a:tc>
                  <a:txBody>
                    <a:bodyPr/>
                    <a:lstStyle/>
                    <a:p>
                      <a:r>
                        <a:rPr lang="de-DE" sz="2000" dirty="0"/>
                        <a:t>3. Wissensbasierte Epoche</a:t>
                      </a:r>
                    </a:p>
                  </a:txBody>
                  <a:tcPr marL="74295" marR="74295" marT="37148" marB="37148"/>
                </a:tc>
                <a:extLst>
                  <a:ext uri="{0D108BD9-81ED-4DB2-BD59-A6C34878D82A}">
                    <a16:rowId xmlns:a16="http://schemas.microsoft.com/office/drawing/2014/main" val="2978910905"/>
                  </a:ext>
                </a:extLst>
              </a:tr>
              <a:tr h="668655">
                <a:tc>
                  <a:txBody>
                    <a:bodyPr/>
                    <a:lstStyle/>
                    <a:p>
                      <a:pPr algn="ctr"/>
                      <a:r>
                        <a:rPr lang="de-DE" sz="2000" dirty="0"/>
                        <a:t>1982</a:t>
                      </a:r>
                    </a:p>
                  </a:txBody>
                  <a:tcPr marL="74295" marR="74295" marT="37148" marB="37148"/>
                </a:tc>
                <a:tc>
                  <a:txBody>
                    <a:bodyPr/>
                    <a:lstStyle/>
                    <a:p>
                      <a:r>
                        <a:rPr lang="de-DE" sz="2000" dirty="0"/>
                        <a:t>R1:</a:t>
                      </a:r>
                      <a:r>
                        <a:rPr lang="de-DE" sz="2000" baseline="0" dirty="0"/>
                        <a:t> erstes kommerzielles Expertensystem (Konfiguration von Bestellungen von Rechnersystemen) von der Firma DEC</a:t>
                      </a:r>
                      <a:endParaRPr lang="de-DE" sz="2000" dirty="0"/>
                    </a:p>
                  </a:txBody>
                  <a:tcPr marL="74295" marR="74295" marT="37148" marB="37148"/>
                </a:tc>
                <a:extLst>
                  <a:ext uri="{0D108BD9-81ED-4DB2-BD59-A6C34878D82A}">
                    <a16:rowId xmlns:a16="http://schemas.microsoft.com/office/drawing/2014/main" val="10002"/>
                  </a:ext>
                </a:extLst>
              </a:tr>
              <a:tr h="371475">
                <a:tc>
                  <a:txBody>
                    <a:bodyPr/>
                    <a:lstStyle/>
                    <a:p>
                      <a:pPr algn="ctr"/>
                      <a:r>
                        <a:rPr lang="de-DE" sz="2000" dirty="0"/>
                        <a:t>1984</a:t>
                      </a:r>
                    </a:p>
                  </a:txBody>
                  <a:tcPr marL="74295" marR="74295" marT="37148" marB="37148"/>
                </a:tc>
                <a:tc>
                  <a:txBody>
                    <a:bodyPr/>
                    <a:lstStyle/>
                    <a:p>
                      <a:r>
                        <a:rPr lang="de-DE" sz="2000" dirty="0"/>
                        <a:t>Management-Expertensystem</a:t>
                      </a:r>
                    </a:p>
                  </a:txBody>
                  <a:tcPr marL="74295" marR="74295" marT="37148" marB="37148"/>
                </a:tc>
                <a:extLst>
                  <a:ext uri="{0D108BD9-81ED-4DB2-BD59-A6C34878D82A}">
                    <a16:rowId xmlns:a16="http://schemas.microsoft.com/office/drawing/2014/main" val="10003"/>
                  </a:ext>
                </a:extLst>
              </a:tr>
            </a:tbl>
          </a:graphicData>
        </a:graphic>
      </p:graphicFrame>
      <p:pic>
        <p:nvPicPr>
          <p:cNvPr id="8194" name="Picture 2" descr="Bildergebnis für expert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967" y="4055515"/>
            <a:ext cx="3900488" cy="207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1939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08584" y="569640"/>
            <a:ext cx="8507551" cy="928688"/>
          </a:xfrm>
        </p:spPr>
        <p:txBody>
          <a:bodyPr>
            <a:normAutofit fontScale="90000"/>
          </a:bodyPr>
          <a:lstStyle/>
          <a:p>
            <a:r>
              <a:rPr lang="de-DE" b="1" dirty="0"/>
              <a:t>1.7.3 Phasen der geschichtlichen KI-Entwicklung </a:t>
            </a:r>
            <a:br>
              <a:rPr lang="de-DE" dirty="0">
                <a:solidFill>
                  <a:schemeClr val="tx1"/>
                </a:solidFill>
              </a:rPr>
            </a:br>
            <a:r>
              <a:rPr lang="de-DE" dirty="0">
                <a:solidFill>
                  <a:schemeClr val="tx1"/>
                </a:solidFill>
              </a:rPr>
              <a:t>1.7.3.5 Ab 1996 Moderne Epoche</a:t>
            </a:r>
          </a:p>
        </p:txBody>
      </p:sp>
      <p:sp>
        <p:nvSpPr>
          <p:cNvPr id="3" name="Inhaltsplatzhalter 2"/>
          <p:cNvSpPr>
            <a:spLocks noGrp="1"/>
          </p:cNvSpPr>
          <p:nvPr>
            <p:ph idx="1"/>
          </p:nvPr>
        </p:nvSpPr>
        <p:spPr>
          <a:xfrm>
            <a:off x="646043" y="1937792"/>
            <a:ext cx="9070092" cy="4125285"/>
          </a:xfrm>
        </p:spPr>
        <p:txBody>
          <a:bodyPr>
            <a:noAutofit/>
          </a:bodyPr>
          <a:lstStyle/>
          <a:p>
            <a:pPr lvl="1">
              <a:buFont typeface="Arial" panose="020B0604020202020204" pitchFamily="34" charset="0"/>
              <a:buChar char="•"/>
            </a:pPr>
            <a:r>
              <a:rPr lang="de-DE" sz="1800" dirty="0"/>
              <a:t>Verteilte Künstliche Intelligenz (KI), d.h. das Wissen ist auf mehrere Rechner oder Wissensbasen aufgeteilt und ein Master zieht dieses Wissen zusammen</a:t>
            </a:r>
          </a:p>
          <a:p>
            <a:pPr lvl="1">
              <a:buFont typeface="Arial" panose="020B0604020202020204" pitchFamily="34" charset="0"/>
              <a:buChar char="•"/>
            </a:pPr>
            <a:r>
              <a:rPr lang="de-DE" sz="1800" dirty="0"/>
              <a:t>Neuronale Netze (NN), das sind im Computer nachgebildete Strukturen des menschlichen Gehirns, der Neuronen-Netze (</a:t>
            </a:r>
            <a:r>
              <a:rPr lang="de-DE" sz="1800" dirty="0" err="1"/>
              <a:t>Hopfield</a:t>
            </a:r>
            <a:r>
              <a:rPr lang="de-DE" sz="1800" dirty="0"/>
              <a:t>-Modell, Backpropagation Lernalgorithmus)</a:t>
            </a:r>
          </a:p>
          <a:p>
            <a:pPr lvl="1">
              <a:buFont typeface="Arial" panose="020B0604020202020204" pitchFamily="34" charset="0"/>
              <a:buChar char="•"/>
            </a:pPr>
            <a:r>
              <a:rPr lang="de-DE" sz="1800" dirty="0"/>
              <a:t>die Verarbeitung verschiedener Qualitätsstufen von Information, wie z. B. die Verarbeitung unscharfer Information. </a:t>
            </a:r>
          </a:p>
          <a:p>
            <a:pPr lvl="1">
              <a:buFont typeface="Arial" panose="020B0604020202020204" pitchFamily="34" charset="0"/>
              <a:buChar char="•"/>
            </a:pPr>
            <a:r>
              <a:rPr lang="de-DE" sz="1800" dirty="0"/>
              <a:t>Fünf Bundesländer richteten Forschungsinstitute für KI ein, z.B. Bayern mit den </a:t>
            </a:r>
            <a:r>
              <a:rPr lang="de-DE" sz="1800" b="1" dirty="0"/>
              <a:t>FORWISS</a:t>
            </a:r>
            <a:r>
              <a:rPr lang="de-DE" sz="1800" dirty="0"/>
              <a:t>, Baden Württemberg mit dem FAW in Ulm, Saarland mit dem DFKI</a:t>
            </a:r>
          </a:p>
          <a:p>
            <a:pPr lvl="1">
              <a:buFont typeface="Arial" panose="020B0604020202020204" pitchFamily="34" charset="0"/>
              <a:buChar char="•"/>
            </a:pPr>
            <a:r>
              <a:rPr lang="de-DE" sz="1800" dirty="0"/>
              <a:t>Man wandte sich verstärkt den praktischen Problemen der realen Welt zu.</a:t>
            </a:r>
          </a:p>
          <a:p>
            <a:pPr lvl="1">
              <a:buFont typeface="Arial" panose="020B0604020202020204" pitchFamily="34" charset="0"/>
              <a:buChar char="•"/>
            </a:pPr>
            <a:r>
              <a:rPr lang="de-DE" sz="1800" dirty="0"/>
              <a:t>Man befragte menschliche Experten, wie sie in der Praxis Probleme angingen und nach Lösungen suchten und bildete dieses Wissen in den Computer ab. </a:t>
            </a:r>
          </a:p>
          <a:p>
            <a:pPr lvl="1">
              <a:buFont typeface="Arial" panose="020B0604020202020204" pitchFamily="34" charset="0"/>
              <a:buChar char="•"/>
            </a:pPr>
            <a:r>
              <a:rPr lang="de-DE" sz="1800" dirty="0"/>
              <a:t>Man verwendete formalisiertes Problemlösungswissens </a:t>
            </a:r>
          </a:p>
          <a:p>
            <a:pPr lvl="1">
              <a:buFont typeface="Arial" panose="020B0604020202020204" pitchFamily="34" charset="0"/>
              <a:buChar char="•"/>
            </a:pPr>
            <a:r>
              <a:rPr lang="de-DE" sz="1800" dirty="0"/>
              <a:t>Es entstanden die sogenannten Expertensysteme. </a:t>
            </a:r>
          </a:p>
          <a:p>
            <a:pPr lvl="1">
              <a:buFont typeface="Arial" panose="020B0604020202020204" pitchFamily="34" charset="0"/>
              <a:buChar char="•"/>
            </a:pPr>
            <a:r>
              <a:rPr lang="de-DE" sz="1800" dirty="0"/>
              <a:t>Erste Systeme zur automatisierten Übersetzung verlassen die Labors und finden ihren praktischen Einsatz. </a:t>
            </a:r>
          </a:p>
          <a:p>
            <a:pPr lvl="1">
              <a:buFont typeface="Arial" panose="020B0604020202020204" pitchFamily="34" charset="0"/>
              <a:buChar char="•"/>
            </a:pPr>
            <a:r>
              <a:rPr lang="de-DE" sz="1800" dirty="0"/>
              <a:t>Es entstanden immer mehr Werkzeuge, die sich zur Entwicklung von </a:t>
            </a:r>
            <a:r>
              <a:rPr lang="de-DE" sz="1800" dirty="0" err="1"/>
              <a:t>WbS</a:t>
            </a:r>
            <a:r>
              <a:rPr lang="de-DE" sz="1800" dirty="0"/>
              <a:t> eigneten. </a:t>
            </a:r>
          </a:p>
        </p:txBody>
      </p:sp>
    </p:spTree>
    <p:extLst>
      <p:ext uri="{BB962C8B-B14F-4D97-AF65-F5344CB8AC3E}">
        <p14:creationId xmlns:p14="http://schemas.microsoft.com/office/powerpoint/2010/main" val="7639174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8C4DC-CAF1-4930-8116-9264194E22D4}"/>
              </a:ext>
            </a:extLst>
          </p:cNvPr>
          <p:cNvSpPr>
            <a:spLocks noGrp="1"/>
          </p:cNvSpPr>
          <p:nvPr>
            <p:ph type="title"/>
          </p:nvPr>
        </p:nvSpPr>
        <p:spPr/>
        <p:txBody>
          <a:bodyPr/>
          <a:lstStyle/>
          <a:p>
            <a:r>
              <a:rPr lang="de-DE" b="1" dirty="0"/>
              <a:t>1.7.3 Phasen der geschichtlichen KI-Entwicklung</a:t>
            </a:r>
            <a:endParaRPr lang="de-DE" dirty="0"/>
          </a:p>
        </p:txBody>
      </p:sp>
      <p:sp>
        <p:nvSpPr>
          <p:cNvPr id="4" name="Fußzeilenplatzhalter 3">
            <a:extLst>
              <a:ext uri="{FF2B5EF4-FFF2-40B4-BE49-F238E27FC236}">
                <a16:creationId xmlns:a16="http://schemas.microsoft.com/office/drawing/2014/main" id="{EB5D2F6E-4F7D-48D7-A559-F2D2332D9D79}"/>
              </a:ext>
            </a:extLst>
          </p:cNvPr>
          <p:cNvSpPr>
            <a:spLocks noGrp="1"/>
          </p:cNvSpPr>
          <p:nvPr>
            <p:ph type="ftr" sz="quarter" idx="11"/>
          </p:nvPr>
        </p:nvSpPr>
        <p:spPr/>
        <p:txBody>
          <a:bodyPr/>
          <a:lstStyle/>
          <a:p>
            <a:pPr defTabSz="371475" eaLnBrk="1" fontAlgn="auto" hangingPunct="1">
              <a:spcBef>
                <a:spcPts val="0"/>
              </a:spcBef>
              <a:spcAft>
                <a:spcPts val="0"/>
              </a:spcAft>
            </a:pPr>
            <a:r>
              <a:rPr lang="de-DE" sz="975" dirty="0">
                <a:latin typeface="Calibri" panose="020F0502020204030204"/>
              </a:rPr>
              <a:t>Wissensbasierte Systeme - Grundlagen und Geschichte der KI</a:t>
            </a:r>
          </a:p>
        </p:txBody>
      </p:sp>
      <p:sp>
        <p:nvSpPr>
          <p:cNvPr id="5" name="Foliennummernplatzhalter 4">
            <a:extLst>
              <a:ext uri="{FF2B5EF4-FFF2-40B4-BE49-F238E27FC236}">
                <a16:creationId xmlns:a16="http://schemas.microsoft.com/office/drawing/2014/main" id="{31836841-671F-41AD-98E3-C5233F3C6C27}"/>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79</a:t>
            </a:fld>
            <a:endParaRPr lang="de-DE" sz="975">
              <a:latin typeface="Calibri" panose="020F0502020204030204"/>
            </a:endParaRPr>
          </a:p>
        </p:txBody>
      </p:sp>
      <p:graphicFrame>
        <p:nvGraphicFramePr>
          <p:cNvPr id="7" name="Inhaltsplatzhalter 6">
            <a:extLst>
              <a:ext uri="{FF2B5EF4-FFF2-40B4-BE49-F238E27FC236}">
                <a16:creationId xmlns:a16="http://schemas.microsoft.com/office/drawing/2014/main" id="{DB995A99-3F48-4163-B4DB-9FC9DC8EEFEB}"/>
              </a:ext>
            </a:extLst>
          </p:cNvPr>
          <p:cNvGraphicFramePr>
            <a:graphicFrameLocks/>
          </p:cNvGraphicFramePr>
          <p:nvPr>
            <p:extLst/>
          </p:nvPr>
        </p:nvGraphicFramePr>
        <p:xfrm>
          <a:off x="891541" y="2584133"/>
          <a:ext cx="8218603" cy="3270888"/>
        </p:xfrm>
        <a:graphic>
          <a:graphicData uri="http://schemas.openxmlformats.org/drawingml/2006/table">
            <a:tbl>
              <a:tblPr firstRow="1" bandRow="1">
                <a:tableStyleId>{21E4AEA4-8DFA-4A89-87EB-49C32662AFE0}</a:tableStyleId>
              </a:tblPr>
              <a:tblGrid>
                <a:gridCol w="1456713">
                  <a:extLst>
                    <a:ext uri="{9D8B030D-6E8A-4147-A177-3AD203B41FA5}">
                      <a16:colId xmlns:a16="http://schemas.microsoft.com/office/drawing/2014/main" val="955172678"/>
                    </a:ext>
                  </a:extLst>
                </a:gridCol>
                <a:gridCol w="6761890">
                  <a:extLst>
                    <a:ext uri="{9D8B030D-6E8A-4147-A177-3AD203B41FA5}">
                      <a16:colId xmlns:a16="http://schemas.microsoft.com/office/drawing/2014/main" val="2647007092"/>
                    </a:ext>
                  </a:extLst>
                </a:gridCol>
              </a:tblGrid>
              <a:tr h="3714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1995-2010</a:t>
                      </a:r>
                    </a:p>
                  </a:txBody>
                  <a:tcPr marL="74295" marR="74295" marT="37148" marB="37148"/>
                </a:tc>
                <a:tc>
                  <a:txBody>
                    <a:bodyPr/>
                    <a:lstStyle/>
                    <a:p>
                      <a:r>
                        <a:rPr lang="de-DE" sz="2000" dirty="0"/>
                        <a:t>4. Moderne Epoche</a:t>
                      </a:r>
                    </a:p>
                  </a:txBody>
                  <a:tcPr marL="74295" marR="74295" marT="37148" marB="37148"/>
                </a:tc>
                <a:extLst>
                  <a:ext uri="{0D108BD9-81ED-4DB2-BD59-A6C34878D82A}">
                    <a16:rowId xmlns:a16="http://schemas.microsoft.com/office/drawing/2014/main" val="2978910905"/>
                  </a:ext>
                </a:extLst>
              </a:tr>
              <a:tr h="2154555">
                <a:tc>
                  <a:txBody>
                    <a:bodyPr/>
                    <a:lstStyle/>
                    <a:p>
                      <a:pPr algn="ctr"/>
                      <a:r>
                        <a:rPr lang="de-DE" sz="2000" dirty="0"/>
                        <a:t>Erfolgreiche KI-Systeme</a:t>
                      </a:r>
                    </a:p>
                  </a:txBody>
                  <a:tcPr marL="74295" marR="74295" marT="37148" marB="37148"/>
                </a:tc>
                <a:tc>
                  <a:txBody>
                    <a:bodyPr/>
                    <a:lstStyle/>
                    <a:p>
                      <a:pPr marL="342900" indent="-342900">
                        <a:buFont typeface="Arial" panose="020B0604020202020204" pitchFamily="34" charset="0"/>
                        <a:buChar char="•"/>
                      </a:pPr>
                      <a:r>
                        <a:rPr lang="de-DE" sz="2000" dirty="0"/>
                        <a:t>Optische Zeichenerkennung</a:t>
                      </a:r>
                      <a:r>
                        <a:rPr lang="de-DE" sz="2000" baseline="0" dirty="0"/>
                        <a:t> gedruckter Texte</a:t>
                      </a:r>
                    </a:p>
                    <a:p>
                      <a:pPr marL="342900" indent="-342900">
                        <a:buFont typeface="Arial" panose="020B0604020202020204" pitchFamily="34" charset="0"/>
                        <a:buChar char="•"/>
                      </a:pPr>
                      <a:r>
                        <a:rPr lang="de-DE" sz="2000" baseline="0" dirty="0"/>
                        <a:t>Handschriftenerkennung</a:t>
                      </a:r>
                    </a:p>
                    <a:p>
                      <a:pPr marL="342900" indent="-342900">
                        <a:buFont typeface="Arial" panose="020B0604020202020204" pitchFamily="34" charset="0"/>
                        <a:buChar char="•"/>
                      </a:pPr>
                      <a:r>
                        <a:rPr lang="de-DE" sz="2000" baseline="0" dirty="0"/>
                        <a:t>Spracherkennung für das Diktieren von Texten</a:t>
                      </a:r>
                    </a:p>
                    <a:p>
                      <a:pPr marL="342900" indent="-342900">
                        <a:buFont typeface="Arial" panose="020B0604020202020204" pitchFamily="34" charset="0"/>
                        <a:buChar char="•"/>
                      </a:pPr>
                      <a:r>
                        <a:rPr lang="de-DE" sz="2000" baseline="0" dirty="0"/>
                        <a:t>Computer-Vision-Systeme zur Überwachung von öffentlichen Plätzen, Produktion, ...</a:t>
                      </a:r>
                    </a:p>
                    <a:p>
                      <a:pPr marL="342900" indent="-342900">
                        <a:buFont typeface="Arial" panose="020B0604020202020204" pitchFamily="34" charset="0"/>
                        <a:buChar char="•"/>
                      </a:pPr>
                      <a:r>
                        <a:rPr lang="de-DE" sz="2000" baseline="0" dirty="0"/>
                        <a:t>Erstes Google </a:t>
                      </a:r>
                      <a:r>
                        <a:rPr lang="de-DE" sz="2000" baseline="0" dirty="0" err="1"/>
                        <a:t>Self</a:t>
                      </a:r>
                      <a:r>
                        <a:rPr lang="de-DE" sz="2000" baseline="0" dirty="0"/>
                        <a:t> </a:t>
                      </a:r>
                      <a:r>
                        <a:rPr lang="de-DE" sz="2000" baseline="0" dirty="0" err="1"/>
                        <a:t>Driving</a:t>
                      </a:r>
                      <a:r>
                        <a:rPr lang="de-DE" sz="2000" baseline="0" dirty="0"/>
                        <a:t> Car fährt auf dem </a:t>
                      </a:r>
                      <a:r>
                        <a:rPr lang="de-DE" sz="2000" baseline="0" dirty="0" err="1"/>
                        <a:t>Freeway</a:t>
                      </a:r>
                      <a:r>
                        <a:rPr lang="de-DE" sz="2000" baseline="0" dirty="0"/>
                        <a:t> in Kalifornien (2009)</a:t>
                      </a:r>
                    </a:p>
                  </a:txBody>
                  <a:tcPr marL="74295" marR="74295" marT="37148" marB="37148"/>
                </a:tc>
                <a:extLst>
                  <a:ext uri="{0D108BD9-81ED-4DB2-BD59-A6C34878D82A}">
                    <a16:rowId xmlns:a16="http://schemas.microsoft.com/office/drawing/2014/main" val="10001"/>
                  </a:ext>
                </a:extLst>
              </a:tr>
              <a:tr h="668655">
                <a:tc>
                  <a:txBody>
                    <a:bodyPr/>
                    <a:lstStyle/>
                    <a:p>
                      <a:pPr algn="ctr"/>
                      <a:r>
                        <a:rPr lang="de-DE" sz="2000" dirty="0"/>
                        <a:t>Bestehende Probleme</a:t>
                      </a:r>
                    </a:p>
                  </a:txBody>
                  <a:tcPr marL="74295" marR="74295" marT="37148" marB="37148"/>
                </a:tc>
                <a:tc>
                  <a:txBody>
                    <a:bodyPr/>
                    <a:lstStyle/>
                    <a:p>
                      <a:pPr marL="342900" indent="-342900">
                        <a:buFont typeface="Arial" panose="020B0604020202020204" pitchFamily="34" charset="0"/>
                        <a:buChar char="•"/>
                      </a:pPr>
                      <a:r>
                        <a:rPr lang="de-DE" sz="2000" dirty="0"/>
                        <a:t>Verstehen</a:t>
                      </a:r>
                      <a:r>
                        <a:rPr lang="de-DE" sz="2000" baseline="0" dirty="0"/>
                        <a:t> von Bild &amp; Sprache</a:t>
                      </a:r>
                    </a:p>
                    <a:p>
                      <a:pPr marL="342900" indent="-342900">
                        <a:buFont typeface="Arial" panose="020B0604020202020204" pitchFamily="34" charset="0"/>
                        <a:buChar char="•"/>
                      </a:pPr>
                      <a:r>
                        <a:rPr lang="de-DE" sz="2000" baseline="0" dirty="0"/>
                        <a:t>Menschliche Fähigkeiten (lernen, erfinden)</a:t>
                      </a:r>
                      <a:endParaRPr lang="de-DE" sz="2000" dirty="0"/>
                    </a:p>
                  </a:txBody>
                  <a:tcPr marL="74295" marR="74295" marT="37148" marB="37148"/>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3079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a:t>Leuchturmprojekte</a:t>
            </a:r>
            <a:r>
              <a:rPr lang="de-DE" sz="2800" dirty="0"/>
              <a:t> zu WM in verschiedenen Branchen</a:t>
            </a:r>
          </a:p>
        </p:txBody>
      </p:sp>
      <p:sp>
        <p:nvSpPr>
          <p:cNvPr id="3" name="Inhaltsplatzhalter 2"/>
          <p:cNvSpPr>
            <a:spLocks noGrp="1"/>
          </p:cNvSpPr>
          <p:nvPr>
            <p:ph idx="1"/>
          </p:nvPr>
        </p:nvSpPr>
        <p:spPr>
          <a:xfrm>
            <a:off x="457200" y="1524000"/>
            <a:ext cx="8744272" cy="4572000"/>
          </a:xfrm>
        </p:spPr>
        <p:txBody>
          <a:bodyPr/>
          <a:lstStyle/>
          <a:p>
            <a:r>
              <a:rPr lang="de-DE" sz="2000" dirty="0">
                <a:solidFill>
                  <a:schemeClr val="tx1"/>
                </a:solidFill>
                <a:latin typeface="+mn-lt"/>
                <a:ea typeface="+mn-ea"/>
                <a:cs typeface="+mn-cs"/>
              </a:rPr>
              <a:t>Evangelische Kirche: das Projekt „Geistreich“,  </a:t>
            </a:r>
            <a:r>
              <a:rPr lang="de-DE" sz="2000" dirty="0">
                <a:solidFill>
                  <a:schemeClr val="tx1"/>
                </a:solidFill>
                <a:latin typeface="+mn-lt"/>
                <a:ea typeface="+mn-ea"/>
                <a:cs typeface="+mn-cs"/>
                <a:hlinkClick r:id="rId2"/>
              </a:rPr>
              <a:t>www.geistreich.de</a:t>
            </a:r>
            <a:endParaRPr lang="de-DE" sz="2000" dirty="0">
              <a:solidFill>
                <a:schemeClr val="tx1"/>
              </a:solidFill>
              <a:latin typeface="+mn-lt"/>
              <a:ea typeface="+mn-ea"/>
              <a:cs typeface="+mn-cs"/>
            </a:endParaRPr>
          </a:p>
          <a:p>
            <a:r>
              <a:rPr lang="de-DE" sz="2000" dirty="0">
                <a:solidFill>
                  <a:schemeClr val="tx1"/>
                </a:solidFill>
                <a:latin typeface="+mn-lt"/>
                <a:ea typeface="+mn-ea"/>
                <a:cs typeface="+mn-cs"/>
              </a:rPr>
              <a:t>Sozialer Bereich: Caritasverband Deutschland  hat mit "</a:t>
            </a:r>
            <a:r>
              <a:rPr lang="de-DE" sz="2000" dirty="0" err="1">
                <a:solidFill>
                  <a:schemeClr val="tx1"/>
                </a:solidFill>
                <a:latin typeface="+mn-lt"/>
                <a:ea typeface="+mn-ea"/>
                <a:cs typeface="+mn-cs"/>
              </a:rPr>
              <a:t>CariNet</a:t>
            </a:r>
            <a:r>
              <a:rPr lang="de-DE" sz="2000" dirty="0">
                <a:solidFill>
                  <a:schemeClr val="tx1"/>
                </a:solidFill>
                <a:latin typeface="+mn-lt"/>
                <a:ea typeface="+mn-ea"/>
                <a:cs typeface="+mn-cs"/>
              </a:rPr>
              <a:t>”</a:t>
            </a:r>
          </a:p>
          <a:p>
            <a:r>
              <a:rPr lang="de-DE" sz="2000" dirty="0">
                <a:solidFill>
                  <a:schemeClr val="tx1"/>
                </a:solidFill>
                <a:latin typeface="+mn-lt"/>
                <a:ea typeface="+mn-ea"/>
                <a:cs typeface="+mn-cs"/>
              </a:rPr>
              <a:t>Gesundheitswesen: Asklepios Kliniken "Die Asklepios IT-Infrastruktur </a:t>
            </a:r>
            <a:r>
              <a:rPr lang="de-DE" sz="2000" dirty="0" err="1">
                <a:solidFill>
                  <a:schemeClr val="tx1"/>
                </a:solidFill>
                <a:latin typeface="+mn-lt"/>
                <a:ea typeface="+mn-ea"/>
                <a:cs typeface="+mn-cs"/>
              </a:rPr>
              <a:t>OneIT</a:t>
            </a:r>
            <a:r>
              <a:rPr lang="de-DE" sz="2000" dirty="0">
                <a:solidFill>
                  <a:schemeClr val="tx1"/>
                </a:solidFill>
                <a:latin typeface="+mn-lt"/>
                <a:ea typeface="+mn-ea"/>
                <a:cs typeface="+mn-cs"/>
              </a:rPr>
              <a:t> kombiniert modernste Technologien und innovative Lösungen</a:t>
            </a:r>
          </a:p>
          <a:p>
            <a:r>
              <a:rPr lang="de-DE" sz="2000" dirty="0">
                <a:solidFill>
                  <a:schemeClr val="tx1"/>
                </a:solidFill>
                <a:latin typeface="+mn-lt"/>
                <a:ea typeface="+mn-ea"/>
                <a:cs typeface="+mn-cs"/>
              </a:rPr>
              <a:t>Hochschule: TH Deggendorf mit einer Wissensbilanz für die Fakultät Angewandte Wirtschaftswissenschaften und dem Projekt “Von Studierende für Studierende”</a:t>
            </a:r>
          </a:p>
          <a:p>
            <a:pPr lvl="0"/>
            <a:r>
              <a:rPr lang="en-US" sz="2000" dirty="0" err="1">
                <a:solidFill>
                  <a:schemeClr val="tx1"/>
                </a:solidFill>
                <a:latin typeface="+mn-lt"/>
                <a:ea typeface="+mn-ea"/>
                <a:cs typeface="+mn-cs"/>
              </a:rPr>
              <a:t>Wirtschaft</a:t>
            </a:r>
            <a:r>
              <a:rPr lang="en-US" sz="2000" dirty="0">
                <a:solidFill>
                  <a:schemeClr val="tx1"/>
                </a:solidFill>
                <a:latin typeface="+mn-lt"/>
                <a:ea typeface="+mn-ea"/>
                <a:cs typeface="+mn-cs"/>
              </a:rPr>
              <a:t>: die </a:t>
            </a:r>
            <a:r>
              <a:rPr lang="en-US" sz="2000" dirty="0" err="1">
                <a:solidFill>
                  <a:schemeClr val="tx1"/>
                </a:solidFill>
                <a:latin typeface="+mn-lt"/>
                <a:ea typeface="+mn-ea"/>
                <a:cs typeface="+mn-cs"/>
              </a:rPr>
              <a:t>Wissensmanagementsysteme</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der</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großen</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Automobilfirmen</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z.B</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bei</a:t>
            </a:r>
            <a:r>
              <a:rPr lang="en-US" sz="2000" dirty="0">
                <a:solidFill>
                  <a:schemeClr val="tx1"/>
                </a:solidFill>
                <a:latin typeface="+mn-lt"/>
                <a:ea typeface="+mn-ea"/>
                <a:cs typeface="+mn-cs"/>
              </a:rPr>
              <a:t> BMW </a:t>
            </a:r>
            <a:r>
              <a:rPr lang="en-US" sz="2000" dirty="0" err="1">
                <a:solidFill>
                  <a:schemeClr val="tx1"/>
                </a:solidFill>
                <a:latin typeface="+mn-lt"/>
                <a:ea typeface="+mn-ea"/>
                <a:cs typeface="+mn-cs"/>
              </a:rPr>
              <a:t>oder</a:t>
            </a:r>
            <a:r>
              <a:rPr lang="en-US" sz="2000" dirty="0">
                <a:solidFill>
                  <a:schemeClr val="tx1"/>
                </a:solidFill>
                <a:latin typeface="+mn-lt"/>
                <a:ea typeface="+mn-ea"/>
                <a:cs typeface="+mn-cs"/>
              </a:rPr>
              <a:t> Porsche (</a:t>
            </a:r>
            <a:r>
              <a:rPr lang="en-US" sz="2000" dirty="0" err="1">
                <a:solidFill>
                  <a:schemeClr val="tx1"/>
                </a:solidFill>
                <a:latin typeface="+mn-lt"/>
                <a:ea typeface="+mn-ea"/>
                <a:cs typeface="+mn-cs"/>
              </a:rPr>
              <a:t>Haus</a:t>
            </a:r>
            <a:r>
              <a:rPr lang="en-US" sz="2000" dirty="0">
                <a:solidFill>
                  <a:schemeClr val="tx1"/>
                </a:solidFill>
                <a:latin typeface="+mn-lt"/>
                <a:ea typeface="+mn-ea"/>
                <a:cs typeface="+mn-cs"/>
              </a:rPr>
              <a:t> des </a:t>
            </a:r>
            <a:r>
              <a:rPr lang="en-US" sz="2000" dirty="0" err="1">
                <a:solidFill>
                  <a:schemeClr val="tx1"/>
                </a:solidFill>
                <a:latin typeface="+mn-lt"/>
                <a:ea typeface="+mn-ea"/>
                <a:cs typeface="+mn-cs"/>
              </a:rPr>
              <a:t>Wissens</a:t>
            </a:r>
            <a:r>
              <a:rPr lang="en-US" sz="2000" dirty="0">
                <a:solidFill>
                  <a:schemeClr val="tx1"/>
                </a:solidFill>
                <a:latin typeface="+mn-lt"/>
                <a:ea typeface="+mn-ea"/>
                <a:cs typeface="+mn-cs"/>
              </a:rPr>
              <a:t>).</a:t>
            </a:r>
            <a:endParaRPr lang="de-DE" sz="2000" dirty="0">
              <a:solidFill>
                <a:schemeClr val="tx1"/>
              </a:solidFill>
              <a:latin typeface="+mn-lt"/>
              <a:ea typeface="+mn-ea"/>
              <a:cs typeface="+mn-cs"/>
            </a:endParaRPr>
          </a:p>
          <a:p>
            <a:endParaRPr lang="de-DE" sz="1800" dirty="0"/>
          </a:p>
        </p:txBody>
      </p:sp>
      <p:sp>
        <p:nvSpPr>
          <p:cNvPr id="4" name="Foliennummernplatzhalter 3"/>
          <p:cNvSpPr>
            <a:spLocks noGrp="1"/>
          </p:cNvSpPr>
          <p:nvPr>
            <p:ph type="sldNum" sz="quarter" idx="10"/>
          </p:nvPr>
        </p:nvSpPr>
        <p:spPr/>
        <p:txBody>
          <a:bodyPr/>
          <a:lstStyle/>
          <a:p>
            <a:pPr>
              <a:defRPr/>
            </a:pPr>
            <a:fld id="{C73B1473-D840-453A-B96E-677E06FF19DC}" type="slidenum">
              <a:rPr lang="de-DE" smtClean="0"/>
              <a:pPr>
                <a:defRPr/>
              </a:pPr>
              <a:t>8</a:t>
            </a:fld>
            <a:endParaRPr lang="de-DE" dirty="0"/>
          </a:p>
        </p:txBody>
      </p:sp>
      <p:pic>
        <p:nvPicPr>
          <p:cNvPr id="5" name="Grafik 4"/>
          <p:cNvPicPr/>
          <p:nvPr/>
        </p:nvPicPr>
        <p:blipFill>
          <a:blip r:embed="rId3" cstate="print"/>
          <a:srcRect/>
          <a:stretch>
            <a:fillRect/>
          </a:stretch>
        </p:blipFill>
        <p:spPr bwMode="auto">
          <a:xfrm>
            <a:off x="3224808" y="5322169"/>
            <a:ext cx="3818095" cy="2297832"/>
          </a:xfrm>
          <a:prstGeom prst="rect">
            <a:avLst/>
          </a:prstGeom>
          <a:solidFill>
            <a:srgbClr val="FFFFFF"/>
          </a:solid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8C4DC-CAF1-4930-8116-9264194E22D4}"/>
              </a:ext>
            </a:extLst>
          </p:cNvPr>
          <p:cNvSpPr>
            <a:spLocks noGrp="1"/>
          </p:cNvSpPr>
          <p:nvPr>
            <p:ph type="title"/>
          </p:nvPr>
        </p:nvSpPr>
        <p:spPr/>
        <p:txBody>
          <a:bodyPr/>
          <a:lstStyle/>
          <a:p>
            <a:r>
              <a:rPr lang="de-DE" b="1" dirty="0"/>
              <a:t>1.7.3 Phasen der geschichtlichen KI-Entwicklung</a:t>
            </a:r>
            <a:endParaRPr lang="de-DE" dirty="0"/>
          </a:p>
        </p:txBody>
      </p:sp>
      <p:sp>
        <p:nvSpPr>
          <p:cNvPr id="4" name="Fußzeilenplatzhalter 3">
            <a:extLst>
              <a:ext uri="{FF2B5EF4-FFF2-40B4-BE49-F238E27FC236}">
                <a16:creationId xmlns:a16="http://schemas.microsoft.com/office/drawing/2014/main" id="{EB5D2F6E-4F7D-48D7-A559-F2D2332D9D79}"/>
              </a:ext>
            </a:extLst>
          </p:cNvPr>
          <p:cNvSpPr>
            <a:spLocks noGrp="1"/>
          </p:cNvSpPr>
          <p:nvPr>
            <p:ph type="ftr" sz="quarter" idx="11"/>
          </p:nvPr>
        </p:nvSpPr>
        <p:spPr/>
        <p:txBody>
          <a:bodyPr/>
          <a:lstStyle/>
          <a:p>
            <a:pPr defTabSz="371475" eaLnBrk="1" fontAlgn="auto" hangingPunct="1">
              <a:spcBef>
                <a:spcPts val="0"/>
              </a:spcBef>
              <a:spcAft>
                <a:spcPts val="0"/>
              </a:spcAft>
            </a:pPr>
            <a:r>
              <a:rPr lang="de-DE" sz="975" dirty="0">
                <a:latin typeface="Calibri" panose="020F0502020204030204"/>
              </a:rPr>
              <a:t>Wissensbasierte Systeme - Grundlagen und Geschichte der KI</a:t>
            </a:r>
          </a:p>
        </p:txBody>
      </p:sp>
      <p:sp>
        <p:nvSpPr>
          <p:cNvPr id="5" name="Foliennummernplatzhalter 4">
            <a:extLst>
              <a:ext uri="{FF2B5EF4-FFF2-40B4-BE49-F238E27FC236}">
                <a16:creationId xmlns:a16="http://schemas.microsoft.com/office/drawing/2014/main" id="{31836841-671F-41AD-98E3-C5233F3C6C27}"/>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80</a:t>
            </a:fld>
            <a:endParaRPr lang="de-DE" sz="975">
              <a:latin typeface="Calibri" panose="020F0502020204030204"/>
            </a:endParaRPr>
          </a:p>
        </p:txBody>
      </p:sp>
      <p:graphicFrame>
        <p:nvGraphicFramePr>
          <p:cNvPr id="7" name="Inhaltsplatzhalter 6">
            <a:extLst>
              <a:ext uri="{FF2B5EF4-FFF2-40B4-BE49-F238E27FC236}">
                <a16:creationId xmlns:a16="http://schemas.microsoft.com/office/drawing/2014/main" id="{DB995A99-3F48-4163-B4DB-9FC9DC8EEFEB}"/>
              </a:ext>
            </a:extLst>
          </p:cNvPr>
          <p:cNvGraphicFramePr>
            <a:graphicFrameLocks/>
          </p:cNvGraphicFramePr>
          <p:nvPr>
            <p:extLst/>
          </p:nvPr>
        </p:nvGraphicFramePr>
        <p:xfrm>
          <a:off x="891540" y="2584133"/>
          <a:ext cx="8664334" cy="2356488"/>
        </p:xfrm>
        <a:graphic>
          <a:graphicData uri="http://schemas.openxmlformats.org/drawingml/2006/table">
            <a:tbl>
              <a:tblPr firstRow="1" bandRow="1">
                <a:tableStyleId>{21E4AEA4-8DFA-4A89-87EB-49C32662AFE0}</a:tableStyleId>
              </a:tblPr>
              <a:tblGrid>
                <a:gridCol w="1535717">
                  <a:extLst>
                    <a:ext uri="{9D8B030D-6E8A-4147-A177-3AD203B41FA5}">
                      <a16:colId xmlns:a16="http://schemas.microsoft.com/office/drawing/2014/main" val="955172678"/>
                    </a:ext>
                  </a:extLst>
                </a:gridCol>
                <a:gridCol w="7128617">
                  <a:extLst>
                    <a:ext uri="{9D8B030D-6E8A-4147-A177-3AD203B41FA5}">
                      <a16:colId xmlns:a16="http://schemas.microsoft.com/office/drawing/2014/main" val="2647007092"/>
                    </a:ext>
                  </a:extLst>
                </a:gridCol>
              </a:tblGrid>
              <a:tr h="3714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1995-2010</a:t>
                      </a:r>
                    </a:p>
                  </a:txBody>
                  <a:tcPr marL="74295" marR="74295" marT="37148" marB="37148"/>
                </a:tc>
                <a:tc>
                  <a:txBody>
                    <a:bodyPr/>
                    <a:lstStyle/>
                    <a:p>
                      <a:r>
                        <a:rPr lang="de-DE" sz="2000" dirty="0"/>
                        <a:t>4. Moderne Epoche</a:t>
                      </a:r>
                    </a:p>
                  </a:txBody>
                  <a:tcPr marL="74295" marR="74295" marT="37148" marB="37148"/>
                </a:tc>
                <a:extLst>
                  <a:ext uri="{0D108BD9-81ED-4DB2-BD59-A6C34878D82A}">
                    <a16:rowId xmlns:a16="http://schemas.microsoft.com/office/drawing/2014/main" val="2978910905"/>
                  </a:ext>
                </a:extLst>
              </a:tr>
              <a:tr h="668655">
                <a:tc>
                  <a:txBody>
                    <a:bodyPr/>
                    <a:lstStyle/>
                    <a:p>
                      <a:pPr algn="ctr"/>
                      <a:endParaRPr lang="de-DE" sz="2000" dirty="0"/>
                    </a:p>
                  </a:txBody>
                  <a:tcPr marL="74295" marR="74295" marT="37148" marB="37148"/>
                </a:tc>
                <a:tc>
                  <a:txBody>
                    <a:bodyPr/>
                    <a:lstStyle/>
                    <a:p>
                      <a:pPr marL="342900" indent="-342900">
                        <a:buFont typeface="Arial" panose="020B0604020202020204" pitchFamily="34" charset="0"/>
                        <a:buChar char="•"/>
                      </a:pPr>
                      <a:r>
                        <a:rPr lang="de-DE" sz="2000" dirty="0"/>
                        <a:t>Wissensbasierte Komponenten in Systemen werden zum Standard</a:t>
                      </a:r>
                    </a:p>
                    <a:p>
                      <a:pPr marL="342900" indent="-342900">
                        <a:buFont typeface="Arial" panose="020B0604020202020204" pitchFamily="34" charset="0"/>
                        <a:buChar char="•"/>
                      </a:pPr>
                      <a:r>
                        <a:rPr lang="de-DE" sz="2000" dirty="0"/>
                        <a:t>Einkaufs-</a:t>
                      </a:r>
                      <a:r>
                        <a:rPr lang="de-DE" sz="2000" baseline="0" dirty="0"/>
                        <a:t> und Informationsfilter-Agenten im Internet</a:t>
                      </a:r>
                    </a:p>
                  </a:txBody>
                  <a:tcPr marL="74295" marR="74295" marT="37148" marB="37148"/>
                </a:tc>
                <a:extLst>
                  <a:ext uri="{0D108BD9-81ED-4DB2-BD59-A6C34878D82A}">
                    <a16:rowId xmlns:a16="http://schemas.microsoft.com/office/drawing/2014/main" val="755849448"/>
                  </a:ext>
                </a:extLst>
              </a:tr>
              <a:tr h="965835">
                <a:tc>
                  <a:txBody>
                    <a:bodyPr/>
                    <a:lstStyle/>
                    <a:p>
                      <a:pPr algn="ctr"/>
                      <a:r>
                        <a:rPr lang="de-DE" sz="2000" dirty="0"/>
                        <a:t>Erfolgreiche KI-Systeme</a:t>
                      </a:r>
                    </a:p>
                  </a:txBody>
                  <a:tcPr marL="74295" marR="74295" marT="37148" marB="37148"/>
                </a:tc>
                <a:tc>
                  <a:txBody>
                    <a:bodyPr/>
                    <a:lstStyle/>
                    <a:p>
                      <a:pPr marL="342900" indent="-342900">
                        <a:buFont typeface="Arial" panose="020B0604020202020204" pitchFamily="34" charset="0"/>
                        <a:buChar char="•"/>
                      </a:pPr>
                      <a:r>
                        <a:rPr lang="de-DE" sz="2000" dirty="0" err="1"/>
                        <a:t>Chinook</a:t>
                      </a:r>
                      <a:r>
                        <a:rPr lang="de-DE" sz="2000" dirty="0"/>
                        <a:t> wird 1994 Damenspiel-Weltmeister</a:t>
                      </a:r>
                    </a:p>
                    <a:p>
                      <a:pPr marL="342900" indent="-342900">
                        <a:buFont typeface="Arial" panose="020B0604020202020204" pitchFamily="34" charset="0"/>
                        <a:buChar char="•"/>
                      </a:pPr>
                      <a:r>
                        <a:rPr lang="de-DE" sz="2000" dirty="0"/>
                        <a:t>Suchmaschinen im Internet</a:t>
                      </a:r>
                    </a:p>
                    <a:p>
                      <a:pPr marL="342900" indent="-342900">
                        <a:buFont typeface="Arial" panose="020B0604020202020204" pitchFamily="34" charset="0"/>
                        <a:buChar char="•"/>
                      </a:pPr>
                      <a:r>
                        <a:rPr lang="de-DE" sz="2000" dirty="0" err="1"/>
                        <a:t>Deep</a:t>
                      </a:r>
                      <a:r>
                        <a:rPr lang="de-DE" sz="2000" dirty="0"/>
                        <a:t> Blue besiegt 1997 den</a:t>
                      </a:r>
                      <a:r>
                        <a:rPr lang="de-DE" sz="2000" baseline="0" dirty="0"/>
                        <a:t> Weltmeister Garri Kasparow</a:t>
                      </a:r>
                    </a:p>
                  </a:txBody>
                  <a:tcPr marL="74295" marR="74295" marT="37148" marB="37148"/>
                </a:tc>
                <a:extLst>
                  <a:ext uri="{0D108BD9-81ED-4DB2-BD59-A6C34878D82A}">
                    <a16:rowId xmlns:a16="http://schemas.microsoft.com/office/drawing/2014/main" val="10002"/>
                  </a:ext>
                </a:extLst>
              </a:tr>
            </a:tbl>
          </a:graphicData>
        </a:graphic>
      </p:graphicFrame>
      <p:pic>
        <p:nvPicPr>
          <p:cNvPr id="9218" name="Picture 2" descr="Bildergebnis für chinook artificial intellig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992" y="4933453"/>
            <a:ext cx="2501510" cy="159342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ildergebnis für deep blue artificial intellig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625" y="4935609"/>
            <a:ext cx="2815585" cy="158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1967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8C4DC-CAF1-4930-8116-9264194E22D4}"/>
              </a:ext>
            </a:extLst>
          </p:cNvPr>
          <p:cNvSpPr>
            <a:spLocks noGrp="1"/>
          </p:cNvSpPr>
          <p:nvPr>
            <p:ph type="title"/>
          </p:nvPr>
        </p:nvSpPr>
        <p:spPr/>
        <p:txBody>
          <a:bodyPr/>
          <a:lstStyle/>
          <a:p>
            <a:r>
              <a:rPr lang="de-DE" b="1" dirty="0"/>
              <a:t>1.7.3 Phasen der geschichtlichen KI-Entwicklung</a:t>
            </a:r>
            <a:endParaRPr lang="de-DE" dirty="0"/>
          </a:p>
        </p:txBody>
      </p:sp>
      <p:sp>
        <p:nvSpPr>
          <p:cNvPr id="4" name="Fußzeilenplatzhalter 3">
            <a:extLst>
              <a:ext uri="{FF2B5EF4-FFF2-40B4-BE49-F238E27FC236}">
                <a16:creationId xmlns:a16="http://schemas.microsoft.com/office/drawing/2014/main" id="{EB5D2F6E-4F7D-48D7-A559-F2D2332D9D79}"/>
              </a:ext>
            </a:extLst>
          </p:cNvPr>
          <p:cNvSpPr>
            <a:spLocks noGrp="1"/>
          </p:cNvSpPr>
          <p:nvPr>
            <p:ph type="ftr" sz="quarter" idx="11"/>
          </p:nvPr>
        </p:nvSpPr>
        <p:spPr/>
        <p:txBody>
          <a:bodyPr/>
          <a:lstStyle/>
          <a:p>
            <a:pPr defTabSz="371475" eaLnBrk="1" fontAlgn="auto" hangingPunct="1">
              <a:spcBef>
                <a:spcPts val="0"/>
              </a:spcBef>
              <a:spcAft>
                <a:spcPts val="0"/>
              </a:spcAft>
            </a:pPr>
            <a:r>
              <a:rPr lang="de-DE" sz="975" dirty="0">
                <a:latin typeface="Calibri" panose="020F0502020204030204"/>
              </a:rPr>
              <a:t>Wissensbasierte Systeme - Grundlagen und Geschichte der KI</a:t>
            </a:r>
          </a:p>
        </p:txBody>
      </p:sp>
      <p:sp>
        <p:nvSpPr>
          <p:cNvPr id="5" name="Foliennummernplatzhalter 4">
            <a:extLst>
              <a:ext uri="{FF2B5EF4-FFF2-40B4-BE49-F238E27FC236}">
                <a16:creationId xmlns:a16="http://schemas.microsoft.com/office/drawing/2014/main" id="{31836841-671F-41AD-98E3-C5233F3C6C27}"/>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81</a:t>
            </a:fld>
            <a:endParaRPr lang="de-DE" sz="975">
              <a:latin typeface="Calibri" panose="020F0502020204030204"/>
            </a:endParaRPr>
          </a:p>
        </p:txBody>
      </p:sp>
      <p:graphicFrame>
        <p:nvGraphicFramePr>
          <p:cNvPr id="7" name="Inhaltsplatzhalter 6">
            <a:extLst>
              <a:ext uri="{FF2B5EF4-FFF2-40B4-BE49-F238E27FC236}">
                <a16:creationId xmlns:a16="http://schemas.microsoft.com/office/drawing/2014/main" id="{DB995A99-3F48-4163-B4DB-9FC9DC8EEFEB}"/>
              </a:ext>
            </a:extLst>
          </p:cNvPr>
          <p:cNvGraphicFramePr>
            <a:graphicFrameLocks/>
          </p:cNvGraphicFramePr>
          <p:nvPr>
            <p:extLst/>
          </p:nvPr>
        </p:nvGraphicFramePr>
        <p:xfrm>
          <a:off x="891540" y="2584133"/>
          <a:ext cx="6140866" cy="2891792"/>
        </p:xfrm>
        <a:graphic>
          <a:graphicData uri="http://schemas.openxmlformats.org/drawingml/2006/table">
            <a:tbl>
              <a:tblPr firstRow="1" bandRow="1">
                <a:tableStyleId>{21E4AEA4-8DFA-4A89-87EB-49C32662AFE0}</a:tableStyleId>
              </a:tblPr>
              <a:tblGrid>
                <a:gridCol w="1513684">
                  <a:extLst>
                    <a:ext uri="{9D8B030D-6E8A-4147-A177-3AD203B41FA5}">
                      <a16:colId xmlns:a16="http://schemas.microsoft.com/office/drawing/2014/main" val="955172678"/>
                    </a:ext>
                  </a:extLst>
                </a:gridCol>
                <a:gridCol w="4627182">
                  <a:extLst>
                    <a:ext uri="{9D8B030D-6E8A-4147-A177-3AD203B41FA5}">
                      <a16:colId xmlns:a16="http://schemas.microsoft.com/office/drawing/2014/main" val="2647007092"/>
                    </a:ext>
                  </a:extLst>
                </a:gridCol>
              </a:tblGrid>
              <a:tr h="3714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1995-2010</a:t>
                      </a:r>
                    </a:p>
                  </a:txBody>
                  <a:tcPr marL="74295" marR="74295" marT="37148" marB="37148"/>
                </a:tc>
                <a:tc>
                  <a:txBody>
                    <a:bodyPr/>
                    <a:lstStyle/>
                    <a:p>
                      <a:r>
                        <a:rPr lang="de-DE" sz="2000" dirty="0"/>
                        <a:t>4. Moderne Epoche</a:t>
                      </a:r>
                    </a:p>
                  </a:txBody>
                  <a:tcPr marL="74295" marR="74295" marT="37148" marB="37148"/>
                </a:tc>
                <a:extLst>
                  <a:ext uri="{0D108BD9-81ED-4DB2-BD59-A6C34878D82A}">
                    <a16:rowId xmlns:a16="http://schemas.microsoft.com/office/drawing/2014/main" val="2978910905"/>
                  </a:ext>
                </a:extLst>
              </a:tr>
              <a:tr h="2451735">
                <a:tc>
                  <a:txBody>
                    <a:bodyPr/>
                    <a:lstStyle/>
                    <a:p>
                      <a:pPr algn="ctr"/>
                      <a:r>
                        <a:rPr lang="de-DE" sz="2000" dirty="0"/>
                        <a:t>Erfolgreiche KI-Systeme</a:t>
                      </a:r>
                    </a:p>
                  </a:txBody>
                  <a:tcPr marL="74295" marR="74295" marT="37148" marB="37148"/>
                </a:tc>
                <a:tc>
                  <a:txBody>
                    <a:bodyPr/>
                    <a:lstStyle/>
                    <a:p>
                      <a:pPr marL="342900" indent="-342900">
                        <a:buFont typeface="Arial" panose="020B0604020202020204" pitchFamily="34" charset="0"/>
                        <a:buChar char="•"/>
                      </a:pPr>
                      <a:r>
                        <a:rPr lang="de-DE" sz="2000" baseline="0" dirty="0"/>
                        <a:t>Expertensysteme zur Exploration von Ölquellen, sowie Steuerung von Marsrobotern und medizinischer Diagnose</a:t>
                      </a:r>
                    </a:p>
                    <a:p>
                      <a:pPr marL="342900" indent="-342900">
                        <a:buFont typeface="Arial" panose="020B0604020202020204" pitchFamily="34" charset="0"/>
                        <a:buChar char="•"/>
                      </a:pPr>
                      <a:r>
                        <a:rPr lang="de-DE" sz="2000" baseline="0" dirty="0"/>
                        <a:t>Maschinelle Übersetzung &amp; Textzusammenfassung</a:t>
                      </a:r>
                    </a:p>
                    <a:p>
                      <a:pPr marL="342900" indent="-342900">
                        <a:buFont typeface="Arial" panose="020B0604020202020204" pitchFamily="34" charset="0"/>
                        <a:buChar char="•"/>
                      </a:pPr>
                      <a:r>
                        <a:rPr lang="de-DE" sz="2000" baseline="0" dirty="0"/>
                        <a:t>Analyse und Vorhersage von Aktienkursentwicklungen</a:t>
                      </a:r>
                    </a:p>
                  </a:txBody>
                  <a:tcPr marL="74295" marR="74295" marT="37148" marB="37148"/>
                </a:tc>
                <a:extLst>
                  <a:ext uri="{0D108BD9-81ED-4DB2-BD59-A6C34878D82A}">
                    <a16:rowId xmlns:a16="http://schemas.microsoft.com/office/drawing/2014/main" val="10002"/>
                  </a:ext>
                </a:extLst>
              </a:tr>
            </a:tbl>
          </a:graphicData>
        </a:graphic>
      </p:graphicFrame>
      <p:pic>
        <p:nvPicPr>
          <p:cNvPr id="10242" name="Picture 2" descr="Bildergebnis für mars robot expert syst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0644" y="2586694"/>
            <a:ext cx="2426728" cy="282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6374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8C4DC-CAF1-4930-8116-9264194E22D4}"/>
              </a:ext>
            </a:extLst>
          </p:cNvPr>
          <p:cNvSpPr>
            <a:spLocks noGrp="1"/>
          </p:cNvSpPr>
          <p:nvPr>
            <p:ph type="title"/>
          </p:nvPr>
        </p:nvSpPr>
        <p:spPr/>
        <p:txBody>
          <a:bodyPr/>
          <a:lstStyle/>
          <a:p>
            <a:r>
              <a:rPr lang="de-DE" b="1" dirty="0"/>
              <a:t>1.7.3 Phasen der geschichtlichen KI-Entwicklung</a:t>
            </a:r>
            <a:endParaRPr lang="de-DE" dirty="0"/>
          </a:p>
        </p:txBody>
      </p:sp>
      <p:sp>
        <p:nvSpPr>
          <p:cNvPr id="4" name="Fußzeilenplatzhalter 3">
            <a:extLst>
              <a:ext uri="{FF2B5EF4-FFF2-40B4-BE49-F238E27FC236}">
                <a16:creationId xmlns:a16="http://schemas.microsoft.com/office/drawing/2014/main" id="{EB5D2F6E-4F7D-48D7-A559-F2D2332D9D79}"/>
              </a:ext>
            </a:extLst>
          </p:cNvPr>
          <p:cNvSpPr>
            <a:spLocks noGrp="1"/>
          </p:cNvSpPr>
          <p:nvPr>
            <p:ph type="ftr" sz="quarter" idx="11"/>
          </p:nvPr>
        </p:nvSpPr>
        <p:spPr/>
        <p:txBody>
          <a:bodyPr/>
          <a:lstStyle/>
          <a:p>
            <a:pPr defTabSz="371475" eaLnBrk="1" fontAlgn="auto" hangingPunct="1">
              <a:spcBef>
                <a:spcPts val="0"/>
              </a:spcBef>
              <a:spcAft>
                <a:spcPts val="0"/>
              </a:spcAft>
            </a:pPr>
            <a:r>
              <a:rPr lang="de-DE" sz="975" dirty="0">
                <a:latin typeface="Calibri" panose="020F0502020204030204"/>
              </a:rPr>
              <a:t>Wissensbasierte Systeme - Grundlagen und Geschichte der KI</a:t>
            </a:r>
          </a:p>
        </p:txBody>
      </p:sp>
      <p:sp>
        <p:nvSpPr>
          <p:cNvPr id="5" name="Foliennummernplatzhalter 4">
            <a:extLst>
              <a:ext uri="{FF2B5EF4-FFF2-40B4-BE49-F238E27FC236}">
                <a16:creationId xmlns:a16="http://schemas.microsoft.com/office/drawing/2014/main" id="{31836841-671F-41AD-98E3-C5233F3C6C27}"/>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82</a:t>
            </a:fld>
            <a:endParaRPr lang="de-DE" sz="975">
              <a:latin typeface="Calibri" panose="020F0502020204030204"/>
            </a:endParaRPr>
          </a:p>
        </p:txBody>
      </p:sp>
      <p:graphicFrame>
        <p:nvGraphicFramePr>
          <p:cNvPr id="7" name="Inhaltsplatzhalter 6">
            <a:extLst>
              <a:ext uri="{FF2B5EF4-FFF2-40B4-BE49-F238E27FC236}">
                <a16:creationId xmlns:a16="http://schemas.microsoft.com/office/drawing/2014/main" id="{DB995A99-3F48-4163-B4DB-9FC9DC8EEFEB}"/>
              </a:ext>
            </a:extLst>
          </p:cNvPr>
          <p:cNvGraphicFramePr>
            <a:graphicFrameLocks/>
          </p:cNvGraphicFramePr>
          <p:nvPr>
            <p:extLst/>
          </p:nvPr>
        </p:nvGraphicFramePr>
        <p:xfrm>
          <a:off x="891541" y="2584133"/>
          <a:ext cx="8218603" cy="1367792"/>
        </p:xfrm>
        <a:graphic>
          <a:graphicData uri="http://schemas.openxmlformats.org/drawingml/2006/table">
            <a:tbl>
              <a:tblPr firstRow="1" bandRow="1">
                <a:tableStyleId>{21E4AEA4-8DFA-4A89-87EB-49C32662AFE0}</a:tableStyleId>
              </a:tblPr>
              <a:tblGrid>
                <a:gridCol w="1456713">
                  <a:extLst>
                    <a:ext uri="{9D8B030D-6E8A-4147-A177-3AD203B41FA5}">
                      <a16:colId xmlns:a16="http://schemas.microsoft.com/office/drawing/2014/main" val="955172678"/>
                    </a:ext>
                  </a:extLst>
                </a:gridCol>
                <a:gridCol w="6761890">
                  <a:extLst>
                    <a:ext uri="{9D8B030D-6E8A-4147-A177-3AD203B41FA5}">
                      <a16:colId xmlns:a16="http://schemas.microsoft.com/office/drawing/2014/main" val="2647007092"/>
                    </a:ext>
                  </a:extLst>
                </a:gridCol>
              </a:tblGrid>
              <a:tr h="3714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1995-2010</a:t>
                      </a:r>
                    </a:p>
                  </a:txBody>
                  <a:tcPr marL="74295" marR="74295" marT="37148" marB="37148"/>
                </a:tc>
                <a:tc>
                  <a:txBody>
                    <a:bodyPr/>
                    <a:lstStyle/>
                    <a:p>
                      <a:r>
                        <a:rPr lang="de-DE" sz="2000" dirty="0"/>
                        <a:t>4. Moderne Epoche</a:t>
                      </a:r>
                    </a:p>
                  </a:txBody>
                  <a:tcPr marL="74295" marR="74295" marT="37148" marB="37148"/>
                </a:tc>
                <a:extLst>
                  <a:ext uri="{0D108BD9-81ED-4DB2-BD59-A6C34878D82A}">
                    <a16:rowId xmlns:a16="http://schemas.microsoft.com/office/drawing/2014/main" val="2978910905"/>
                  </a:ext>
                </a:extLst>
              </a:tr>
              <a:tr h="668655">
                <a:tc>
                  <a:txBody>
                    <a:bodyPr/>
                    <a:lstStyle/>
                    <a:p>
                      <a:pPr algn="ctr"/>
                      <a:r>
                        <a:rPr lang="de-DE" sz="2000" dirty="0"/>
                        <a:t>Erfolgreiche KI-Systeme</a:t>
                      </a:r>
                    </a:p>
                  </a:txBody>
                  <a:tcPr marL="74295" marR="74295" marT="37148" marB="37148"/>
                </a:tc>
                <a:tc>
                  <a:txBody>
                    <a:bodyPr/>
                    <a:lstStyle/>
                    <a:p>
                      <a:pPr marL="342900" indent="-342900">
                        <a:buFont typeface="Arial" panose="020B0604020202020204" pitchFamily="34" charset="0"/>
                        <a:buChar char="•"/>
                      </a:pPr>
                      <a:r>
                        <a:rPr lang="de-DE" sz="2000" baseline="0" dirty="0" err="1"/>
                        <a:t>Robocup</a:t>
                      </a:r>
                      <a:r>
                        <a:rPr lang="de-DE" sz="2000" baseline="0" dirty="0"/>
                        <a:t> (erster Wettkampf in Japan in 1997)</a:t>
                      </a:r>
                    </a:p>
                    <a:p>
                      <a:pPr marL="342900" indent="-342900">
                        <a:buFont typeface="Arial" panose="020B0604020202020204" pitchFamily="34" charset="0"/>
                        <a:buChar char="•"/>
                      </a:pPr>
                      <a:r>
                        <a:rPr lang="de-DE" sz="2000" baseline="0" dirty="0"/>
                        <a:t>DARPA Grand </a:t>
                      </a:r>
                      <a:r>
                        <a:rPr lang="de-DE" sz="2000" baseline="0" dirty="0" err="1"/>
                        <a:t>Challange</a:t>
                      </a:r>
                      <a:r>
                        <a:rPr lang="de-DE" sz="2000" baseline="0" dirty="0"/>
                        <a:t>: Wüstenrennen fahrerloser Fahrzeuge</a:t>
                      </a:r>
                    </a:p>
                  </a:txBody>
                  <a:tcPr marL="74295" marR="74295" marT="37148" marB="37148"/>
                </a:tc>
                <a:extLst>
                  <a:ext uri="{0D108BD9-81ED-4DB2-BD59-A6C34878D82A}">
                    <a16:rowId xmlns:a16="http://schemas.microsoft.com/office/drawing/2014/main" val="10001"/>
                  </a:ext>
                </a:extLst>
              </a:tr>
            </a:tbl>
          </a:graphicData>
        </a:graphic>
      </p:graphicFrame>
      <p:pic>
        <p:nvPicPr>
          <p:cNvPr id="11266" name="Picture 2" descr="Bildergebnis für roboc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568" y="3974121"/>
            <a:ext cx="3400950" cy="226865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Bildergebnis für darpa grand challen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0457" y="3736306"/>
            <a:ext cx="3035847" cy="2284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9447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B5D2F6E-4F7D-48D7-A559-F2D2332D9D79}"/>
              </a:ext>
            </a:extLst>
          </p:cNvPr>
          <p:cNvSpPr>
            <a:spLocks noGrp="1"/>
          </p:cNvSpPr>
          <p:nvPr>
            <p:ph type="ftr" sz="quarter" idx="11"/>
          </p:nvPr>
        </p:nvSpPr>
        <p:spPr/>
        <p:txBody>
          <a:bodyPr/>
          <a:lstStyle/>
          <a:p>
            <a:pPr defTabSz="371475" eaLnBrk="1" fontAlgn="auto" hangingPunct="1">
              <a:spcBef>
                <a:spcPts val="0"/>
              </a:spcBef>
              <a:spcAft>
                <a:spcPts val="0"/>
              </a:spcAft>
            </a:pPr>
            <a:r>
              <a:rPr lang="de-DE" sz="975" dirty="0">
                <a:latin typeface="Calibri" panose="020F0502020204030204"/>
              </a:rPr>
              <a:t>Wissensbasierte Systeme - Grundlagen und Geschichte der KI</a:t>
            </a:r>
          </a:p>
        </p:txBody>
      </p:sp>
      <p:sp>
        <p:nvSpPr>
          <p:cNvPr id="5" name="Foliennummernplatzhalter 4">
            <a:extLst>
              <a:ext uri="{FF2B5EF4-FFF2-40B4-BE49-F238E27FC236}">
                <a16:creationId xmlns:a16="http://schemas.microsoft.com/office/drawing/2014/main" id="{31836841-671F-41AD-98E3-C5233F3C6C27}"/>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83</a:t>
            </a:fld>
            <a:endParaRPr lang="de-DE" sz="975">
              <a:latin typeface="Calibri" panose="020F0502020204030204"/>
            </a:endParaRPr>
          </a:p>
        </p:txBody>
      </p:sp>
      <p:graphicFrame>
        <p:nvGraphicFramePr>
          <p:cNvPr id="7" name="Inhaltsplatzhalter 6">
            <a:extLst>
              <a:ext uri="{FF2B5EF4-FFF2-40B4-BE49-F238E27FC236}">
                <a16:creationId xmlns:a16="http://schemas.microsoft.com/office/drawing/2014/main" id="{DB995A99-3F48-4163-B4DB-9FC9DC8EEFEB}"/>
              </a:ext>
            </a:extLst>
          </p:cNvPr>
          <p:cNvGraphicFramePr>
            <a:graphicFrameLocks/>
          </p:cNvGraphicFramePr>
          <p:nvPr>
            <p:extLst/>
          </p:nvPr>
        </p:nvGraphicFramePr>
        <p:xfrm>
          <a:off x="891541" y="2462234"/>
          <a:ext cx="8218603" cy="1821184"/>
        </p:xfrm>
        <a:graphic>
          <a:graphicData uri="http://schemas.openxmlformats.org/drawingml/2006/table">
            <a:tbl>
              <a:tblPr firstRow="1" bandRow="1">
                <a:tableStyleId>{21E4AEA4-8DFA-4A89-87EB-49C32662AFE0}</a:tableStyleId>
              </a:tblPr>
              <a:tblGrid>
                <a:gridCol w="1283713">
                  <a:extLst>
                    <a:ext uri="{9D8B030D-6E8A-4147-A177-3AD203B41FA5}">
                      <a16:colId xmlns:a16="http://schemas.microsoft.com/office/drawing/2014/main" val="955172678"/>
                    </a:ext>
                  </a:extLst>
                </a:gridCol>
                <a:gridCol w="6934890">
                  <a:extLst>
                    <a:ext uri="{9D8B030D-6E8A-4147-A177-3AD203B41FA5}">
                      <a16:colId xmlns:a16="http://schemas.microsoft.com/office/drawing/2014/main" val="2647007092"/>
                    </a:ext>
                  </a:extLst>
                </a:gridCol>
              </a:tblGrid>
              <a:tr h="3714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Seit 2010</a:t>
                      </a:r>
                    </a:p>
                  </a:txBody>
                  <a:tcPr marL="74295" marR="74295" marT="37148" marB="37148"/>
                </a:tc>
                <a:tc>
                  <a:txBody>
                    <a:bodyPr/>
                    <a:lstStyle/>
                    <a:p>
                      <a:r>
                        <a:rPr lang="de-DE" sz="2000" dirty="0"/>
                        <a:t>5. Kommerzialisierung</a:t>
                      </a:r>
                    </a:p>
                  </a:txBody>
                  <a:tcPr marL="74295" marR="74295" marT="37148" marB="37148"/>
                </a:tc>
                <a:extLst>
                  <a:ext uri="{0D108BD9-81ED-4DB2-BD59-A6C34878D82A}">
                    <a16:rowId xmlns:a16="http://schemas.microsoft.com/office/drawing/2014/main" val="2978910905"/>
                  </a:ext>
                </a:extLst>
              </a:tr>
              <a:tr h="371475">
                <a:tc>
                  <a:txBody>
                    <a:bodyPr/>
                    <a:lstStyle/>
                    <a:p>
                      <a:pPr algn="ctr"/>
                      <a:r>
                        <a:rPr lang="de-DE" sz="2000" dirty="0"/>
                        <a:t>2011</a:t>
                      </a:r>
                    </a:p>
                  </a:txBody>
                  <a:tcPr marL="74295" marR="74295" marT="37148" marB="37148"/>
                </a:tc>
                <a:tc>
                  <a:txBody>
                    <a:bodyPr/>
                    <a:lstStyle/>
                    <a:p>
                      <a:r>
                        <a:rPr lang="de-DE" sz="2000" dirty="0"/>
                        <a:t>IBM Watson gewinnt die Quizshow </a:t>
                      </a:r>
                      <a:r>
                        <a:rPr lang="de-DE" sz="2000" dirty="0" err="1"/>
                        <a:t>Jeopardy</a:t>
                      </a:r>
                      <a:endParaRPr lang="de-DE" sz="2000" dirty="0"/>
                    </a:p>
                  </a:txBody>
                  <a:tcPr marL="74295" marR="74295" marT="37148" marB="37148"/>
                </a:tc>
                <a:extLst>
                  <a:ext uri="{0D108BD9-81ED-4DB2-BD59-A6C34878D82A}">
                    <a16:rowId xmlns:a16="http://schemas.microsoft.com/office/drawing/2014/main" val="10002"/>
                  </a:ext>
                </a:extLst>
              </a:tr>
              <a:tr h="668655">
                <a:tc>
                  <a:txBody>
                    <a:bodyPr/>
                    <a:lstStyle/>
                    <a:p>
                      <a:pPr algn="ctr"/>
                      <a:r>
                        <a:rPr lang="de-DE" sz="2000" dirty="0"/>
                        <a:t>2016</a:t>
                      </a:r>
                    </a:p>
                  </a:txBody>
                  <a:tcPr marL="74295" marR="74295" marT="37148" marB="37148"/>
                </a:tc>
                <a:tc>
                  <a:txBody>
                    <a:bodyPr/>
                    <a:lstStyle/>
                    <a:p>
                      <a:pPr marL="342900" indent="-342900">
                        <a:buFont typeface="Arial" panose="020B0604020202020204" pitchFamily="34" charset="0"/>
                        <a:buChar char="•"/>
                      </a:pPr>
                      <a:r>
                        <a:rPr lang="de-DE" sz="2000" dirty="0"/>
                        <a:t>Deep Learning ermöglicht sehr gute Klassifikation von Fotos</a:t>
                      </a:r>
                    </a:p>
                    <a:p>
                      <a:pPr marL="342900" indent="-342900">
                        <a:buFont typeface="Arial" panose="020B0604020202020204" pitchFamily="34" charset="0"/>
                        <a:buChar char="•"/>
                      </a:pPr>
                      <a:r>
                        <a:rPr lang="de-DE" sz="2000" dirty="0"/>
                        <a:t>AlphaGo besiegt</a:t>
                      </a:r>
                      <a:r>
                        <a:rPr lang="de-DE" sz="2000" baseline="0" dirty="0"/>
                        <a:t> den Weltmeister Lee </a:t>
                      </a:r>
                      <a:r>
                        <a:rPr lang="de-DE" sz="2000" baseline="0" dirty="0" err="1"/>
                        <a:t>Sedol</a:t>
                      </a:r>
                      <a:r>
                        <a:rPr lang="de-DE" sz="2000" baseline="0" dirty="0"/>
                        <a:t> im Spiel GO</a:t>
                      </a:r>
                      <a:endParaRPr lang="de-DE" sz="2000" dirty="0"/>
                    </a:p>
                  </a:txBody>
                  <a:tcPr marL="74295" marR="74295" marT="37148" marB="37148"/>
                </a:tc>
                <a:extLst>
                  <a:ext uri="{0D108BD9-81ED-4DB2-BD59-A6C34878D82A}">
                    <a16:rowId xmlns:a16="http://schemas.microsoft.com/office/drawing/2014/main" val="10003"/>
                  </a:ext>
                </a:extLst>
              </a:tr>
              <a:tr h="371475">
                <a:tc>
                  <a:txBody>
                    <a:bodyPr/>
                    <a:lstStyle/>
                    <a:p>
                      <a:pPr algn="ctr"/>
                      <a:r>
                        <a:rPr lang="de-DE" sz="2000" dirty="0"/>
                        <a:t>2017</a:t>
                      </a:r>
                    </a:p>
                  </a:txBody>
                  <a:tcPr marL="74295" marR="74295" marT="37148" marB="37148"/>
                </a:tc>
                <a:tc>
                  <a:txBody>
                    <a:bodyPr/>
                    <a:lstStyle/>
                    <a:p>
                      <a:r>
                        <a:rPr lang="de-DE" sz="2000" dirty="0" err="1"/>
                        <a:t>Libratus</a:t>
                      </a:r>
                      <a:r>
                        <a:rPr lang="de-DE" sz="2000" baseline="0" dirty="0"/>
                        <a:t> gewinnt ein hochrangiges Pokerspiel</a:t>
                      </a:r>
                      <a:endParaRPr lang="de-DE" sz="2000" dirty="0"/>
                    </a:p>
                  </a:txBody>
                  <a:tcPr marL="74295" marR="74295" marT="37148" marB="37148"/>
                </a:tc>
                <a:extLst>
                  <a:ext uri="{0D108BD9-81ED-4DB2-BD59-A6C34878D82A}">
                    <a16:rowId xmlns:a16="http://schemas.microsoft.com/office/drawing/2014/main" val="10004"/>
                  </a:ext>
                </a:extLst>
              </a:tr>
            </a:tbl>
          </a:graphicData>
        </a:graphic>
      </p:graphicFrame>
      <p:pic>
        <p:nvPicPr>
          <p:cNvPr id="12290" name="Picture 2" descr="Bildergebnis für ibm jeopar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622" y="4328741"/>
            <a:ext cx="2790518" cy="186034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Bildergebnis für alpha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3195" y="4328740"/>
            <a:ext cx="2792264" cy="186034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Bildergebnis für librat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2245" y="4328740"/>
            <a:ext cx="3301332" cy="1860346"/>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AB06FECA-9C58-4D2A-B699-2E1381AF7EB0}"/>
              </a:ext>
            </a:extLst>
          </p:cNvPr>
          <p:cNvSpPr>
            <a:spLocks noGrp="1"/>
          </p:cNvSpPr>
          <p:nvPr>
            <p:ph type="title"/>
          </p:nvPr>
        </p:nvSpPr>
        <p:spPr>
          <a:xfrm>
            <a:off x="891540" y="318448"/>
            <a:ext cx="8172450" cy="1611952"/>
          </a:xfrm>
        </p:spPr>
        <p:txBody>
          <a:bodyPr/>
          <a:lstStyle/>
          <a:p>
            <a:r>
              <a:rPr lang="de-DE" b="1" dirty="0"/>
              <a:t>1.7.3 Phasen der geschichtlichen KI-Entwicklung</a:t>
            </a:r>
            <a:endParaRPr lang="de-DE" dirty="0"/>
          </a:p>
        </p:txBody>
      </p:sp>
    </p:spTree>
    <p:extLst>
      <p:ext uri="{BB962C8B-B14F-4D97-AF65-F5344CB8AC3E}">
        <p14:creationId xmlns:p14="http://schemas.microsoft.com/office/powerpoint/2010/main" val="35556952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C8D2C0-2690-4A84-AF97-CE353E730C96}"/>
              </a:ext>
            </a:extLst>
          </p:cNvPr>
          <p:cNvSpPr>
            <a:spLocks noGrp="1"/>
          </p:cNvSpPr>
          <p:nvPr>
            <p:ph type="title"/>
          </p:nvPr>
        </p:nvSpPr>
        <p:spPr>
          <a:xfrm>
            <a:off x="776859" y="324800"/>
            <a:ext cx="8792878" cy="1178740"/>
          </a:xfrm>
        </p:spPr>
        <p:txBody>
          <a:bodyPr/>
          <a:lstStyle/>
          <a:p>
            <a:r>
              <a:rPr lang="de-DE" b="1" dirty="0"/>
              <a:t>1.7.4 Grobüberblick über die KI Gebiete/-Technologien</a:t>
            </a:r>
          </a:p>
        </p:txBody>
      </p:sp>
      <p:sp>
        <p:nvSpPr>
          <p:cNvPr id="8" name="Textplatzhalter 7">
            <a:extLst>
              <a:ext uri="{FF2B5EF4-FFF2-40B4-BE49-F238E27FC236}">
                <a16:creationId xmlns:a16="http://schemas.microsoft.com/office/drawing/2014/main" id="{075F1E76-70B4-472B-A77C-0AD04EA641CE}"/>
              </a:ext>
            </a:extLst>
          </p:cNvPr>
          <p:cNvSpPr>
            <a:spLocks noGrp="1"/>
          </p:cNvSpPr>
          <p:nvPr>
            <p:ph type="body" idx="1"/>
          </p:nvPr>
        </p:nvSpPr>
        <p:spPr/>
        <p:txBody>
          <a:bodyPr>
            <a:noAutofit/>
          </a:bodyPr>
          <a:lstStyle/>
          <a:p>
            <a:r>
              <a:rPr lang="de-DE" sz="1950" b="1" dirty="0"/>
              <a:t>Symbolische Wissensverarbeitung</a:t>
            </a:r>
          </a:p>
        </p:txBody>
      </p:sp>
      <mc:AlternateContent xmlns:mc="http://schemas.openxmlformats.org/markup-compatibility/2006">
        <mc:Choice xmlns:a14="http://schemas.microsoft.com/office/drawing/2010/main" Requires="a14">
          <p:sp>
            <p:nvSpPr>
              <p:cNvPr id="9" name="Inhaltsplatzhalter 8">
                <a:extLst>
                  <a:ext uri="{FF2B5EF4-FFF2-40B4-BE49-F238E27FC236}">
                    <a16:creationId xmlns:a16="http://schemas.microsoft.com/office/drawing/2014/main" id="{ACABC7D8-EC97-4BC1-87F9-1EA664F67FAC}"/>
                  </a:ext>
                </a:extLst>
              </p:cNvPr>
              <p:cNvSpPr>
                <a:spLocks noGrp="1"/>
              </p:cNvSpPr>
              <p:nvPr>
                <p:ph sz="half" idx="2"/>
              </p:nvPr>
            </p:nvSpPr>
            <p:spPr>
              <a:xfrm>
                <a:off x="891540" y="3122084"/>
                <a:ext cx="4011930" cy="2992888"/>
              </a:xfrm>
            </p:spPr>
            <p:txBody>
              <a:bodyPr>
                <a:normAutofit/>
              </a:bodyPr>
              <a:lstStyle/>
              <a:p>
                <a:r>
                  <a:rPr lang="de-DE" sz="1788" dirty="0"/>
                  <a:t>Intelligentes Verhalten wird auf der Begriffsebene gelöst z. B. mithilfe der Aussagen- und Prädikatenlogik.</a:t>
                </a:r>
              </a:p>
              <a:p>
                <a14:m>
                  <m:oMath xmlns:m="http://schemas.openxmlformats.org/officeDocument/2006/math">
                    <m:r>
                      <a:rPr lang="de-DE" sz="1788" i="1" dirty="0">
                        <a:latin typeface="Cambria Math" panose="02040503050406030204" pitchFamily="18" charset="0"/>
                      </a:rPr>
                      <m:t>𝑝</m:t>
                    </m:r>
                  </m:oMath>
                </a14:m>
                <a:r>
                  <a:rPr lang="de-DE" sz="1788" dirty="0"/>
                  <a:t>: Prüfung bestehen</a:t>
                </a:r>
                <a:br>
                  <a:rPr lang="de-DE" sz="1788" dirty="0"/>
                </a:br>
                <a14:m>
                  <m:oMath xmlns:m="http://schemas.openxmlformats.org/officeDocument/2006/math">
                    <m:r>
                      <a:rPr lang="de-DE" sz="1788" i="1" dirty="0">
                        <a:latin typeface="Cambria Math" panose="02040503050406030204" pitchFamily="18" charset="0"/>
                      </a:rPr>
                      <m:t>𝑞</m:t>
                    </m:r>
                  </m:oMath>
                </a14:m>
                <a:r>
                  <a:rPr lang="de-DE" sz="1788" dirty="0"/>
                  <a:t>: 50% der Punkte</a:t>
                </a:r>
                <a:br>
                  <a:rPr lang="de-DE" sz="1788" dirty="0"/>
                </a:br>
                <a14:m>
                  <m:oMath xmlns:m="http://schemas.openxmlformats.org/officeDocument/2006/math">
                    <m:r>
                      <a:rPr lang="de-DE" sz="1788" i="1" dirty="0">
                        <a:latin typeface="Cambria Math" panose="02040503050406030204" pitchFamily="18" charset="0"/>
                      </a:rPr>
                      <m:t>𝑞</m:t>
                    </m:r>
                    <m:r>
                      <a:rPr lang="de-DE" sz="1788" i="1" dirty="0">
                        <a:latin typeface="Cambria Math" panose="02040503050406030204" pitchFamily="18" charset="0"/>
                      </a:rPr>
                      <m:t> ⟹ </m:t>
                    </m:r>
                    <m:r>
                      <a:rPr lang="de-DE" sz="1788" i="1" dirty="0">
                        <a:latin typeface="Cambria Math" panose="02040503050406030204" pitchFamily="18" charset="0"/>
                      </a:rPr>
                      <m:t>𝑝</m:t>
                    </m:r>
                  </m:oMath>
                </a14:m>
                <a:endParaRPr lang="de-DE" sz="1788" dirty="0"/>
              </a:p>
              <a:p>
                <a:r>
                  <a:rPr lang="de-DE" sz="1788" dirty="0"/>
                  <a:t>Schlüsse werden mithilfe regelbasierter Systeme gezogen, die eine Wissensbasis mit Expertenwissen in der Regelform besitzen.</a:t>
                </a:r>
              </a:p>
            </p:txBody>
          </p:sp>
        </mc:Choice>
        <mc:Fallback>
          <p:sp>
            <p:nvSpPr>
              <p:cNvPr id="9" name="Inhaltsplatzhalter 8">
                <a:extLst>
                  <a:ext uri="{FF2B5EF4-FFF2-40B4-BE49-F238E27FC236}">
                    <a16:creationId xmlns:a16="http://schemas.microsoft.com/office/drawing/2014/main" id="{ACABC7D8-EC97-4BC1-87F9-1EA664F67FAC}"/>
                  </a:ext>
                </a:extLst>
              </p:cNvPr>
              <p:cNvSpPr>
                <a:spLocks noGrp="1" noRot="1" noChangeAspect="1" noMove="1" noResize="1" noEditPoints="1" noAdjustHandles="1" noChangeArrowheads="1" noChangeShapeType="1" noTextEdit="1"/>
              </p:cNvSpPr>
              <p:nvPr>
                <p:ph sz="half" idx="2"/>
              </p:nvPr>
            </p:nvSpPr>
            <p:spPr>
              <a:xfrm>
                <a:off x="891540" y="3122084"/>
                <a:ext cx="4011930" cy="2992888"/>
              </a:xfrm>
              <a:blipFill>
                <a:blip r:embed="rId2"/>
                <a:stretch>
                  <a:fillRect l="-3343" t="-1629"/>
                </a:stretch>
              </a:blipFill>
            </p:spPr>
            <p:txBody>
              <a:bodyPr/>
              <a:lstStyle/>
              <a:p>
                <a:r>
                  <a:rPr lang="de-DE">
                    <a:noFill/>
                  </a:rPr>
                  <a:t> </a:t>
                </a:r>
              </a:p>
            </p:txBody>
          </p:sp>
        </mc:Fallback>
      </mc:AlternateContent>
      <p:sp>
        <p:nvSpPr>
          <p:cNvPr id="10" name="Textplatzhalter 9">
            <a:extLst>
              <a:ext uri="{FF2B5EF4-FFF2-40B4-BE49-F238E27FC236}">
                <a16:creationId xmlns:a16="http://schemas.microsoft.com/office/drawing/2014/main" id="{B6B6B546-6400-410E-B868-982296DF99B5}"/>
              </a:ext>
            </a:extLst>
          </p:cNvPr>
          <p:cNvSpPr>
            <a:spLocks noGrp="1"/>
          </p:cNvSpPr>
          <p:nvPr>
            <p:ph type="body" sz="quarter" idx="3"/>
          </p:nvPr>
        </p:nvSpPr>
        <p:spPr/>
        <p:txBody>
          <a:bodyPr>
            <a:noAutofit/>
          </a:bodyPr>
          <a:lstStyle/>
          <a:p>
            <a:r>
              <a:rPr lang="de-DE" sz="1950" b="1" dirty="0"/>
              <a:t>Subsymbolische Wissensverarbeitung</a:t>
            </a:r>
          </a:p>
        </p:txBody>
      </p:sp>
      <p:sp>
        <p:nvSpPr>
          <p:cNvPr id="11" name="Inhaltsplatzhalter 10">
            <a:extLst>
              <a:ext uri="{FF2B5EF4-FFF2-40B4-BE49-F238E27FC236}">
                <a16:creationId xmlns:a16="http://schemas.microsoft.com/office/drawing/2014/main" id="{86634F5B-A6B1-4D1F-BB78-42DA6BFC06E4}"/>
              </a:ext>
            </a:extLst>
          </p:cNvPr>
          <p:cNvSpPr>
            <a:spLocks noGrp="1"/>
          </p:cNvSpPr>
          <p:nvPr>
            <p:ph sz="quarter" idx="4"/>
          </p:nvPr>
        </p:nvSpPr>
        <p:spPr>
          <a:xfrm>
            <a:off x="5052061" y="3122084"/>
            <a:ext cx="3218851" cy="2992888"/>
          </a:xfrm>
        </p:spPr>
        <p:txBody>
          <a:bodyPr>
            <a:normAutofit/>
          </a:bodyPr>
          <a:lstStyle/>
          <a:p>
            <a:r>
              <a:rPr lang="de-DE" sz="1788" dirty="0"/>
              <a:t>Intelligentes Verhalten wird durch Neuronale Netze erzwungen, die aus folgenden Komponenten bestehen:</a:t>
            </a:r>
          </a:p>
          <a:p>
            <a:pPr lvl="1">
              <a:buFont typeface="Arial" panose="020B0604020202020204" pitchFamily="34" charset="0"/>
              <a:buChar char="•"/>
            </a:pPr>
            <a:r>
              <a:rPr lang="de-DE" sz="1788" dirty="0"/>
              <a:t>Schaltelementen mit Ein-/ Ausgängen, die Signale weiterleiten, wenn sie einen Schwellenwert überschreiten</a:t>
            </a:r>
          </a:p>
          <a:p>
            <a:pPr lvl="1">
              <a:buFont typeface="Arial" panose="020B0604020202020204" pitchFamily="34" charset="0"/>
              <a:buChar char="•"/>
            </a:pPr>
            <a:r>
              <a:rPr lang="de-DE" sz="1788" dirty="0"/>
              <a:t>Verbindungen zwischen den Neuronen, die unterschiedlich gewichtet werden</a:t>
            </a:r>
          </a:p>
        </p:txBody>
      </p:sp>
      <p:sp>
        <p:nvSpPr>
          <p:cNvPr id="4" name="Fußzeilenplatzhalter 3">
            <a:extLst>
              <a:ext uri="{FF2B5EF4-FFF2-40B4-BE49-F238E27FC236}">
                <a16:creationId xmlns:a16="http://schemas.microsoft.com/office/drawing/2014/main" id="{0679684C-60C9-4633-B52A-5EACE5651A00}"/>
              </a:ext>
            </a:extLst>
          </p:cNvPr>
          <p:cNvSpPr>
            <a:spLocks noGrp="1"/>
          </p:cNvSpPr>
          <p:nvPr>
            <p:ph type="ftr" sz="quarter" idx="11"/>
          </p:nvPr>
        </p:nvSpPr>
        <p:spPr/>
        <p:txBody>
          <a:bodyPr/>
          <a:lstStyle/>
          <a:p>
            <a:pPr defTabSz="371475" eaLnBrk="1" fontAlgn="auto" hangingPunct="1">
              <a:spcBef>
                <a:spcPts val="0"/>
              </a:spcBef>
              <a:spcAft>
                <a:spcPts val="0"/>
              </a:spcAft>
            </a:pPr>
            <a:r>
              <a:rPr lang="de-DE" sz="975" dirty="0">
                <a:latin typeface="Calibri" panose="020F0502020204030204"/>
              </a:rPr>
              <a:t>KI-Gebiete im Überblick</a:t>
            </a:r>
          </a:p>
        </p:txBody>
      </p:sp>
      <p:sp>
        <p:nvSpPr>
          <p:cNvPr id="5" name="Foliennummernplatzhalter 4">
            <a:extLst>
              <a:ext uri="{FF2B5EF4-FFF2-40B4-BE49-F238E27FC236}">
                <a16:creationId xmlns:a16="http://schemas.microsoft.com/office/drawing/2014/main" id="{68FDAB22-721B-42ED-8272-12835644C1F8}"/>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84</a:t>
            </a:fld>
            <a:endParaRPr lang="de-DE" sz="975" dirty="0">
              <a:latin typeface="Calibri" panose="020F0502020204030204"/>
            </a:endParaRPr>
          </a:p>
        </p:txBody>
      </p:sp>
      <p:grpSp>
        <p:nvGrpSpPr>
          <p:cNvPr id="12" name="Group 82">
            <a:extLst>
              <a:ext uri="{FF2B5EF4-FFF2-40B4-BE49-F238E27FC236}">
                <a16:creationId xmlns:a16="http://schemas.microsoft.com/office/drawing/2014/main" id="{712B0482-67D7-460F-8F42-798756038EA5}"/>
              </a:ext>
            </a:extLst>
          </p:cNvPr>
          <p:cNvGrpSpPr>
            <a:grpSpLocks/>
          </p:cNvGrpSpPr>
          <p:nvPr/>
        </p:nvGrpSpPr>
        <p:grpSpPr bwMode="auto">
          <a:xfrm>
            <a:off x="8038306" y="3467104"/>
            <a:ext cx="1867694" cy="1423988"/>
            <a:chOff x="2104" y="2874"/>
            <a:chExt cx="1058" cy="802"/>
          </a:xfrm>
        </p:grpSpPr>
        <p:sp>
          <p:nvSpPr>
            <p:cNvPr id="13" name="Oval 29">
              <a:extLst>
                <a:ext uri="{FF2B5EF4-FFF2-40B4-BE49-F238E27FC236}">
                  <a16:creationId xmlns:a16="http://schemas.microsoft.com/office/drawing/2014/main" id="{1698121D-4FC6-4DB3-9423-A1B1CAE086BC}"/>
                </a:ext>
              </a:extLst>
            </p:cNvPr>
            <p:cNvSpPr>
              <a:spLocks noChangeArrowheads="1"/>
            </p:cNvSpPr>
            <p:nvPr/>
          </p:nvSpPr>
          <p:spPr bwMode="auto">
            <a:xfrm>
              <a:off x="2256" y="2880"/>
              <a:ext cx="144" cy="144"/>
            </a:xfrm>
            <a:prstGeom prst="ellipse">
              <a:avLst/>
            </a:prstGeom>
            <a:solidFill>
              <a:schemeClr val="bg1"/>
            </a:solidFill>
            <a:ln w="9525">
              <a:solidFill>
                <a:schemeClr val="tx1"/>
              </a:solidFill>
              <a:round/>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14" name="Oval 30">
              <a:extLst>
                <a:ext uri="{FF2B5EF4-FFF2-40B4-BE49-F238E27FC236}">
                  <a16:creationId xmlns:a16="http://schemas.microsoft.com/office/drawing/2014/main" id="{585AC7BB-2B81-406D-9597-6026AF7FF4AD}"/>
                </a:ext>
              </a:extLst>
            </p:cNvPr>
            <p:cNvSpPr>
              <a:spLocks noChangeArrowheads="1"/>
            </p:cNvSpPr>
            <p:nvPr/>
          </p:nvSpPr>
          <p:spPr bwMode="auto">
            <a:xfrm>
              <a:off x="2556" y="2876"/>
              <a:ext cx="144" cy="144"/>
            </a:xfrm>
            <a:prstGeom prst="ellipse">
              <a:avLst/>
            </a:prstGeom>
            <a:solidFill>
              <a:schemeClr val="bg1"/>
            </a:solidFill>
            <a:ln w="9525">
              <a:solidFill>
                <a:schemeClr val="tx1"/>
              </a:solidFill>
              <a:round/>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15" name="Oval 31">
              <a:extLst>
                <a:ext uri="{FF2B5EF4-FFF2-40B4-BE49-F238E27FC236}">
                  <a16:creationId xmlns:a16="http://schemas.microsoft.com/office/drawing/2014/main" id="{D8D53FD5-CAF7-4ED7-8C9E-0C15296628D2}"/>
                </a:ext>
              </a:extLst>
            </p:cNvPr>
            <p:cNvSpPr>
              <a:spLocks noChangeArrowheads="1"/>
            </p:cNvSpPr>
            <p:nvPr/>
          </p:nvSpPr>
          <p:spPr bwMode="auto">
            <a:xfrm>
              <a:off x="2862" y="2874"/>
              <a:ext cx="144" cy="144"/>
            </a:xfrm>
            <a:prstGeom prst="ellipse">
              <a:avLst/>
            </a:prstGeom>
            <a:solidFill>
              <a:schemeClr val="bg1"/>
            </a:solidFill>
            <a:ln w="9525">
              <a:solidFill>
                <a:schemeClr val="tx1"/>
              </a:solidFill>
              <a:round/>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16" name="Oval 32">
              <a:extLst>
                <a:ext uri="{FF2B5EF4-FFF2-40B4-BE49-F238E27FC236}">
                  <a16:creationId xmlns:a16="http://schemas.microsoft.com/office/drawing/2014/main" id="{F31A4F96-BD60-4749-A58B-8B4A540A34B5}"/>
                </a:ext>
              </a:extLst>
            </p:cNvPr>
            <p:cNvSpPr>
              <a:spLocks noChangeArrowheads="1"/>
            </p:cNvSpPr>
            <p:nvPr/>
          </p:nvSpPr>
          <p:spPr bwMode="auto">
            <a:xfrm>
              <a:off x="2104" y="3206"/>
              <a:ext cx="144" cy="144"/>
            </a:xfrm>
            <a:prstGeom prst="ellipse">
              <a:avLst/>
            </a:prstGeom>
            <a:solidFill>
              <a:srgbClr val="000000"/>
            </a:solidFill>
            <a:ln w="9525">
              <a:solidFill>
                <a:schemeClr val="tx1"/>
              </a:solidFill>
              <a:round/>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17" name="Oval 36">
              <a:extLst>
                <a:ext uri="{FF2B5EF4-FFF2-40B4-BE49-F238E27FC236}">
                  <a16:creationId xmlns:a16="http://schemas.microsoft.com/office/drawing/2014/main" id="{FEF24A87-ABFC-4141-9CD7-75B85BDC9609}"/>
                </a:ext>
              </a:extLst>
            </p:cNvPr>
            <p:cNvSpPr>
              <a:spLocks noChangeArrowheads="1"/>
            </p:cNvSpPr>
            <p:nvPr/>
          </p:nvSpPr>
          <p:spPr bwMode="auto">
            <a:xfrm>
              <a:off x="2262" y="3532"/>
              <a:ext cx="144" cy="144"/>
            </a:xfrm>
            <a:prstGeom prst="ellipse">
              <a:avLst/>
            </a:prstGeom>
            <a:solidFill>
              <a:srgbClr val="C0C0C0"/>
            </a:solidFill>
            <a:ln w="9525">
              <a:solidFill>
                <a:schemeClr val="tx1"/>
              </a:solidFill>
              <a:round/>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18" name="Oval 37">
              <a:extLst>
                <a:ext uri="{FF2B5EF4-FFF2-40B4-BE49-F238E27FC236}">
                  <a16:creationId xmlns:a16="http://schemas.microsoft.com/office/drawing/2014/main" id="{670C8C56-9E21-4B62-A701-9DBB7B7D0A09}"/>
                </a:ext>
              </a:extLst>
            </p:cNvPr>
            <p:cNvSpPr>
              <a:spLocks noChangeArrowheads="1"/>
            </p:cNvSpPr>
            <p:nvPr/>
          </p:nvSpPr>
          <p:spPr bwMode="auto">
            <a:xfrm>
              <a:off x="2570" y="3530"/>
              <a:ext cx="144" cy="144"/>
            </a:xfrm>
            <a:prstGeom prst="ellipse">
              <a:avLst/>
            </a:prstGeom>
            <a:solidFill>
              <a:srgbClr val="C0C0C0"/>
            </a:solidFill>
            <a:ln w="9525">
              <a:solidFill>
                <a:schemeClr val="tx1"/>
              </a:solidFill>
              <a:round/>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19" name="Oval 38">
              <a:extLst>
                <a:ext uri="{FF2B5EF4-FFF2-40B4-BE49-F238E27FC236}">
                  <a16:creationId xmlns:a16="http://schemas.microsoft.com/office/drawing/2014/main" id="{78303FDB-1421-4A0D-B4FA-4EF70B82278A}"/>
                </a:ext>
              </a:extLst>
            </p:cNvPr>
            <p:cNvSpPr>
              <a:spLocks noChangeArrowheads="1"/>
            </p:cNvSpPr>
            <p:nvPr/>
          </p:nvSpPr>
          <p:spPr bwMode="auto">
            <a:xfrm>
              <a:off x="2876" y="3528"/>
              <a:ext cx="144" cy="144"/>
            </a:xfrm>
            <a:prstGeom prst="ellipse">
              <a:avLst/>
            </a:prstGeom>
            <a:solidFill>
              <a:srgbClr val="C0C0C0"/>
            </a:solidFill>
            <a:ln w="9525">
              <a:solidFill>
                <a:schemeClr val="tx1"/>
              </a:solidFill>
              <a:round/>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grpSp>
          <p:nvGrpSpPr>
            <p:cNvPr id="20" name="Group 48">
              <a:extLst>
                <a:ext uri="{FF2B5EF4-FFF2-40B4-BE49-F238E27FC236}">
                  <a16:creationId xmlns:a16="http://schemas.microsoft.com/office/drawing/2014/main" id="{9823FE1C-EC00-4442-8E9E-5CA90E0978E7}"/>
                </a:ext>
              </a:extLst>
            </p:cNvPr>
            <p:cNvGrpSpPr>
              <a:grpSpLocks/>
            </p:cNvGrpSpPr>
            <p:nvPr/>
          </p:nvGrpSpPr>
          <p:grpSpPr bwMode="auto">
            <a:xfrm>
              <a:off x="2178" y="3024"/>
              <a:ext cx="376" cy="324"/>
              <a:chOff x="2178" y="3024"/>
              <a:chExt cx="376" cy="324"/>
            </a:xfrm>
          </p:grpSpPr>
          <p:sp>
            <p:nvSpPr>
              <p:cNvPr id="50" name="Oval 33">
                <a:extLst>
                  <a:ext uri="{FF2B5EF4-FFF2-40B4-BE49-F238E27FC236}">
                    <a16:creationId xmlns:a16="http://schemas.microsoft.com/office/drawing/2014/main" id="{C9FED689-92D7-45DA-A88A-3A2A23880652}"/>
                  </a:ext>
                </a:extLst>
              </p:cNvPr>
              <p:cNvSpPr>
                <a:spLocks noChangeArrowheads="1"/>
              </p:cNvSpPr>
              <p:nvPr/>
            </p:nvSpPr>
            <p:spPr bwMode="auto">
              <a:xfrm>
                <a:off x="2410" y="3204"/>
                <a:ext cx="144" cy="144"/>
              </a:xfrm>
              <a:prstGeom prst="ellipse">
                <a:avLst/>
              </a:prstGeom>
              <a:solidFill>
                <a:srgbClr val="000000"/>
              </a:solidFill>
              <a:ln w="9525">
                <a:solidFill>
                  <a:schemeClr val="tx1"/>
                </a:solidFill>
                <a:round/>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51" name="Line 39">
                <a:extLst>
                  <a:ext uri="{FF2B5EF4-FFF2-40B4-BE49-F238E27FC236}">
                    <a16:creationId xmlns:a16="http://schemas.microsoft.com/office/drawing/2014/main" id="{5D082030-687E-4F53-9304-154CDE2320A8}"/>
                  </a:ext>
                </a:extLst>
              </p:cNvPr>
              <p:cNvSpPr>
                <a:spLocks noChangeShapeType="1"/>
              </p:cNvSpPr>
              <p:nvPr/>
            </p:nvSpPr>
            <p:spPr bwMode="auto">
              <a:xfrm flipV="1">
                <a:off x="2178" y="3024"/>
                <a:ext cx="147" cy="181"/>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52" name="Line 43">
                <a:extLst>
                  <a:ext uri="{FF2B5EF4-FFF2-40B4-BE49-F238E27FC236}">
                    <a16:creationId xmlns:a16="http://schemas.microsoft.com/office/drawing/2014/main" id="{B2568EDD-69E1-4A8E-8E72-3E8D994DE3DB}"/>
                  </a:ext>
                </a:extLst>
              </p:cNvPr>
              <p:cNvSpPr>
                <a:spLocks noChangeShapeType="1"/>
              </p:cNvSpPr>
              <p:nvPr/>
            </p:nvSpPr>
            <p:spPr bwMode="auto">
              <a:xfrm rot="6000000" flipV="1">
                <a:off x="2331" y="3021"/>
                <a:ext cx="147" cy="181"/>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grpSp>
        <p:grpSp>
          <p:nvGrpSpPr>
            <p:cNvPr id="21" name="Group 49">
              <a:extLst>
                <a:ext uri="{FF2B5EF4-FFF2-40B4-BE49-F238E27FC236}">
                  <a16:creationId xmlns:a16="http://schemas.microsoft.com/office/drawing/2014/main" id="{B16CD63A-0523-4E9D-8E86-B44202E4C9F2}"/>
                </a:ext>
              </a:extLst>
            </p:cNvPr>
            <p:cNvGrpSpPr>
              <a:grpSpLocks/>
            </p:cNvGrpSpPr>
            <p:nvPr/>
          </p:nvGrpSpPr>
          <p:grpSpPr bwMode="auto">
            <a:xfrm>
              <a:off x="2480" y="3022"/>
              <a:ext cx="376" cy="324"/>
              <a:chOff x="2178" y="3024"/>
              <a:chExt cx="376" cy="324"/>
            </a:xfrm>
          </p:grpSpPr>
          <p:sp>
            <p:nvSpPr>
              <p:cNvPr id="47" name="Oval 50">
                <a:extLst>
                  <a:ext uri="{FF2B5EF4-FFF2-40B4-BE49-F238E27FC236}">
                    <a16:creationId xmlns:a16="http://schemas.microsoft.com/office/drawing/2014/main" id="{F8FE6C7D-9D12-4F9C-8675-4339DA631016}"/>
                  </a:ext>
                </a:extLst>
              </p:cNvPr>
              <p:cNvSpPr>
                <a:spLocks noChangeArrowheads="1"/>
              </p:cNvSpPr>
              <p:nvPr/>
            </p:nvSpPr>
            <p:spPr bwMode="auto">
              <a:xfrm>
                <a:off x="2410" y="3204"/>
                <a:ext cx="144" cy="144"/>
              </a:xfrm>
              <a:prstGeom prst="ellipse">
                <a:avLst/>
              </a:prstGeom>
              <a:solidFill>
                <a:srgbClr val="000000"/>
              </a:solidFill>
              <a:ln w="9525">
                <a:solidFill>
                  <a:schemeClr val="tx1"/>
                </a:solidFill>
                <a:round/>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48" name="Line 51">
                <a:extLst>
                  <a:ext uri="{FF2B5EF4-FFF2-40B4-BE49-F238E27FC236}">
                    <a16:creationId xmlns:a16="http://schemas.microsoft.com/office/drawing/2014/main" id="{DE839FF3-7642-4257-BDC2-45016C3231DD}"/>
                  </a:ext>
                </a:extLst>
              </p:cNvPr>
              <p:cNvSpPr>
                <a:spLocks noChangeShapeType="1"/>
              </p:cNvSpPr>
              <p:nvPr/>
            </p:nvSpPr>
            <p:spPr bwMode="auto">
              <a:xfrm flipV="1">
                <a:off x="2178" y="3024"/>
                <a:ext cx="147" cy="181"/>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49" name="Line 52">
                <a:extLst>
                  <a:ext uri="{FF2B5EF4-FFF2-40B4-BE49-F238E27FC236}">
                    <a16:creationId xmlns:a16="http://schemas.microsoft.com/office/drawing/2014/main" id="{01E840BB-54BE-4978-AA31-D3DEA40B44BD}"/>
                  </a:ext>
                </a:extLst>
              </p:cNvPr>
              <p:cNvSpPr>
                <a:spLocks noChangeShapeType="1"/>
              </p:cNvSpPr>
              <p:nvPr/>
            </p:nvSpPr>
            <p:spPr bwMode="auto">
              <a:xfrm rot="6000000" flipV="1">
                <a:off x="2331" y="3021"/>
                <a:ext cx="147" cy="181"/>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grpSp>
        <p:grpSp>
          <p:nvGrpSpPr>
            <p:cNvPr id="22" name="Group 53">
              <a:extLst>
                <a:ext uri="{FF2B5EF4-FFF2-40B4-BE49-F238E27FC236}">
                  <a16:creationId xmlns:a16="http://schemas.microsoft.com/office/drawing/2014/main" id="{88CC78F7-1203-496F-8661-38B511CBB48F}"/>
                </a:ext>
              </a:extLst>
            </p:cNvPr>
            <p:cNvGrpSpPr>
              <a:grpSpLocks/>
            </p:cNvGrpSpPr>
            <p:nvPr/>
          </p:nvGrpSpPr>
          <p:grpSpPr bwMode="auto">
            <a:xfrm>
              <a:off x="2786" y="3018"/>
              <a:ext cx="376" cy="324"/>
              <a:chOff x="2178" y="3024"/>
              <a:chExt cx="376" cy="324"/>
            </a:xfrm>
          </p:grpSpPr>
          <p:sp>
            <p:nvSpPr>
              <p:cNvPr id="44" name="Oval 54">
                <a:extLst>
                  <a:ext uri="{FF2B5EF4-FFF2-40B4-BE49-F238E27FC236}">
                    <a16:creationId xmlns:a16="http://schemas.microsoft.com/office/drawing/2014/main" id="{1B2F3226-ABBD-4B99-976D-6B4C0F9364FC}"/>
                  </a:ext>
                </a:extLst>
              </p:cNvPr>
              <p:cNvSpPr>
                <a:spLocks noChangeArrowheads="1"/>
              </p:cNvSpPr>
              <p:nvPr/>
            </p:nvSpPr>
            <p:spPr bwMode="auto">
              <a:xfrm>
                <a:off x="2410" y="3204"/>
                <a:ext cx="144" cy="144"/>
              </a:xfrm>
              <a:prstGeom prst="ellipse">
                <a:avLst/>
              </a:prstGeom>
              <a:solidFill>
                <a:srgbClr val="000000"/>
              </a:solidFill>
              <a:ln w="9525">
                <a:solidFill>
                  <a:schemeClr val="tx1"/>
                </a:solidFill>
                <a:round/>
                <a:headEnd/>
                <a:tailEnd/>
              </a:ln>
            </p:spPr>
            <p:txBody>
              <a:bodyPr wrap="none" anchor="ct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45" name="Line 55">
                <a:extLst>
                  <a:ext uri="{FF2B5EF4-FFF2-40B4-BE49-F238E27FC236}">
                    <a16:creationId xmlns:a16="http://schemas.microsoft.com/office/drawing/2014/main" id="{B024B1CD-9C62-44DC-83D4-D0ADC9759D7A}"/>
                  </a:ext>
                </a:extLst>
              </p:cNvPr>
              <p:cNvSpPr>
                <a:spLocks noChangeShapeType="1"/>
              </p:cNvSpPr>
              <p:nvPr/>
            </p:nvSpPr>
            <p:spPr bwMode="auto">
              <a:xfrm flipV="1">
                <a:off x="2178" y="3024"/>
                <a:ext cx="147" cy="181"/>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46" name="Line 56">
                <a:extLst>
                  <a:ext uri="{FF2B5EF4-FFF2-40B4-BE49-F238E27FC236}">
                    <a16:creationId xmlns:a16="http://schemas.microsoft.com/office/drawing/2014/main" id="{77AB4DEC-D7FE-43A0-885A-DA9AE2C72242}"/>
                  </a:ext>
                </a:extLst>
              </p:cNvPr>
              <p:cNvSpPr>
                <a:spLocks noChangeShapeType="1"/>
              </p:cNvSpPr>
              <p:nvPr/>
            </p:nvSpPr>
            <p:spPr bwMode="auto">
              <a:xfrm rot="6000000" flipV="1">
                <a:off x="2331" y="3021"/>
                <a:ext cx="147" cy="181"/>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grpSp>
        <p:grpSp>
          <p:nvGrpSpPr>
            <p:cNvPr id="23" name="Group 61">
              <a:extLst>
                <a:ext uri="{FF2B5EF4-FFF2-40B4-BE49-F238E27FC236}">
                  <a16:creationId xmlns:a16="http://schemas.microsoft.com/office/drawing/2014/main" id="{0CDF9231-23DA-4541-B30A-D793C413D7B8}"/>
                </a:ext>
              </a:extLst>
            </p:cNvPr>
            <p:cNvGrpSpPr>
              <a:grpSpLocks/>
            </p:cNvGrpSpPr>
            <p:nvPr/>
          </p:nvGrpSpPr>
          <p:grpSpPr bwMode="auto">
            <a:xfrm>
              <a:off x="2168" y="3349"/>
              <a:ext cx="317" cy="181"/>
              <a:chOff x="2313" y="3453"/>
              <a:chExt cx="317" cy="181"/>
            </a:xfrm>
          </p:grpSpPr>
          <p:sp>
            <p:nvSpPr>
              <p:cNvPr id="42" name="Line 59">
                <a:extLst>
                  <a:ext uri="{FF2B5EF4-FFF2-40B4-BE49-F238E27FC236}">
                    <a16:creationId xmlns:a16="http://schemas.microsoft.com/office/drawing/2014/main" id="{F9375E0C-51FD-403D-A8C9-3DF4DAB7ACDC}"/>
                  </a:ext>
                </a:extLst>
              </p:cNvPr>
              <p:cNvSpPr>
                <a:spLocks noChangeShapeType="1"/>
              </p:cNvSpPr>
              <p:nvPr/>
            </p:nvSpPr>
            <p:spPr bwMode="auto">
              <a:xfrm rot="10800000" flipV="1">
                <a:off x="2483" y="3453"/>
                <a:ext cx="147" cy="181"/>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43" name="Line 60">
                <a:extLst>
                  <a:ext uri="{FF2B5EF4-FFF2-40B4-BE49-F238E27FC236}">
                    <a16:creationId xmlns:a16="http://schemas.microsoft.com/office/drawing/2014/main" id="{CA592E47-2A52-4681-9C8F-B0502F31AEDF}"/>
                  </a:ext>
                </a:extLst>
              </p:cNvPr>
              <p:cNvSpPr>
                <a:spLocks noChangeShapeType="1"/>
              </p:cNvSpPr>
              <p:nvPr/>
            </p:nvSpPr>
            <p:spPr bwMode="auto">
              <a:xfrm rot="16800000" flipV="1">
                <a:off x="2330" y="3456"/>
                <a:ext cx="147" cy="181"/>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grpSp>
        <p:grpSp>
          <p:nvGrpSpPr>
            <p:cNvPr id="24" name="Group 62">
              <a:extLst>
                <a:ext uri="{FF2B5EF4-FFF2-40B4-BE49-F238E27FC236}">
                  <a16:creationId xmlns:a16="http://schemas.microsoft.com/office/drawing/2014/main" id="{A2447467-1E5C-4F5B-A18B-FF25B9E21317}"/>
                </a:ext>
              </a:extLst>
            </p:cNvPr>
            <p:cNvGrpSpPr>
              <a:grpSpLocks/>
            </p:cNvGrpSpPr>
            <p:nvPr/>
          </p:nvGrpSpPr>
          <p:grpSpPr bwMode="auto">
            <a:xfrm>
              <a:off x="2780" y="3342"/>
              <a:ext cx="317" cy="181"/>
              <a:chOff x="2313" y="3453"/>
              <a:chExt cx="317" cy="181"/>
            </a:xfrm>
          </p:grpSpPr>
          <p:sp>
            <p:nvSpPr>
              <p:cNvPr id="40" name="Line 63">
                <a:extLst>
                  <a:ext uri="{FF2B5EF4-FFF2-40B4-BE49-F238E27FC236}">
                    <a16:creationId xmlns:a16="http://schemas.microsoft.com/office/drawing/2014/main" id="{A0A9FA76-9A68-41BC-906B-1826CF3EEF8D}"/>
                  </a:ext>
                </a:extLst>
              </p:cNvPr>
              <p:cNvSpPr>
                <a:spLocks noChangeShapeType="1"/>
              </p:cNvSpPr>
              <p:nvPr/>
            </p:nvSpPr>
            <p:spPr bwMode="auto">
              <a:xfrm rot="10800000" flipV="1">
                <a:off x="2483" y="3453"/>
                <a:ext cx="147" cy="181"/>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41" name="Line 64">
                <a:extLst>
                  <a:ext uri="{FF2B5EF4-FFF2-40B4-BE49-F238E27FC236}">
                    <a16:creationId xmlns:a16="http://schemas.microsoft.com/office/drawing/2014/main" id="{556854AA-94A8-4169-AB20-6B7182D0B942}"/>
                  </a:ext>
                </a:extLst>
              </p:cNvPr>
              <p:cNvSpPr>
                <a:spLocks noChangeShapeType="1"/>
              </p:cNvSpPr>
              <p:nvPr/>
            </p:nvSpPr>
            <p:spPr bwMode="auto">
              <a:xfrm rot="16800000" flipV="1">
                <a:off x="2330" y="3456"/>
                <a:ext cx="147" cy="181"/>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grpSp>
        <p:grpSp>
          <p:nvGrpSpPr>
            <p:cNvPr id="25" name="Group 65">
              <a:extLst>
                <a:ext uri="{FF2B5EF4-FFF2-40B4-BE49-F238E27FC236}">
                  <a16:creationId xmlns:a16="http://schemas.microsoft.com/office/drawing/2014/main" id="{7BEC67AD-1F69-4339-B642-7E71B043072E}"/>
                </a:ext>
              </a:extLst>
            </p:cNvPr>
            <p:cNvGrpSpPr>
              <a:grpSpLocks/>
            </p:cNvGrpSpPr>
            <p:nvPr/>
          </p:nvGrpSpPr>
          <p:grpSpPr bwMode="auto">
            <a:xfrm>
              <a:off x="2476" y="3348"/>
              <a:ext cx="317" cy="181"/>
              <a:chOff x="2313" y="3453"/>
              <a:chExt cx="317" cy="181"/>
            </a:xfrm>
          </p:grpSpPr>
          <p:sp>
            <p:nvSpPr>
              <p:cNvPr id="38" name="Line 66">
                <a:extLst>
                  <a:ext uri="{FF2B5EF4-FFF2-40B4-BE49-F238E27FC236}">
                    <a16:creationId xmlns:a16="http://schemas.microsoft.com/office/drawing/2014/main" id="{61626A56-D91A-4B6E-A60A-54BF4DCB71A7}"/>
                  </a:ext>
                </a:extLst>
              </p:cNvPr>
              <p:cNvSpPr>
                <a:spLocks noChangeShapeType="1"/>
              </p:cNvSpPr>
              <p:nvPr/>
            </p:nvSpPr>
            <p:spPr bwMode="auto">
              <a:xfrm rot="10800000" flipV="1">
                <a:off x="2483" y="3453"/>
                <a:ext cx="147" cy="181"/>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39" name="Line 67">
                <a:extLst>
                  <a:ext uri="{FF2B5EF4-FFF2-40B4-BE49-F238E27FC236}">
                    <a16:creationId xmlns:a16="http://schemas.microsoft.com/office/drawing/2014/main" id="{EB3A59FA-5390-475E-9BC5-444F62473E11}"/>
                  </a:ext>
                </a:extLst>
              </p:cNvPr>
              <p:cNvSpPr>
                <a:spLocks noChangeShapeType="1"/>
              </p:cNvSpPr>
              <p:nvPr/>
            </p:nvSpPr>
            <p:spPr bwMode="auto">
              <a:xfrm rot="16800000" flipV="1">
                <a:off x="2330" y="3456"/>
                <a:ext cx="147" cy="181"/>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grpSp>
        <p:sp>
          <p:nvSpPr>
            <p:cNvPr id="26" name="Line 68">
              <a:extLst>
                <a:ext uri="{FF2B5EF4-FFF2-40B4-BE49-F238E27FC236}">
                  <a16:creationId xmlns:a16="http://schemas.microsoft.com/office/drawing/2014/main" id="{E9B90CF1-C089-4F59-BA33-51677505BC12}"/>
                </a:ext>
              </a:extLst>
            </p:cNvPr>
            <p:cNvSpPr>
              <a:spLocks noChangeShapeType="1"/>
            </p:cNvSpPr>
            <p:nvPr/>
          </p:nvSpPr>
          <p:spPr bwMode="auto">
            <a:xfrm>
              <a:off x="2328" y="3026"/>
              <a:ext cx="480" cy="181"/>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27" name="Line 69">
              <a:extLst>
                <a:ext uri="{FF2B5EF4-FFF2-40B4-BE49-F238E27FC236}">
                  <a16:creationId xmlns:a16="http://schemas.microsoft.com/office/drawing/2014/main" id="{9E50D2B5-DAFE-4412-8CB4-076469CF00D4}"/>
                </a:ext>
              </a:extLst>
            </p:cNvPr>
            <p:cNvSpPr>
              <a:spLocks noChangeShapeType="1"/>
            </p:cNvSpPr>
            <p:nvPr/>
          </p:nvSpPr>
          <p:spPr bwMode="auto">
            <a:xfrm>
              <a:off x="2330" y="3026"/>
              <a:ext cx="759" cy="170"/>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28" name="Line 70">
              <a:extLst>
                <a:ext uri="{FF2B5EF4-FFF2-40B4-BE49-F238E27FC236}">
                  <a16:creationId xmlns:a16="http://schemas.microsoft.com/office/drawing/2014/main" id="{72CA3773-2C46-483D-A37A-C1D7D9095441}"/>
                </a:ext>
              </a:extLst>
            </p:cNvPr>
            <p:cNvSpPr>
              <a:spLocks noChangeShapeType="1"/>
            </p:cNvSpPr>
            <p:nvPr/>
          </p:nvSpPr>
          <p:spPr bwMode="auto">
            <a:xfrm flipH="1">
              <a:off x="2152" y="3024"/>
              <a:ext cx="480" cy="192"/>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29" name="Line 71">
              <a:extLst>
                <a:ext uri="{FF2B5EF4-FFF2-40B4-BE49-F238E27FC236}">
                  <a16:creationId xmlns:a16="http://schemas.microsoft.com/office/drawing/2014/main" id="{934EA7E4-F263-41DB-AD13-91AF8B53F269}"/>
                </a:ext>
              </a:extLst>
            </p:cNvPr>
            <p:cNvSpPr>
              <a:spLocks noChangeShapeType="1"/>
            </p:cNvSpPr>
            <p:nvPr/>
          </p:nvSpPr>
          <p:spPr bwMode="auto">
            <a:xfrm>
              <a:off x="2632" y="3022"/>
              <a:ext cx="480" cy="186"/>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30" name="Line 72">
              <a:extLst>
                <a:ext uri="{FF2B5EF4-FFF2-40B4-BE49-F238E27FC236}">
                  <a16:creationId xmlns:a16="http://schemas.microsoft.com/office/drawing/2014/main" id="{2EC779DE-B5DC-4E30-BDF1-6886C17624D1}"/>
                </a:ext>
              </a:extLst>
            </p:cNvPr>
            <p:cNvSpPr>
              <a:spLocks noChangeShapeType="1"/>
            </p:cNvSpPr>
            <p:nvPr/>
          </p:nvSpPr>
          <p:spPr bwMode="auto">
            <a:xfrm flipH="1">
              <a:off x="2454" y="3022"/>
              <a:ext cx="480" cy="192"/>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31" name="Line 73">
              <a:extLst>
                <a:ext uri="{FF2B5EF4-FFF2-40B4-BE49-F238E27FC236}">
                  <a16:creationId xmlns:a16="http://schemas.microsoft.com/office/drawing/2014/main" id="{8F255129-98E9-4A70-8C2F-EABBAA96A90A}"/>
                </a:ext>
              </a:extLst>
            </p:cNvPr>
            <p:cNvSpPr>
              <a:spLocks noChangeShapeType="1"/>
            </p:cNvSpPr>
            <p:nvPr/>
          </p:nvSpPr>
          <p:spPr bwMode="auto">
            <a:xfrm flipH="1">
              <a:off x="2164" y="3020"/>
              <a:ext cx="768" cy="192"/>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32" name="Line 75">
              <a:extLst>
                <a:ext uri="{FF2B5EF4-FFF2-40B4-BE49-F238E27FC236}">
                  <a16:creationId xmlns:a16="http://schemas.microsoft.com/office/drawing/2014/main" id="{A1C8F240-65E5-4F67-8F75-990ECE5AF317}"/>
                </a:ext>
              </a:extLst>
            </p:cNvPr>
            <p:cNvSpPr>
              <a:spLocks noChangeShapeType="1"/>
            </p:cNvSpPr>
            <p:nvPr/>
          </p:nvSpPr>
          <p:spPr bwMode="auto">
            <a:xfrm>
              <a:off x="2180" y="3352"/>
              <a:ext cx="465" cy="181"/>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33" name="Line 77">
              <a:extLst>
                <a:ext uri="{FF2B5EF4-FFF2-40B4-BE49-F238E27FC236}">
                  <a16:creationId xmlns:a16="http://schemas.microsoft.com/office/drawing/2014/main" id="{0685EF0D-80AC-43E5-83F6-A1A71DCF00A4}"/>
                </a:ext>
              </a:extLst>
            </p:cNvPr>
            <p:cNvSpPr>
              <a:spLocks noChangeShapeType="1"/>
            </p:cNvSpPr>
            <p:nvPr/>
          </p:nvSpPr>
          <p:spPr bwMode="auto">
            <a:xfrm flipH="1">
              <a:off x="2644" y="3340"/>
              <a:ext cx="456" cy="192"/>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34" name="Line 78">
              <a:extLst>
                <a:ext uri="{FF2B5EF4-FFF2-40B4-BE49-F238E27FC236}">
                  <a16:creationId xmlns:a16="http://schemas.microsoft.com/office/drawing/2014/main" id="{DF4A421B-D55F-4274-8846-97CC636C317B}"/>
                </a:ext>
              </a:extLst>
            </p:cNvPr>
            <p:cNvSpPr>
              <a:spLocks noChangeShapeType="1"/>
            </p:cNvSpPr>
            <p:nvPr/>
          </p:nvSpPr>
          <p:spPr bwMode="auto">
            <a:xfrm>
              <a:off x="2182" y="3350"/>
              <a:ext cx="768" cy="181"/>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35" name="Line 79">
              <a:extLst>
                <a:ext uri="{FF2B5EF4-FFF2-40B4-BE49-F238E27FC236}">
                  <a16:creationId xmlns:a16="http://schemas.microsoft.com/office/drawing/2014/main" id="{CCFC88C1-3DF8-429A-8A90-618AE3186777}"/>
                </a:ext>
              </a:extLst>
            </p:cNvPr>
            <p:cNvSpPr>
              <a:spLocks noChangeShapeType="1"/>
            </p:cNvSpPr>
            <p:nvPr/>
          </p:nvSpPr>
          <p:spPr bwMode="auto">
            <a:xfrm flipH="1">
              <a:off x="2340" y="3348"/>
              <a:ext cx="748" cy="181"/>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36" name="Line 80">
              <a:extLst>
                <a:ext uri="{FF2B5EF4-FFF2-40B4-BE49-F238E27FC236}">
                  <a16:creationId xmlns:a16="http://schemas.microsoft.com/office/drawing/2014/main" id="{679ED4FC-2B3D-4F2A-A6E4-CD157A5C8677}"/>
                </a:ext>
              </a:extLst>
            </p:cNvPr>
            <p:cNvSpPr>
              <a:spLocks noChangeShapeType="1"/>
            </p:cNvSpPr>
            <p:nvPr/>
          </p:nvSpPr>
          <p:spPr bwMode="auto">
            <a:xfrm>
              <a:off x="2490" y="3352"/>
              <a:ext cx="465" cy="177"/>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sp>
          <p:nvSpPr>
            <p:cNvPr id="37" name="Line 81">
              <a:extLst>
                <a:ext uri="{FF2B5EF4-FFF2-40B4-BE49-F238E27FC236}">
                  <a16:creationId xmlns:a16="http://schemas.microsoft.com/office/drawing/2014/main" id="{4C6B68B0-4C08-4792-B5AA-9A790C48AB05}"/>
                </a:ext>
              </a:extLst>
            </p:cNvPr>
            <p:cNvSpPr>
              <a:spLocks noChangeShapeType="1"/>
            </p:cNvSpPr>
            <p:nvPr/>
          </p:nvSpPr>
          <p:spPr bwMode="auto">
            <a:xfrm flipH="1">
              <a:off x="2338" y="3342"/>
              <a:ext cx="465" cy="192"/>
            </a:xfrm>
            <a:prstGeom prst="line">
              <a:avLst/>
            </a:prstGeom>
            <a:noFill/>
            <a:ln w="9525">
              <a:solidFill>
                <a:schemeClr val="tx1"/>
              </a:solidFill>
              <a:round/>
              <a:headEnd/>
              <a:tailEnd/>
            </a:ln>
          </p:spPr>
          <p:txBody>
            <a:bodyPr/>
            <a:lstStyle/>
            <a:p>
              <a:pPr defTabSz="371475" eaLnBrk="1" fontAlgn="auto" hangingPunct="1">
                <a:spcBef>
                  <a:spcPts val="0"/>
                </a:spcBef>
                <a:spcAft>
                  <a:spcPts val="0"/>
                </a:spcAft>
              </a:pPr>
              <a:endParaRPr lang="en-US" sz="1463">
                <a:solidFill>
                  <a:srgbClr val="000000"/>
                </a:solidFill>
                <a:latin typeface="Calibri" panose="020F0502020204030204"/>
              </a:endParaRPr>
            </a:p>
          </p:txBody>
        </p:sp>
      </p:grpSp>
    </p:spTree>
    <p:extLst>
      <p:ext uri="{BB962C8B-B14F-4D97-AF65-F5344CB8AC3E}">
        <p14:creationId xmlns:p14="http://schemas.microsoft.com/office/powerpoint/2010/main" val="13396775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8C4DC-CAF1-4930-8116-9264194E22D4}"/>
              </a:ext>
            </a:extLst>
          </p:cNvPr>
          <p:cNvSpPr>
            <a:spLocks noGrp="1"/>
          </p:cNvSpPr>
          <p:nvPr>
            <p:ph type="title"/>
          </p:nvPr>
        </p:nvSpPr>
        <p:spPr/>
        <p:txBody>
          <a:bodyPr/>
          <a:lstStyle/>
          <a:p>
            <a:r>
              <a:rPr lang="de-DE" b="1" dirty="0"/>
              <a:t>1.7.4 Grobüberblick über die KI Gebiete/-Technologien</a:t>
            </a:r>
          </a:p>
        </p:txBody>
      </p:sp>
      <p:sp>
        <p:nvSpPr>
          <p:cNvPr id="4" name="Fußzeilenplatzhalter 3">
            <a:extLst>
              <a:ext uri="{FF2B5EF4-FFF2-40B4-BE49-F238E27FC236}">
                <a16:creationId xmlns:a16="http://schemas.microsoft.com/office/drawing/2014/main" id="{0679684C-60C9-4633-B52A-5EACE5651A00}"/>
              </a:ext>
            </a:extLst>
          </p:cNvPr>
          <p:cNvSpPr>
            <a:spLocks noGrp="1"/>
          </p:cNvSpPr>
          <p:nvPr>
            <p:ph type="ftr" sz="quarter" idx="11"/>
          </p:nvPr>
        </p:nvSpPr>
        <p:spPr/>
        <p:txBody>
          <a:bodyPr/>
          <a:lstStyle/>
          <a:p>
            <a:pPr defTabSz="371475" eaLnBrk="1" fontAlgn="auto" hangingPunct="1">
              <a:spcBef>
                <a:spcPts val="0"/>
              </a:spcBef>
              <a:spcAft>
                <a:spcPts val="0"/>
              </a:spcAft>
            </a:pPr>
            <a:r>
              <a:rPr lang="de-DE" sz="975">
                <a:latin typeface="Calibri" panose="020F0502020204030204"/>
              </a:rPr>
              <a:t>KI-Gebiete im Überblick</a:t>
            </a:r>
          </a:p>
        </p:txBody>
      </p:sp>
      <p:sp>
        <p:nvSpPr>
          <p:cNvPr id="5" name="Foliennummernplatzhalter 4">
            <a:extLst>
              <a:ext uri="{FF2B5EF4-FFF2-40B4-BE49-F238E27FC236}">
                <a16:creationId xmlns:a16="http://schemas.microsoft.com/office/drawing/2014/main" id="{68FDAB22-721B-42ED-8272-12835644C1F8}"/>
              </a:ext>
            </a:extLst>
          </p:cNvPr>
          <p:cNvSpPr>
            <a:spLocks noGrp="1"/>
          </p:cNvSpPr>
          <p:nvPr>
            <p:ph type="sldNum" sz="quarter" idx="12"/>
          </p:nvPr>
        </p:nvSpPr>
        <p:spPr/>
        <p:txBody>
          <a:bodyPr/>
          <a:lstStyle/>
          <a:p>
            <a:pPr defTabSz="371475" eaLnBrk="1" fontAlgn="auto" hangingPunct="1">
              <a:spcBef>
                <a:spcPts val="0"/>
              </a:spcBef>
              <a:spcAft>
                <a:spcPts val="0"/>
              </a:spcAft>
            </a:pPr>
            <a:fld id="{CB3FCF08-F411-4740-A28F-410ABB8231E7}" type="slidenum">
              <a:rPr lang="de-DE" sz="975">
                <a:latin typeface="Calibri" panose="020F0502020204030204"/>
              </a:rPr>
              <a:pPr defTabSz="371475" eaLnBrk="1" fontAlgn="auto" hangingPunct="1">
                <a:spcBef>
                  <a:spcPts val="0"/>
                </a:spcBef>
                <a:spcAft>
                  <a:spcPts val="0"/>
                </a:spcAft>
              </a:pPr>
              <a:t>85</a:t>
            </a:fld>
            <a:endParaRPr lang="de-DE" sz="975" dirty="0">
              <a:latin typeface="Calibri" panose="020F0502020204030204"/>
            </a:endParaRPr>
          </a:p>
        </p:txBody>
      </p:sp>
      <p:pic>
        <p:nvPicPr>
          <p:cNvPr id="6" name="Objekt 1"/>
          <p:cNvPicPr>
            <a:picLocks noGrp="1"/>
          </p:cNvPicPr>
          <p:nvPr>
            <p:ph idx="1"/>
          </p:nvPr>
        </p:nvPicPr>
        <p:blipFill>
          <a:blip r:embed="rId2" cstate="print"/>
          <a:srcRect t="14082" b="-1474"/>
          <a:stretch>
            <a:fillRect/>
          </a:stretch>
        </p:blipFill>
        <p:spPr bwMode="auto">
          <a:xfrm>
            <a:off x="1393625" y="2478413"/>
            <a:ext cx="7375839" cy="3600239"/>
          </a:xfrm>
          <a:prstGeom prst="rect">
            <a:avLst/>
          </a:prstGeom>
          <a:noFill/>
          <a:ln w="9525">
            <a:noFill/>
            <a:miter lim="800000"/>
            <a:headEnd/>
            <a:tailEnd/>
          </a:ln>
        </p:spPr>
      </p:pic>
    </p:spTree>
    <p:extLst>
      <p:ext uri="{BB962C8B-B14F-4D97-AF65-F5344CB8AC3E}">
        <p14:creationId xmlns:p14="http://schemas.microsoft.com/office/powerpoint/2010/main" val="31166092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497013" y="533400"/>
            <a:ext cx="7265987" cy="457200"/>
          </a:xfrm>
        </p:spPr>
        <p:txBody>
          <a:bodyPr/>
          <a:lstStyle/>
          <a:p>
            <a:pPr algn="ctr">
              <a:defRPr/>
            </a:pPr>
            <a:r>
              <a:rPr lang="en-US" sz="2800" dirty="0" err="1">
                <a:solidFill>
                  <a:schemeClr val="tx1"/>
                </a:solidFill>
                <a:latin typeface="+mn-lt"/>
                <a:ea typeface="+mn-ea"/>
                <a:cs typeface="+mn-cs"/>
              </a:rPr>
              <a:t>Literatur</a:t>
            </a:r>
            <a:br>
              <a:rPr lang="en-US" sz="2800" dirty="0">
                <a:solidFill>
                  <a:schemeClr val="tx1"/>
                </a:solidFill>
                <a:latin typeface="+mn-lt"/>
                <a:ea typeface="+mn-ea"/>
                <a:cs typeface="+mn-cs"/>
              </a:rPr>
            </a:br>
            <a:endParaRPr lang="en-US" sz="2800" dirty="0"/>
          </a:p>
        </p:txBody>
      </p:sp>
      <p:sp>
        <p:nvSpPr>
          <p:cNvPr id="57347" name="Inhaltsplatzhalter 2"/>
          <p:cNvSpPr>
            <a:spLocks noGrp="1"/>
          </p:cNvSpPr>
          <p:nvPr>
            <p:ph idx="1"/>
          </p:nvPr>
        </p:nvSpPr>
        <p:spPr>
          <a:xfrm>
            <a:off x="415925" y="930275"/>
            <a:ext cx="8382000" cy="4572000"/>
          </a:xfrm>
        </p:spPr>
        <p:txBody>
          <a:bodyPr/>
          <a:lstStyle/>
          <a:p>
            <a:r>
              <a:rPr lang="en-US"/>
              <a:t>Michael Müller; Ferdinand Förtsch: Wissensmanagement, 2015, Kommunal- und Schulverlag Wiesbaden, S.30-38</a:t>
            </a:r>
            <a:endParaRPr lang="de-DE"/>
          </a:p>
          <a:p>
            <a:r>
              <a:rPr lang="de-DE"/>
              <a:t>Richard Pircher, Verlag: Publicis Publishing, Erlangen 2010: Wissensmanagement, Wissenstransfer, Wissensnetzwerke – Konzepte, Methoden und Erfahrungen </a:t>
            </a:r>
          </a:p>
          <a:p>
            <a:r>
              <a:rPr lang="de-DE"/>
              <a:t>Andrea Bellinger, David Krieger: Wissensmanagement für KMU, cdf Hochschulverlag Zürich 2007, S. 31 ff</a:t>
            </a:r>
          </a:p>
          <a:p>
            <a:r>
              <a:rPr lang="de-DE"/>
              <a:t>Bullinger, H.-J., Wörner, K., Prieto, J., Wissensmanagement heute – Daten, Fakten, Trends, Studie des Frauenhofer-Instituts für Arbeitswissenschaft und Organisation, Stuttgart 1998.</a:t>
            </a:r>
          </a:p>
          <a:p>
            <a:r>
              <a:rPr lang="de-DE"/>
              <a:t>Davenport, Th., Prusak, L., Wenn Ihr Unternehmen wüsste, was es alles weiß ... – Das Praxisbuch zum Wissensmanagement, mi Verlag Moderne Industrie, 1998.</a:t>
            </a:r>
          </a:p>
          <a:p>
            <a:r>
              <a:rPr lang="de-DE"/>
              <a:t>Heilmann, H., Wissensmanagement – ein neues Paradigma?, Praxis der Wirtschaftsinformatik 36(199)208, S. 7 ff.</a:t>
            </a:r>
          </a:p>
          <a:p>
            <a:r>
              <a:rPr lang="de-DE"/>
              <a:t>Probst, G., Raub, S., Romhardt, K., Wissen managen – Wie Unternehmen ihre wertvollste Ressource optimal nutzen, Wiesbaden 1997.</a:t>
            </a:r>
          </a:p>
          <a:p>
            <a:r>
              <a:rPr lang="en-US"/>
              <a:t>Reinmann-Rothmeier, Gabi, Mandl, Heinz:</a:t>
            </a:r>
            <a:r>
              <a:rPr lang="en-US" b="1"/>
              <a:t> </a:t>
            </a:r>
            <a:r>
              <a:rPr lang="en-US"/>
              <a:t>Individuelles Wissensmanagement. Bern [u.a.], Huber, 2000</a:t>
            </a:r>
            <a:endParaRPr lang="de-DE"/>
          </a:p>
          <a:p>
            <a:r>
              <a:rPr lang="de-DE"/>
              <a:t> Freimut Bodendorf. </a:t>
            </a:r>
            <a:r>
              <a:rPr lang="de-DE" i="1"/>
              <a:t>Daten- und Wissensmanagement</a:t>
            </a:r>
            <a:r>
              <a:rPr lang="de-DE"/>
              <a:t>. Springer Verlag, 2006.</a:t>
            </a:r>
          </a:p>
          <a:p>
            <a:r>
              <a:rPr lang="en-US" i="1"/>
              <a:t>Popp, H. E.:</a:t>
            </a:r>
            <a:r>
              <a:rPr lang="en-US"/>
              <a:t>  Mensch- Mikrocomputer Kommunikationssystem -   Management  Expertensystem  in der  chemischen Industrie  auf  der Basis  eines  universellen Daten- und Prozeduralmodells  auf  einem Mikrocomputerverbundsystem,  Dissertation Regensburg,  260 S., 1984.</a:t>
            </a:r>
            <a:endParaRPr lang="de-DE"/>
          </a:p>
          <a:p>
            <a:endParaRPr lang="en-US" altLang="de-DE"/>
          </a:p>
        </p:txBody>
      </p:sp>
      <p:sp>
        <p:nvSpPr>
          <p:cNvPr id="57348" name="Foliennummernplatzhalter 3"/>
          <p:cNvSpPr>
            <a:spLocks noGrp="1"/>
          </p:cNvSpPr>
          <p:nvPr>
            <p:ph type="sldNum" sz="quarter" idx="10"/>
          </p:nvPr>
        </p:nvSpPr>
        <p:spPr>
          <a:noFill/>
        </p:spPr>
        <p:txBody>
          <a:bodyPr/>
          <a:lstStyle/>
          <a:p>
            <a:r>
              <a:rPr lang="de-DE" altLang="de-DE"/>
              <a:t>Seite </a:t>
            </a:r>
            <a:fld id="{DF40FE45-C2AA-4F0D-AFA1-4FCB1F5A7D73}" type="slidenum">
              <a:rPr lang="de-DE" altLang="de-DE" smtClean="0"/>
              <a:pPr/>
              <a:t>86</a:t>
            </a:fld>
            <a:endParaRPr lang="de-DE" altLang="de-DE"/>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44361-5581-45E5-98FB-7F6858F48E40}"/>
              </a:ext>
            </a:extLst>
          </p:cNvPr>
          <p:cNvSpPr>
            <a:spLocks noGrp="1"/>
          </p:cNvSpPr>
          <p:nvPr>
            <p:ph type="title"/>
          </p:nvPr>
        </p:nvSpPr>
        <p:spPr/>
        <p:txBody>
          <a:bodyPr/>
          <a:lstStyle/>
          <a:p>
            <a:r>
              <a:rPr lang="de-DE" sz="2800" dirty="0"/>
              <a:t>Literatur</a:t>
            </a:r>
          </a:p>
        </p:txBody>
      </p:sp>
      <p:sp>
        <p:nvSpPr>
          <p:cNvPr id="3" name="Inhaltsplatzhalter 2">
            <a:extLst>
              <a:ext uri="{FF2B5EF4-FFF2-40B4-BE49-F238E27FC236}">
                <a16:creationId xmlns:a16="http://schemas.microsoft.com/office/drawing/2014/main" id="{6668E4A1-0AAC-420F-8C32-AD2B5D32769D}"/>
              </a:ext>
            </a:extLst>
          </p:cNvPr>
          <p:cNvSpPr>
            <a:spLocks noGrp="1"/>
          </p:cNvSpPr>
          <p:nvPr>
            <p:ph idx="1"/>
          </p:nvPr>
        </p:nvSpPr>
        <p:spPr/>
        <p:txBody>
          <a:bodyPr/>
          <a:lstStyle/>
          <a:p>
            <a:pPr lvl="0"/>
            <a:r>
              <a:rPr lang="en-US" dirty="0"/>
              <a:t>Wille Rudolf (2000). </a:t>
            </a:r>
            <a:r>
              <a:rPr lang="en-US" dirty="0" err="1"/>
              <a:t>Begriffliche</a:t>
            </a:r>
            <a:r>
              <a:rPr lang="en-US" dirty="0"/>
              <a:t> </a:t>
            </a:r>
            <a:r>
              <a:rPr lang="en-US" dirty="0" err="1"/>
              <a:t>Wissensverarbeitung</a:t>
            </a:r>
            <a:r>
              <a:rPr lang="en-US" dirty="0"/>
              <a:t>: </a:t>
            </a:r>
            <a:r>
              <a:rPr lang="en-US" dirty="0" err="1"/>
              <a:t>Theorie</a:t>
            </a:r>
            <a:r>
              <a:rPr lang="en-US" dirty="0"/>
              <a:t> und Praxis. </a:t>
            </a:r>
            <a:r>
              <a:rPr lang="en-US" dirty="0" err="1"/>
              <a:t>Informatik</a:t>
            </a:r>
            <a:r>
              <a:rPr lang="en-US" dirty="0"/>
              <a:t>-Spektrum 6/2000.</a:t>
            </a:r>
            <a:endParaRPr lang="de-DE" dirty="0"/>
          </a:p>
          <a:p>
            <a:pPr lvl="0"/>
            <a:r>
              <a:rPr lang="en-US" dirty="0"/>
              <a:t>Russel Stuart, </a:t>
            </a:r>
            <a:r>
              <a:rPr lang="en-US" dirty="0" err="1"/>
              <a:t>Norvig</a:t>
            </a:r>
            <a:r>
              <a:rPr lang="en-US" dirty="0"/>
              <a:t> Peter: </a:t>
            </a:r>
            <a:r>
              <a:rPr lang="en-US" dirty="0" err="1"/>
              <a:t>Künstliche</a:t>
            </a:r>
            <a:r>
              <a:rPr lang="en-US" dirty="0"/>
              <a:t> </a:t>
            </a:r>
            <a:r>
              <a:rPr lang="en-US" dirty="0" err="1"/>
              <a:t>Intelligenz</a:t>
            </a:r>
            <a:r>
              <a:rPr lang="en-US" dirty="0"/>
              <a:t>. Ein moderner Ansatz. 3. </a:t>
            </a:r>
            <a:r>
              <a:rPr lang="en-US" dirty="0" err="1"/>
              <a:t>Auflage</a:t>
            </a:r>
            <a:r>
              <a:rPr lang="en-US" dirty="0"/>
              <a:t>, Pearson </a:t>
            </a:r>
            <a:r>
              <a:rPr lang="en-US" dirty="0" err="1"/>
              <a:t>Studium</a:t>
            </a:r>
            <a:r>
              <a:rPr lang="en-US" dirty="0"/>
              <a:t>, 2012</a:t>
            </a:r>
            <a:endParaRPr lang="de-DE" dirty="0"/>
          </a:p>
          <a:p>
            <a:pPr lvl="0"/>
            <a:r>
              <a:rPr lang="en-US" dirty="0" err="1"/>
              <a:t>Görz</a:t>
            </a:r>
            <a:r>
              <a:rPr lang="en-US" dirty="0"/>
              <a:t>, G., Schneeberger, J. &amp; Schmid, U., 2014. </a:t>
            </a:r>
            <a:r>
              <a:rPr lang="en-US" i="1" dirty="0" err="1"/>
              <a:t>Handbuch</a:t>
            </a:r>
            <a:r>
              <a:rPr lang="en-US" i="1" dirty="0"/>
              <a:t> der </a:t>
            </a:r>
            <a:r>
              <a:rPr lang="en-US" i="1" dirty="0" err="1"/>
              <a:t>Künstlichen</a:t>
            </a:r>
            <a:r>
              <a:rPr lang="en-US" i="1" dirty="0"/>
              <a:t> </a:t>
            </a:r>
            <a:r>
              <a:rPr lang="en-US" i="1" dirty="0" err="1"/>
              <a:t>Intelligenz</a:t>
            </a:r>
            <a:r>
              <a:rPr lang="en-US" i="1" dirty="0"/>
              <a:t>. </a:t>
            </a:r>
            <a:r>
              <a:rPr lang="en-US" dirty="0"/>
              <a:t>5. </a:t>
            </a:r>
            <a:r>
              <a:rPr lang="en-US" dirty="0" err="1"/>
              <a:t>Hrsg</a:t>
            </a:r>
            <a:r>
              <a:rPr lang="en-US" dirty="0"/>
              <a:t>. München: </a:t>
            </a:r>
            <a:r>
              <a:rPr lang="en-US" dirty="0" err="1"/>
              <a:t>Oldenbourg</a:t>
            </a:r>
            <a:r>
              <a:rPr lang="en-US" dirty="0"/>
              <a:t> Verlag München. </a:t>
            </a:r>
            <a:endParaRPr lang="de-DE" dirty="0"/>
          </a:p>
          <a:p>
            <a:pPr lvl="0"/>
            <a:r>
              <a:rPr lang="en-US" dirty="0"/>
              <a:t>Knoll Alois Christian: </a:t>
            </a:r>
            <a:r>
              <a:rPr lang="en-US" dirty="0" err="1"/>
              <a:t>Künstliche</a:t>
            </a:r>
            <a:r>
              <a:rPr lang="en-US" dirty="0"/>
              <a:t> </a:t>
            </a:r>
            <a:r>
              <a:rPr lang="en-US" dirty="0" err="1"/>
              <a:t>Intelligenz</a:t>
            </a:r>
            <a:r>
              <a:rPr lang="en-US" dirty="0"/>
              <a:t> und </a:t>
            </a:r>
            <a:r>
              <a:rPr lang="en-US" dirty="0" err="1"/>
              <a:t>Robotik</a:t>
            </a:r>
            <a:r>
              <a:rPr lang="en-US" dirty="0"/>
              <a:t>: Motor </a:t>
            </a:r>
            <a:r>
              <a:rPr lang="en-US" dirty="0" err="1"/>
              <a:t>für</a:t>
            </a:r>
            <a:r>
              <a:rPr lang="en-US" dirty="0"/>
              <a:t> Innovation. ZD.B DIGITAL DIALOGUE POSITIONSPAPIER 2018.</a:t>
            </a:r>
            <a:endParaRPr lang="de-DE" dirty="0"/>
          </a:p>
          <a:p>
            <a:endParaRPr lang="de-DE" dirty="0"/>
          </a:p>
        </p:txBody>
      </p:sp>
      <p:sp>
        <p:nvSpPr>
          <p:cNvPr id="4" name="Foliennummernplatzhalter 3">
            <a:extLst>
              <a:ext uri="{FF2B5EF4-FFF2-40B4-BE49-F238E27FC236}">
                <a16:creationId xmlns:a16="http://schemas.microsoft.com/office/drawing/2014/main" id="{F618E790-00A3-4A8A-A102-48E432152275}"/>
              </a:ext>
            </a:extLst>
          </p:cNvPr>
          <p:cNvSpPr>
            <a:spLocks noGrp="1"/>
          </p:cNvSpPr>
          <p:nvPr>
            <p:ph type="sldNum" sz="quarter" idx="10"/>
          </p:nvPr>
        </p:nvSpPr>
        <p:spPr/>
        <p:txBody>
          <a:bodyPr/>
          <a:lstStyle/>
          <a:p>
            <a:pPr>
              <a:defRPr/>
            </a:pPr>
            <a:fld id="{C73B1473-D840-453A-B96E-677E06FF19DC}" type="slidenum">
              <a:rPr lang="de-DE" smtClean="0"/>
              <a:pPr>
                <a:defRPr/>
              </a:pPr>
              <a:t>87</a:t>
            </a:fld>
            <a:endParaRPr lang="de-DE" dirty="0"/>
          </a:p>
        </p:txBody>
      </p:sp>
    </p:spTree>
    <p:extLst>
      <p:ext uri="{BB962C8B-B14F-4D97-AF65-F5344CB8AC3E}">
        <p14:creationId xmlns:p14="http://schemas.microsoft.com/office/powerpoint/2010/main" val="17681536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Kontrollfragen</a:t>
            </a:r>
          </a:p>
        </p:txBody>
      </p:sp>
      <p:sp>
        <p:nvSpPr>
          <p:cNvPr id="3" name="Inhaltsplatzhalter 2"/>
          <p:cNvSpPr>
            <a:spLocks noGrp="1"/>
          </p:cNvSpPr>
          <p:nvPr>
            <p:ph idx="1"/>
          </p:nvPr>
        </p:nvSpPr>
        <p:spPr>
          <a:xfrm>
            <a:off x="344488" y="1073696"/>
            <a:ext cx="8382000" cy="4572000"/>
          </a:xfrm>
        </p:spPr>
        <p:txBody>
          <a:bodyPr/>
          <a:lstStyle/>
          <a:p>
            <a:pPr lvl="0">
              <a:buFont typeface="+mj-lt"/>
              <a:buAutoNum type="arabicPeriod"/>
            </a:pPr>
            <a:r>
              <a:rPr lang="de-DE" sz="1800" dirty="0">
                <a:solidFill>
                  <a:schemeClr val="tx1"/>
                </a:solidFill>
                <a:latin typeface="+mn-lt"/>
                <a:ea typeface="+mn-ea"/>
                <a:cs typeface="+mn-cs"/>
              </a:rPr>
              <a:t>Was ist Wissenslogistik?</a:t>
            </a:r>
          </a:p>
          <a:p>
            <a:pPr lvl="0">
              <a:buFont typeface="+mj-lt"/>
              <a:buAutoNum type="arabicPeriod"/>
            </a:pPr>
            <a:r>
              <a:rPr lang="de-DE" sz="1800" dirty="0">
                <a:solidFill>
                  <a:schemeClr val="tx1"/>
                </a:solidFill>
                <a:latin typeface="+mn-lt"/>
                <a:ea typeface="+mn-ea"/>
                <a:cs typeface="+mn-cs"/>
              </a:rPr>
              <a:t>Was macht das Wissenskapital eines Unternehmens aus? </a:t>
            </a:r>
          </a:p>
          <a:p>
            <a:pPr lvl="0">
              <a:buFont typeface="+mj-lt"/>
              <a:buAutoNum type="arabicPeriod"/>
            </a:pPr>
            <a:r>
              <a:rPr lang="de-DE" sz="1800" dirty="0">
                <a:solidFill>
                  <a:schemeClr val="tx1"/>
                </a:solidFill>
                <a:latin typeface="+mn-lt"/>
                <a:ea typeface="+mn-ea"/>
                <a:cs typeface="+mn-cs"/>
              </a:rPr>
              <a:t>Skizzieren sie die Teilprozesse von Wissensmanagement nach Probst und geben sie je Teilprozess ein Beispiel.</a:t>
            </a:r>
          </a:p>
          <a:p>
            <a:pPr lvl="0">
              <a:buFont typeface="+mj-lt"/>
              <a:buAutoNum type="arabicPeriod"/>
            </a:pPr>
            <a:r>
              <a:rPr lang="de-DE" sz="1800" dirty="0">
                <a:solidFill>
                  <a:schemeClr val="tx1"/>
                </a:solidFill>
                <a:latin typeface="+mn-lt"/>
                <a:ea typeface="+mn-ea"/>
                <a:cs typeface="+mn-cs"/>
              </a:rPr>
              <a:t>Beschreiben sie die Prozesskategorien des WM vom Münchner Modell (Mandl) und geben sie je Kategorie ein Beispiel.</a:t>
            </a:r>
          </a:p>
          <a:p>
            <a:pPr lvl="0">
              <a:buFont typeface="+mj-lt"/>
              <a:buAutoNum type="arabicPeriod"/>
            </a:pPr>
            <a:r>
              <a:rPr lang="de-DE" sz="1800" dirty="0">
                <a:solidFill>
                  <a:schemeClr val="tx1"/>
                </a:solidFill>
                <a:latin typeface="+mn-lt"/>
                <a:ea typeface="+mn-ea"/>
                <a:cs typeface="+mn-cs"/>
              </a:rPr>
              <a:t>Sie sollen ihr Unternehmen/ihre Fakultät überzeugen WM zu betreiben. Stellen sie fünf Nutzeffekte von WM dar.</a:t>
            </a:r>
          </a:p>
          <a:p>
            <a:pPr lvl="0">
              <a:buFont typeface="+mj-lt"/>
              <a:buAutoNum type="arabicPeriod"/>
            </a:pPr>
            <a:r>
              <a:rPr lang="de-DE" sz="1800" dirty="0">
                <a:solidFill>
                  <a:schemeClr val="tx1"/>
                </a:solidFill>
                <a:latin typeface="+mn-lt"/>
                <a:ea typeface="+mn-ea"/>
                <a:cs typeface="+mn-cs"/>
              </a:rPr>
              <a:t>Skizzieren sie 4 Kulturfaktoren der Unternehmenskultur fürs WM!</a:t>
            </a:r>
          </a:p>
          <a:p>
            <a:pPr lvl="0">
              <a:buFont typeface="+mj-lt"/>
              <a:buAutoNum type="arabicPeriod"/>
            </a:pPr>
            <a:r>
              <a:rPr lang="de-DE" sz="1800" dirty="0">
                <a:solidFill>
                  <a:schemeClr val="tx1"/>
                </a:solidFill>
                <a:latin typeface="+mn-lt"/>
                <a:ea typeface="+mn-ea"/>
                <a:cs typeface="+mn-cs"/>
              </a:rPr>
              <a:t>Beschreiben sie, wie sie ein Wissenskultur-Audit durchführen würden.</a:t>
            </a:r>
          </a:p>
          <a:p>
            <a:pPr lvl="0">
              <a:buFont typeface="+mj-lt"/>
              <a:buAutoNum type="arabicPeriod"/>
            </a:pPr>
            <a:r>
              <a:rPr lang="de-DE" sz="1800" dirty="0">
                <a:solidFill>
                  <a:schemeClr val="tx1"/>
                </a:solidFill>
                <a:latin typeface="+mn-lt"/>
                <a:ea typeface="+mn-ea"/>
                <a:cs typeface="+mn-cs"/>
              </a:rPr>
              <a:t>Nennen sie 4 Verhinderungsfaktoren eines effektiven Wissensmanagement – Systems!</a:t>
            </a:r>
          </a:p>
          <a:p>
            <a:pPr lvl="0">
              <a:buFont typeface="+mj-lt"/>
              <a:buAutoNum type="arabicPeriod"/>
            </a:pPr>
            <a:r>
              <a:rPr lang="de-DE" sz="1800" dirty="0">
                <a:solidFill>
                  <a:schemeClr val="tx1"/>
                </a:solidFill>
                <a:latin typeface="+mn-lt"/>
                <a:ea typeface="+mn-ea"/>
                <a:cs typeface="+mn-cs"/>
              </a:rPr>
              <a:t>Nennen sie 4 Empfehlungen, die man aus der Betrachtung von Soft </a:t>
            </a:r>
            <a:r>
              <a:rPr lang="de-DE" sz="1800" dirty="0" err="1">
                <a:solidFill>
                  <a:schemeClr val="tx1"/>
                </a:solidFill>
                <a:latin typeface="+mn-lt"/>
                <a:ea typeface="+mn-ea"/>
                <a:cs typeface="+mn-cs"/>
              </a:rPr>
              <a:t>Factors</a:t>
            </a:r>
            <a:r>
              <a:rPr lang="de-DE" sz="1800" dirty="0">
                <a:solidFill>
                  <a:schemeClr val="tx1"/>
                </a:solidFill>
                <a:latin typeface="+mn-lt"/>
                <a:ea typeface="+mn-ea"/>
                <a:cs typeface="+mn-cs"/>
              </a:rPr>
              <a:t> für Führungskräfte bei der Einführung von WM aussprechen kann.</a:t>
            </a:r>
          </a:p>
          <a:p>
            <a:pPr lvl="0">
              <a:buFont typeface="+mj-lt"/>
              <a:buAutoNum type="arabicPeriod"/>
            </a:pPr>
            <a:r>
              <a:rPr lang="de-DE" sz="1800" dirty="0">
                <a:solidFill>
                  <a:schemeClr val="tx1"/>
                </a:solidFill>
                <a:latin typeface="+mn-lt"/>
                <a:ea typeface="+mn-ea"/>
                <a:cs typeface="+mn-cs"/>
              </a:rPr>
              <a:t>Da die Ergebnisse eines Kulturaudits schlecht für den Start des Wissensmanagementprojektes waren, schlagen sie drei kulturverändernde Maßnahmen vor.</a:t>
            </a:r>
          </a:p>
          <a:p>
            <a:endParaRPr lang="de-DE" dirty="0"/>
          </a:p>
        </p:txBody>
      </p:sp>
      <p:sp>
        <p:nvSpPr>
          <p:cNvPr id="4" name="Foliennummernplatzhalter 3"/>
          <p:cNvSpPr>
            <a:spLocks noGrp="1"/>
          </p:cNvSpPr>
          <p:nvPr>
            <p:ph type="sldNum" sz="quarter" idx="10"/>
          </p:nvPr>
        </p:nvSpPr>
        <p:spPr/>
        <p:txBody>
          <a:bodyPr/>
          <a:lstStyle/>
          <a:p>
            <a:pPr>
              <a:defRPr/>
            </a:pPr>
            <a:fld id="{C73B1473-D840-453A-B96E-677E06FF19DC}" type="slidenum">
              <a:rPr lang="de-DE" smtClean="0"/>
              <a:pPr>
                <a:defRPr/>
              </a:pPr>
              <a:t>88</a:t>
            </a:fld>
            <a:endParaRPr lang="de-DE"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0932C-AC02-4F61-A2F4-B6D8DD420916}"/>
              </a:ext>
            </a:extLst>
          </p:cNvPr>
          <p:cNvSpPr>
            <a:spLocks noGrp="1"/>
          </p:cNvSpPr>
          <p:nvPr>
            <p:ph type="title"/>
          </p:nvPr>
        </p:nvSpPr>
        <p:spPr/>
        <p:txBody>
          <a:bodyPr/>
          <a:lstStyle/>
          <a:p>
            <a:r>
              <a:rPr lang="de-DE" sz="2400" dirty="0"/>
              <a:t>Kontrollfragen</a:t>
            </a:r>
          </a:p>
        </p:txBody>
      </p:sp>
      <p:sp>
        <p:nvSpPr>
          <p:cNvPr id="3" name="Inhaltsplatzhalter 2">
            <a:extLst>
              <a:ext uri="{FF2B5EF4-FFF2-40B4-BE49-F238E27FC236}">
                <a16:creationId xmlns:a16="http://schemas.microsoft.com/office/drawing/2014/main" id="{001BD6A5-09A8-4432-BF2E-F692552304CF}"/>
              </a:ext>
            </a:extLst>
          </p:cNvPr>
          <p:cNvSpPr>
            <a:spLocks noGrp="1"/>
          </p:cNvSpPr>
          <p:nvPr>
            <p:ph idx="1"/>
          </p:nvPr>
        </p:nvSpPr>
        <p:spPr/>
        <p:txBody>
          <a:bodyPr/>
          <a:lstStyle/>
          <a:p>
            <a:pPr lvl="0">
              <a:buFont typeface="+mj-lt"/>
              <a:buAutoNum type="arabicPeriod" startAt="11"/>
            </a:pPr>
            <a:r>
              <a:rPr lang="en-US" dirty="0" err="1"/>
              <a:t>Geben</a:t>
            </a:r>
            <a:r>
              <a:rPr lang="en-US" dirty="0"/>
              <a:t> Sie </a:t>
            </a:r>
            <a:r>
              <a:rPr lang="en-US" dirty="0" err="1"/>
              <a:t>einige</a:t>
            </a:r>
            <a:r>
              <a:rPr lang="en-US" dirty="0"/>
              <a:t> </a:t>
            </a:r>
            <a:r>
              <a:rPr lang="en-US" dirty="0" err="1"/>
              <a:t>Eigenschaften</a:t>
            </a:r>
            <a:r>
              <a:rPr lang="en-US" dirty="0"/>
              <a:t> an, die </a:t>
            </a:r>
            <a:r>
              <a:rPr lang="en-US" dirty="0" err="1"/>
              <a:t>intelligentes</a:t>
            </a:r>
            <a:r>
              <a:rPr lang="en-US" dirty="0"/>
              <a:t> </a:t>
            </a:r>
            <a:r>
              <a:rPr lang="en-US" dirty="0" err="1"/>
              <a:t>Handeln</a:t>
            </a:r>
            <a:r>
              <a:rPr lang="en-US" dirty="0"/>
              <a:t> (</a:t>
            </a:r>
            <a:r>
              <a:rPr lang="en-US" dirty="0" err="1"/>
              <a:t>menschliche</a:t>
            </a:r>
            <a:r>
              <a:rPr lang="en-US" dirty="0"/>
              <a:t> </a:t>
            </a:r>
            <a:r>
              <a:rPr lang="en-US" dirty="0" err="1"/>
              <a:t>Wissensverarbeitung</a:t>
            </a:r>
            <a:r>
              <a:rPr lang="en-US" dirty="0"/>
              <a:t>) </a:t>
            </a:r>
            <a:r>
              <a:rPr lang="en-US" dirty="0" err="1"/>
              <a:t>voraussetzen</a:t>
            </a:r>
            <a:r>
              <a:rPr lang="en-US" dirty="0"/>
              <a:t>.</a:t>
            </a:r>
            <a:endParaRPr lang="de-DE" dirty="0"/>
          </a:p>
          <a:p>
            <a:pPr lvl="0">
              <a:buFont typeface="+mj-lt"/>
              <a:buAutoNum type="arabicPeriod" startAt="11"/>
            </a:pPr>
            <a:r>
              <a:rPr lang="en-US" dirty="0" err="1"/>
              <a:t>Beschreiben</a:t>
            </a:r>
            <a:r>
              <a:rPr lang="en-US" dirty="0"/>
              <a:t> Sie das </a:t>
            </a:r>
            <a:r>
              <a:rPr lang="en-US" dirty="0" err="1"/>
              <a:t>Grundprinzip</a:t>
            </a:r>
            <a:r>
              <a:rPr lang="en-US" dirty="0"/>
              <a:t> des Turing – Tests. Was </a:t>
            </a:r>
            <a:r>
              <a:rPr lang="en-US" dirty="0" err="1"/>
              <a:t>sind</a:t>
            </a:r>
            <a:r>
              <a:rPr lang="en-US" dirty="0"/>
              <a:t> </a:t>
            </a:r>
            <a:r>
              <a:rPr lang="en-US" dirty="0" err="1"/>
              <a:t>Kritikpunkte</a:t>
            </a:r>
            <a:r>
              <a:rPr lang="en-US" dirty="0"/>
              <a:t> am Turing-Test?</a:t>
            </a:r>
            <a:endParaRPr lang="de-DE" dirty="0"/>
          </a:p>
          <a:p>
            <a:pPr lvl="0">
              <a:buFont typeface="+mj-lt"/>
              <a:buAutoNum type="arabicPeriod" startAt="11"/>
            </a:pPr>
            <a:r>
              <a:rPr lang="en-US" dirty="0" err="1"/>
              <a:t>Welche</a:t>
            </a:r>
            <a:r>
              <a:rPr lang="en-US" dirty="0"/>
              <a:t> </a:t>
            </a:r>
            <a:r>
              <a:rPr lang="en-US" dirty="0" err="1"/>
              <a:t>Ereignisse</a:t>
            </a:r>
            <a:r>
              <a:rPr lang="en-US" dirty="0"/>
              <a:t> fallen in die </a:t>
            </a:r>
            <a:r>
              <a:rPr lang="en-US" dirty="0" err="1"/>
              <a:t>Romantische</a:t>
            </a:r>
            <a:r>
              <a:rPr lang="en-US" dirty="0"/>
              <a:t> </a:t>
            </a:r>
            <a:r>
              <a:rPr lang="en-US" dirty="0" err="1"/>
              <a:t>Epoche</a:t>
            </a:r>
            <a:r>
              <a:rPr lang="en-US" dirty="0"/>
              <a:t> der KI-</a:t>
            </a:r>
            <a:r>
              <a:rPr lang="en-US" dirty="0" err="1"/>
              <a:t>Geschichte</a:t>
            </a:r>
            <a:r>
              <a:rPr lang="en-US" dirty="0"/>
              <a:t>?</a:t>
            </a:r>
            <a:endParaRPr lang="de-DE" dirty="0"/>
          </a:p>
          <a:p>
            <a:pPr lvl="0">
              <a:buFont typeface="+mj-lt"/>
              <a:buAutoNum type="arabicPeriod" startAt="11"/>
            </a:pPr>
            <a:r>
              <a:rPr lang="en-US" dirty="0" err="1"/>
              <a:t>Welche</a:t>
            </a:r>
            <a:r>
              <a:rPr lang="en-US" dirty="0"/>
              <a:t> </a:t>
            </a:r>
            <a:r>
              <a:rPr lang="en-US" dirty="0" err="1"/>
              <a:t>drei</a:t>
            </a:r>
            <a:r>
              <a:rPr lang="en-US" dirty="0"/>
              <a:t> </a:t>
            </a:r>
            <a:r>
              <a:rPr lang="en-US" dirty="0" err="1"/>
              <a:t>fundamentalen</a:t>
            </a:r>
            <a:r>
              <a:rPr lang="en-US" dirty="0"/>
              <a:t> </a:t>
            </a:r>
            <a:r>
              <a:rPr lang="en-US" dirty="0" err="1"/>
              <a:t>Schwierigkeiten</a:t>
            </a:r>
            <a:r>
              <a:rPr lang="en-US" dirty="0"/>
              <a:t> </a:t>
            </a:r>
            <a:r>
              <a:rPr lang="en-US" dirty="0" err="1"/>
              <a:t>traten</a:t>
            </a:r>
            <a:r>
              <a:rPr lang="en-US" dirty="0"/>
              <a:t> Mitte der </a:t>
            </a:r>
            <a:r>
              <a:rPr lang="en-US" dirty="0" err="1"/>
              <a:t>sechziger</a:t>
            </a:r>
            <a:r>
              <a:rPr lang="en-US" dirty="0"/>
              <a:t> Jahre in der KI-</a:t>
            </a:r>
            <a:r>
              <a:rPr lang="en-US" dirty="0" err="1"/>
              <a:t>Forschung</a:t>
            </a:r>
            <a:r>
              <a:rPr lang="en-US" dirty="0"/>
              <a:t> auf?</a:t>
            </a:r>
            <a:endParaRPr lang="de-DE" dirty="0"/>
          </a:p>
          <a:p>
            <a:pPr lvl="0">
              <a:buFont typeface="+mj-lt"/>
              <a:buAutoNum type="arabicPeriod" startAt="11"/>
            </a:pPr>
            <a:r>
              <a:rPr lang="en-US" dirty="0" err="1"/>
              <a:t>Beschreiben</a:t>
            </a:r>
            <a:r>
              <a:rPr lang="en-US" dirty="0"/>
              <a:t> </a:t>
            </a:r>
            <a:r>
              <a:rPr lang="en-US" dirty="0" err="1"/>
              <a:t>sie</a:t>
            </a:r>
            <a:r>
              <a:rPr lang="en-US" dirty="0"/>
              <a:t> die </a:t>
            </a:r>
            <a:r>
              <a:rPr lang="en-US" dirty="0" err="1"/>
              <a:t>aktuelle</a:t>
            </a:r>
            <a:r>
              <a:rPr lang="en-US" dirty="0"/>
              <a:t> KI-Phase!</a:t>
            </a:r>
            <a:endParaRPr lang="de-DE" dirty="0"/>
          </a:p>
          <a:p>
            <a:endParaRPr lang="de-DE" dirty="0"/>
          </a:p>
        </p:txBody>
      </p:sp>
      <p:sp>
        <p:nvSpPr>
          <p:cNvPr id="4" name="Foliennummernplatzhalter 3">
            <a:extLst>
              <a:ext uri="{FF2B5EF4-FFF2-40B4-BE49-F238E27FC236}">
                <a16:creationId xmlns:a16="http://schemas.microsoft.com/office/drawing/2014/main" id="{4504049C-1355-4374-996C-5F1A3CE09EBC}"/>
              </a:ext>
            </a:extLst>
          </p:cNvPr>
          <p:cNvSpPr>
            <a:spLocks noGrp="1"/>
          </p:cNvSpPr>
          <p:nvPr>
            <p:ph type="sldNum" sz="quarter" idx="10"/>
          </p:nvPr>
        </p:nvSpPr>
        <p:spPr/>
        <p:txBody>
          <a:bodyPr/>
          <a:lstStyle/>
          <a:p>
            <a:pPr>
              <a:defRPr/>
            </a:pPr>
            <a:fld id="{C73B1473-D840-453A-B96E-677E06FF19DC}" type="slidenum">
              <a:rPr lang="de-DE" smtClean="0"/>
              <a:pPr>
                <a:defRPr/>
              </a:pPr>
              <a:t>89</a:t>
            </a:fld>
            <a:endParaRPr lang="de-DE" dirty="0"/>
          </a:p>
        </p:txBody>
      </p:sp>
    </p:spTree>
    <p:extLst>
      <p:ext uri="{BB962C8B-B14F-4D97-AF65-F5344CB8AC3E}">
        <p14:creationId xmlns:p14="http://schemas.microsoft.com/office/powerpoint/2010/main" val="273478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89751AEA-4E51-4A21-8CB2-19C698711A07}" type="slidenum">
              <a:rPr lang="de-DE" smtClean="0"/>
              <a:pPr>
                <a:defRPr/>
              </a:pPr>
              <a:t>9</a:t>
            </a:fld>
            <a:endParaRPr lang="de-DE" dirty="0"/>
          </a:p>
        </p:txBody>
      </p:sp>
      <p:pic>
        <p:nvPicPr>
          <p:cNvPr id="2050" name="Picture 2" descr="Wissensmanagement | Lehner | Buch (Cover)"/>
          <p:cNvPicPr>
            <a:picLocks noChangeAspect="1" noChangeArrowheads="1"/>
          </p:cNvPicPr>
          <p:nvPr/>
        </p:nvPicPr>
        <p:blipFill>
          <a:blip r:embed="rId2" cstate="print"/>
          <a:srcRect/>
          <a:stretch>
            <a:fillRect/>
          </a:stretch>
        </p:blipFill>
        <p:spPr bwMode="auto">
          <a:xfrm>
            <a:off x="560512" y="1577752"/>
            <a:ext cx="2088232" cy="2936576"/>
          </a:xfrm>
          <a:prstGeom prst="rect">
            <a:avLst/>
          </a:prstGeom>
          <a:noFill/>
        </p:spPr>
      </p:pic>
      <p:pic>
        <p:nvPicPr>
          <p:cNvPr id="2052" name="Picture 4" descr="https://d2t3xdwbh1v8qy.cloudfront.net/content/B014H6JR1U/resources/944095707"/>
          <p:cNvPicPr>
            <a:picLocks noChangeAspect="1" noChangeArrowheads="1"/>
          </p:cNvPicPr>
          <p:nvPr/>
        </p:nvPicPr>
        <p:blipFill>
          <a:blip r:embed="rId3" cstate="print"/>
          <a:srcRect/>
          <a:stretch>
            <a:fillRect/>
          </a:stretch>
        </p:blipFill>
        <p:spPr bwMode="auto">
          <a:xfrm>
            <a:off x="5097016" y="2048744"/>
            <a:ext cx="3511296" cy="5571256"/>
          </a:xfrm>
          <a:prstGeom prst="rect">
            <a:avLst/>
          </a:prstGeom>
          <a:noFill/>
        </p:spPr>
      </p:pic>
      <p:pic>
        <p:nvPicPr>
          <p:cNvPr id="2054" name="Picture 6" descr="http://www.wissensmanagement.net/fileadmin/backend_upload/paid_content/heft_cover/2017_02_gross.gif"/>
          <p:cNvPicPr>
            <a:picLocks noChangeAspect="1" noChangeArrowheads="1"/>
          </p:cNvPicPr>
          <p:nvPr/>
        </p:nvPicPr>
        <p:blipFill>
          <a:blip r:embed="rId4" cstate="print"/>
          <a:srcRect/>
          <a:stretch>
            <a:fillRect/>
          </a:stretch>
        </p:blipFill>
        <p:spPr bwMode="auto">
          <a:xfrm>
            <a:off x="2144688" y="4530080"/>
            <a:ext cx="2189340" cy="3089920"/>
          </a:xfrm>
          <a:prstGeom prst="rect">
            <a:avLst/>
          </a:prstGeom>
          <a:noFill/>
        </p:spPr>
      </p:pic>
      <p:sp>
        <p:nvSpPr>
          <p:cNvPr id="6" name="Textfeld 5"/>
          <p:cNvSpPr txBox="1"/>
          <p:nvPr/>
        </p:nvSpPr>
        <p:spPr>
          <a:xfrm>
            <a:off x="848544" y="281608"/>
            <a:ext cx="7560840" cy="523220"/>
          </a:xfrm>
          <a:prstGeom prst="rect">
            <a:avLst/>
          </a:prstGeom>
          <a:noFill/>
        </p:spPr>
        <p:txBody>
          <a:bodyPr wrap="square" rtlCol="0">
            <a:spAutoFit/>
          </a:bodyPr>
          <a:lstStyle/>
          <a:p>
            <a:pPr algn="ctr"/>
            <a:r>
              <a:rPr lang="de-DE" sz="2800" b="1" dirty="0"/>
              <a:t>Literatur</a:t>
            </a:r>
          </a:p>
        </p:txBody>
      </p:sp>
    </p:spTree>
  </p:cSld>
  <p:clrMapOvr>
    <a:masterClrMapping/>
  </p:clrMapOvr>
</p:sld>
</file>

<file path=ppt/theme/theme1.xml><?xml version="1.0" encoding="utf-8"?>
<a:theme xmlns:a="http://schemas.openxmlformats.org/drawingml/2006/main" name="FH-Präsentationsfolie">
  <a:themeElements>
    <a:clrScheme name="FH-Präsentationsfol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H-Präsentationsfoli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H-Präsentationsfol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H-Präsentationsfol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H-Präsentationsfol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H-Präsentationsfol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H-Präsentationsfol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H-Präsentationsfol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H-Präsentationsfol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ückblick">
  <a:themeElements>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4928</Words>
  <Application>Microsoft Office PowerPoint</Application>
  <PresentationFormat>Benutzerdefiniert</PresentationFormat>
  <Paragraphs>897</Paragraphs>
  <Slides>89</Slides>
  <Notes>14</Notes>
  <HiddenSlides>0</HiddenSlides>
  <MMClips>0</MMClips>
  <ScaleCrop>false</ScaleCrop>
  <HeadingPairs>
    <vt:vector size="6" baseType="variant">
      <vt:variant>
        <vt:lpstr>Verwendete Schriftarten</vt:lpstr>
      </vt:variant>
      <vt:variant>
        <vt:i4>9</vt:i4>
      </vt:variant>
      <vt:variant>
        <vt:lpstr>Design</vt:lpstr>
      </vt:variant>
      <vt:variant>
        <vt:i4>3</vt:i4>
      </vt:variant>
      <vt:variant>
        <vt:lpstr>Folientitel</vt:lpstr>
      </vt:variant>
      <vt:variant>
        <vt:i4>89</vt:i4>
      </vt:variant>
    </vt:vector>
  </HeadingPairs>
  <TitlesOfParts>
    <vt:vector size="101" baseType="lpstr">
      <vt:lpstr>Arial</vt:lpstr>
      <vt:lpstr>Calibri</vt:lpstr>
      <vt:lpstr>Calibri Light</vt:lpstr>
      <vt:lpstr>Cambria Math</vt:lpstr>
      <vt:lpstr>Frutiger 55 Roman</vt:lpstr>
      <vt:lpstr>Times New Roman</vt:lpstr>
      <vt:lpstr>Verdana</vt:lpstr>
      <vt:lpstr>Webdings</vt:lpstr>
      <vt:lpstr>Wingdings</vt:lpstr>
      <vt:lpstr>FH-Präsentationsfolie</vt:lpstr>
      <vt:lpstr>Office</vt:lpstr>
      <vt:lpstr>Rückblick</vt:lpstr>
      <vt:lpstr>1. Grundlagen des Wissensmanagements</vt:lpstr>
      <vt:lpstr> Vom Industrie- zum Informations- und Wissens-Zeitalter</vt:lpstr>
      <vt:lpstr>Kurs „digitales  Wissensmanagement“</vt:lpstr>
      <vt:lpstr>Digitales Wissensmanagement: Inhalt</vt:lpstr>
      <vt:lpstr>Leuchturmprojekte zu WM in verschiedenen Branchen</vt:lpstr>
      <vt:lpstr>Leuchturmprojekte zu WM in verschiedenen Branchen</vt:lpstr>
      <vt:lpstr>Leuchturmprojekte zu WM in verschiedenen Branchen</vt:lpstr>
      <vt:lpstr>Leuchturmprojekte zu WM in verschiedenen Branchen</vt:lpstr>
      <vt:lpstr>PowerPoint-Präsentation</vt:lpstr>
      <vt:lpstr>PowerPoint-Präsentation</vt:lpstr>
      <vt:lpstr>1.1 Definition Daten-Information-Wissen und Wissensqualitäten 1.1.1 Wissen und Wissensverarbeitung </vt:lpstr>
      <vt:lpstr>1.1 Definition Daten-Information-Wissen und Wissensqualitäten 1.1.1 Wissen und Wissensverarbeitung </vt:lpstr>
      <vt:lpstr>PowerPoint-Präsentation</vt:lpstr>
      <vt:lpstr>1.1.1 Wissen und Wissensverarbeitung Begriffsdefinition: Wissen </vt:lpstr>
      <vt:lpstr>PowerPoint-Präsentation</vt:lpstr>
      <vt:lpstr>1.1.1 Wissen und Wissensverarbeitung Implizites vs. explizites Wissen</vt:lpstr>
      <vt:lpstr>1.1.1 Wissen und Wissensverarbeitung Wissensverarbeitung:  </vt:lpstr>
      <vt:lpstr>1.1.2 Wissensqualität </vt:lpstr>
      <vt:lpstr>1.1.2 Wissensqualität </vt:lpstr>
      <vt:lpstr>PowerPoint-Präsentation</vt:lpstr>
      <vt:lpstr>PowerPoint-Präsentation</vt:lpstr>
      <vt:lpstr>PowerPoint-Präsentation</vt:lpstr>
      <vt:lpstr>1.2 Bedeutung des Wissens fürs Unternehmen</vt:lpstr>
      <vt:lpstr>1.2 Bedeutung des Wissens fürs Unternehmen</vt:lpstr>
      <vt:lpstr>1.2 Bedeutung des Wissens fürs Unternehmen: Wissenskapital als Indikator für den Unternehmenswert</vt:lpstr>
      <vt:lpstr> 1.3 Definition Wissensmanagement</vt:lpstr>
      <vt:lpstr>1.3 Definition WM: Mensch, Organisation und Technik als Säulen des WM</vt:lpstr>
      <vt:lpstr>1.3 Definition WM: Nutzeffekte von WM </vt:lpstr>
      <vt:lpstr>1.4  Teilprozesse des Wissensmanagementprozesses </vt:lpstr>
      <vt:lpstr> 1.4. Teilprozess des WM: Wissensidentifikation </vt:lpstr>
      <vt:lpstr>PowerPoint-Präsentation</vt:lpstr>
      <vt:lpstr> 1.4. Teilprozess des WM: Wissensidentifikation </vt:lpstr>
      <vt:lpstr>1.4 Teilprozesse des WM: Prozesskategorien nach Mandl</vt:lpstr>
      <vt:lpstr>1.4 Teilprozesse des WM: Prozesskategorien nach Mandl - Beispiele</vt:lpstr>
      <vt:lpstr>PowerPoint-Präsentation</vt:lpstr>
      <vt:lpstr>Wissenskommunikation III</vt:lpstr>
      <vt:lpstr>PowerPoint-Präsentation</vt:lpstr>
      <vt:lpstr>PowerPoint-Präsentation</vt:lpstr>
      <vt:lpstr>Wissensentwicklung  IV</vt:lpstr>
      <vt:lpstr>Wie nutzt ihr Unternehmen/ihre Abteilung  vorhandenes Wissen?</vt:lpstr>
      <vt:lpstr>1.5. Die Relevanz von psychologischen Faktoren im WM  1.5.1 Unternehmenskultur ist der entscheidende Faktor</vt:lpstr>
      <vt:lpstr>1.5.1 Unternehmenskultur ist der entscheidende Faktor:  Komponenten eines Wertesystems in Verwaltungen</vt:lpstr>
      <vt:lpstr>PowerPoint-Präsentation</vt:lpstr>
      <vt:lpstr>PowerPoint-Präsentation</vt:lpstr>
      <vt:lpstr>3. Relevante Aspekte für die Wissensmanagement-Kultur  </vt:lpstr>
      <vt:lpstr>3. Relevante Aspekte für die Wissensmanagement-Kultur  </vt:lpstr>
      <vt:lpstr>3. Relevante Aspekte für die Wissensmanagement-Kultur  </vt:lpstr>
      <vt:lpstr>Wissenskulturaudit: Praxisbeispiel</vt:lpstr>
      <vt:lpstr>PowerPoint-Präsentation</vt:lpstr>
      <vt:lpstr>PowerPoint-Präsentation</vt:lpstr>
      <vt:lpstr>1.7. Wichtiger Bestandteil des digitalen Wissensmanagements: Künstliche Intelligenz (KI) </vt:lpstr>
      <vt:lpstr>2) Wovon sprechen wir, wenn wir von KI sprechen? </vt:lpstr>
      <vt:lpstr>Zwei Komponenten:</vt:lpstr>
      <vt:lpstr>Künstlichkeit</vt:lpstr>
      <vt:lpstr>Intelligenz</vt:lpstr>
      <vt:lpstr>Behaviorismus:  Black Box</vt:lpstr>
      <vt:lpstr>Kognitive Wende:  innere Prozesse</vt:lpstr>
      <vt:lpstr>Schach vs. Schleife</vt:lpstr>
      <vt:lpstr>Der Mensch als Computer</vt:lpstr>
      <vt:lpstr>Diskussionsfrage</vt:lpstr>
      <vt:lpstr>Logik als Methode der Philosophie</vt:lpstr>
      <vt:lpstr>Mereologischer Fehlschluss 1</vt:lpstr>
      <vt:lpstr>Mereologischer Fehlschluss 2</vt:lpstr>
      <vt:lpstr>1.7.2 Versuch einer Definition von KI </vt:lpstr>
      <vt:lpstr>1.7.2 Versuch einer Definition von KI </vt:lpstr>
      <vt:lpstr>1.7.2 Versuch einer Definition von KI </vt:lpstr>
      <vt:lpstr>1.7.2 Versuch einer Definition von KI </vt:lpstr>
      <vt:lpstr>1.7.2 Versuch einer Definition von KI </vt:lpstr>
      <vt:lpstr>1.7.3 Phasen der geschichtlichen KI-Entwicklung 1.7.3.1 Vorgeschichte</vt:lpstr>
      <vt:lpstr>1.7.3 Phasen der geschichtlichen KI-Entwicklung</vt:lpstr>
      <vt:lpstr>1.7.3 Phasen der geschichtlichen KI-Entwicklung</vt:lpstr>
      <vt:lpstr>1.7.3 Phasen der geschichtlichen KI-Entwicklung</vt:lpstr>
      <vt:lpstr>1.7.3 Phasen der geschichtlichen KI-Entwicklung</vt:lpstr>
      <vt:lpstr>1.7.3 Phasen der geschichtlichen KI-Entwicklung</vt:lpstr>
      <vt:lpstr>1.7.3 Phasen der geschichtlichen KI-Entwicklung</vt:lpstr>
      <vt:lpstr>1.7.3 Phasen der geschichtlichen KI-Entwicklung</vt:lpstr>
      <vt:lpstr>1.7.3 Phasen der geschichtlichen KI-Entwicklung</vt:lpstr>
      <vt:lpstr>1.7.3 Phasen der geschichtlichen KI-Entwicklung  1.7.3.5 Ab 1996 Moderne Epoche</vt:lpstr>
      <vt:lpstr>1.7.3 Phasen der geschichtlichen KI-Entwicklung</vt:lpstr>
      <vt:lpstr>1.7.3 Phasen der geschichtlichen KI-Entwicklung</vt:lpstr>
      <vt:lpstr>1.7.3 Phasen der geschichtlichen KI-Entwicklung</vt:lpstr>
      <vt:lpstr>1.7.3 Phasen der geschichtlichen KI-Entwicklung</vt:lpstr>
      <vt:lpstr>1.7.3 Phasen der geschichtlichen KI-Entwicklung</vt:lpstr>
      <vt:lpstr>1.7.4 Grobüberblick über die KI Gebiete/-Technologien</vt:lpstr>
      <vt:lpstr>1.7.4 Grobüberblick über die KI Gebiete/-Technologien</vt:lpstr>
      <vt:lpstr>Literatur </vt:lpstr>
      <vt:lpstr>Literatur</vt:lpstr>
      <vt:lpstr>Kontrollfragen</vt:lpstr>
      <vt:lpstr>Kontrollfragen</vt:lpstr>
    </vt:vector>
  </TitlesOfParts>
  <Company>FH Deggendorf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Möglichkeiten zum Informatikstudium</dc:title>
  <dc:creator>Professor FB BW</dc:creator>
  <cp:lastModifiedBy>Heribert Popp</cp:lastModifiedBy>
  <cp:revision>93</cp:revision>
  <cp:lastPrinted>2018-03-14T15:03:29Z</cp:lastPrinted>
  <dcterms:created xsi:type="dcterms:W3CDTF">2004-01-29T13:00:55Z</dcterms:created>
  <dcterms:modified xsi:type="dcterms:W3CDTF">2020-02-13T17:16:07Z</dcterms:modified>
</cp:coreProperties>
</file>