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0"/>
    <p:restoredTop sz="0"/>
  </p:normalViewPr>
  <p:slideViewPr>
    <p:cSldViewPr>
      <p:cViewPr varScale="1">
        <p:scale>
          <a:sx n="82" d="100"/>
          <a:sy n="82" d="100"/>
        </p:scale>
        <p:origin x="184" y="16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Arbeitsblat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Domestic (U.S.)</c:v>
                </c:pt>
              </c:strCache>
            </c:strRef>
          </c:tx>
          <c:spPr>
            <a:solidFill>
              <a:srgbClr val="2875DD"/>
            </a:solidFill>
            <a:ln>
              <a:solidFill>
                <a:srgbClr val="2875DD"/>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6DC6-464F-8DFD-B15049216819}"/>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6DC6-464F-8DFD-B15049216819}"/>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6DC6-464F-8DFD-B15049216819}"/>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6DC6-464F-8DFD-B15049216819}"/>
                </c:ext>
              </c:extLst>
            </c:dLbl>
            <c:dLbl>
              <c:idx val="4"/>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6DC6-464F-8DFD-B15049216819}"/>
                </c:ext>
              </c:extLst>
            </c:dLbl>
            <c:dLbl>
              <c:idx val="5"/>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6DC6-464F-8DFD-B15049216819}"/>
                </c:ext>
              </c:extLst>
            </c:dLbl>
            <c:dLbl>
              <c:idx val="6"/>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6DC6-464F-8DFD-B15049216819}"/>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Professional services</c:v>
                </c:pt>
                <c:pt idx="1">
                  <c:v>Managed services</c:v>
                </c:pt>
                <c:pt idx="2">
                  <c:v>Suppport and maintenance</c:v>
                </c:pt>
                <c:pt idx="3">
                  <c:v>Licensed software</c:v>
                </c:pt>
                <c:pt idx="4">
                  <c:v>Subscriptions</c:v>
                </c:pt>
                <c:pt idx="5">
                  <c:v>Technology resale</c:v>
                </c:pt>
                <c:pt idx="6">
                  <c:v>Reimbursed travel</c:v>
                </c:pt>
              </c:strCache>
            </c:strRef>
          </c:cat>
          <c:val>
            <c:numRef>
              <c:f>Sheet1!$B$2:$B$8</c:f>
              <c:numCache>
                <c:formatCode>General</c:formatCode>
                <c:ptCount val="7"/>
                <c:pt idx="0">
                  <c:v>1760.5</c:v>
                </c:pt>
                <c:pt idx="1">
                  <c:v>1098.7</c:v>
                </c:pt>
                <c:pt idx="2">
                  <c:v>904.2</c:v>
                </c:pt>
                <c:pt idx="3">
                  <c:v>629</c:v>
                </c:pt>
                <c:pt idx="4">
                  <c:v>333.3</c:v>
                </c:pt>
                <c:pt idx="5">
                  <c:v>225.1</c:v>
                </c:pt>
                <c:pt idx="6">
                  <c:v>87.4</c:v>
                </c:pt>
              </c:numCache>
            </c:numRef>
          </c:val>
          <c:extLst>
            <c:ext xmlns:c16="http://schemas.microsoft.com/office/drawing/2014/chart" uri="{C3380CC4-5D6E-409C-BE32-E72D297353CC}">
              <c16:uniqueId val="{00000007-6DC6-464F-8DFD-B15049216819}"/>
            </c:ext>
          </c:extLst>
        </c:ser>
        <c:ser>
          <c:idx val="1"/>
          <c:order val="1"/>
          <c:tx>
            <c:strRef>
              <c:f>Sheet1!$C$1</c:f>
              <c:strCache>
                <c:ptCount val="1"/>
                <c:pt idx="0">
                  <c:v>Global (RoW)</c:v>
                </c:pt>
              </c:strCache>
            </c:strRef>
          </c:tx>
          <c:spPr>
            <a:solidFill>
              <a:srgbClr val="0F283E"/>
            </a:solidFill>
            <a:ln>
              <a:solidFill>
                <a:srgbClr val="0F283E"/>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6DC6-464F-8DFD-B15049216819}"/>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6DC6-464F-8DFD-B15049216819}"/>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6DC6-464F-8DFD-B15049216819}"/>
                </c:ext>
              </c:extLst>
            </c:dLbl>
            <c:dLbl>
              <c:idx val="3"/>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6DC6-464F-8DFD-B15049216819}"/>
                </c:ext>
              </c:extLst>
            </c:dLbl>
            <c:dLbl>
              <c:idx val="4"/>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C-6DC6-464F-8DFD-B15049216819}"/>
                </c:ext>
              </c:extLst>
            </c:dLbl>
            <c:dLbl>
              <c:idx val="5"/>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D-6DC6-464F-8DFD-B15049216819}"/>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E-6DC6-464F-8DFD-B15049216819}"/>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Professional services</c:v>
                </c:pt>
                <c:pt idx="1">
                  <c:v>Managed services</c:v>
                </c:pt>
                <c:pt idx="2">
                  <c:v>Suppport and maintenance</c:v>
                </c:pt>
                <c:pt idx="3">
                  <c:v>Licensed software</c:v>
                </c:pt>
                <c:pt idx="4">
                  <c:v>Subscriptions</c:v>
                </c:pt>
                <c:pt idx="5">
                  <c:v>Technology resale</c:v>
                </c:pt>
                <c:pt idx="6">
                  <c:v>Reimbursed travel</c:v>
                </c:pt>
              </c:strCache>
            </c:strRef>
          </c:cat>
          <c:val>
            <c:numRef>
              <c:f>Sheet1!$C$2:$C$8</c:f>
              <c:numCache>
                <c:formatCode>General</c:formatCode>
                <c:ptCount val="7"/>
                <c:pt idx="0">
                  <c:v>231.9</c:v>
                </c:pt>
                <c:pt idx="1">
                  <c:v>115.2</c:v>
                </c:pt>
                <c:pt idx="2">
                  <c:v>200.4</c:v>
                </c:pt>
                <c:pt idx="3">
                  <c:v>51.6</c:v>
                </c:pt>
                <c:pt idx="4">
                  <c:v>25.4</c:v>
                </c:pt>
                <c:pt idx="5">
                  <c:v>21.8</c:v>
                </c:pt>
                <c:pt idx="6">
                  <c:v>8</c:v>
                </c:pt>
              </c:numCache>
            </c:numRef>
          </c:val>
          <c:extLst>
            <c:ext xmlns:c16="http://schemas.microsoft.com/office/drawing/2014/chart" uri="{C3380CC4-5D6E-409C-BE32-E72D297353CC}">
              <c16:uniqueId val="{0000000F-6DC6-464F-8DFD-B15049216819}"/>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Revenue in million U.S. dollars</a:t>
                </a:r>
              </a:p>
            </c:rich>
          </c:tx>
          <c:overlay val="0"/>
        </c:title>
        <c:numFmt formatCode="General" sourceLinked="1"/>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Domestic (U.S.)</c:v>
                </c:pt>
              </c:strCache>
            </c:strRef>
          </c:tx>
          <c:spPr>
            <a:solidFill>
              <a:srgbClr val="2875DD"/>
            </a:solidFill>
            <a:ln>
              <a:solidFill>
                <a:srgbClr val="2875DD"/>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B4BF-714F-A7A9-13D6D0D80BB8}"/>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B4BF-714F-A7A9-13D6D0D80BB8}"/>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B4BF-714F-A7A9-13D6D0D80BB8}"/>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B4BF-714F-A7A9-13D6D0D80BB8}"/>
                </c:ext>
              </c:extLst>
            </c:dLbl>
            <c:dLbl>
              <c:idx val="4"/>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B4BF-714F-A7A9-13D6D0D80BB8}"/>
                </c:ext>
              </c:extLst>
            </c:dLbl>
            <c:dLbl>
              <c:idx val="5"/>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B4BF-714F-A7A9-13D6D0D80BB8}"/>
                </c:ext>
              </c:extLst>
            </c:dLbl>
            <c:dLbl>
              <c:idx val="6"/>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B4BF-714F-A7A9-13D6D0D80BB8}"/>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Professional services</c:v>
                </c:pt>
                <c:pt idx="1">
                  <c:v>Managed services</c:v>
                </c:pt>
                <c:pt idx="2">
                  <c:v>Suppport and maintenance</c:v>
                </c:pt>
                <c:pt idx="3">
                  <c:v>Licensed software</c:v>
                </c:pt>
                <c:pt idx="4">
                  <c:v>Subscriptions</c:v>
                </c:pt>
                <c:pt idx="5">
                  <c:v>Technology resale</c:v>
                </c:pt>
                <c:pt idx="6">
                  <c:v>Reimbursed travel</c:v>
                </c:pt>
              </c:strCache>
            </c:strRef>
          </c:cat>
          <c:val>
            <c:numRef>
              <c:f>Sheet1!$B$2:$B$8</c:f>
              <c:numCache>
                <c:formatCode>General</c:formatCode>
                <c:ptCount val="7"/>
                <c:pt idx="0">
                  <c:v>1760.5</c:v>
                </c:pt>
                <c:pt idx="1">
                  <c:v>1098.7</c:v>
                </c:pt>
                <c:pt idx="2">
                  <c:v>904.2</c:v>
                </c:pt>
                <c:pt idx="3">
                  <c:v>629</c:v>
                </c:pt>
                <c:pt idx="4">
                  <c:v>333.3</c:v>
                </c:pt>
                <c:pt idx="5">
                  <c:v>225.1</c:v>
                </c:pt>
                <c:pt idx="6">
                  <c:v>87.4</c:v>
                </c:pt>
              </c:numCache>
            </c:numRef>
          </c:val>
          <c:extLst>
            <c:ext xmlns:c16="http://schemas.microsoft.com/office/drawing/2014/chart" uri="{C3380CC4-5D6E-409C-BE32-E72D297353CC}">
              <c16:uniqueId val="{00000007-B4BF-714F-A7A9-13D6D0D80BB8}"/>
            </c:ext>
          </c:extLst>
        </c:ser>
        <c:ser>
          <c:idx val="1"/>
          <c:order val="1"/>
          <c:tx>
            <c:strRef>
              <c:f>Sheet1!$C$1</c:f>
              <c:strCache>
                <c:ptCount val="1"/>
                <c:pt idx="0">
                  <c:v>Global (RoW)</c:v>
                </c:pt>
              </c:strCache>
            </c:strRef>
          </c:tx>
          <c:spPr>
            <a:solidFill>
              <a:srgbClr val="0F283E"/>
            </a:solidFill>
            <a:ln>
              <a:solidFill>
                <a:srgbClr val="0F283E"/>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B4BF-714F-A7A9-13D6D0D80BB8}"/>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B4BF-714F-A7A9-13D6D0D80BB8}"/>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B4BF-714F-A7A9-13D6D0D80BB8}"/>
                </c:ext>
              </c:extLst>
            </c:dLbl>
            <c:dLbl>
              <c:idx val="3"/>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B4BF-714F-A7A9-13D6D0D80BB8}"/>
                </c:ext>
              </c:extLst>
            </c:dLbl>
            <c:dLbl>
              <c:idx val="4"/>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C-B4BF-714F-A7A9-13D6D0D80BB8}"/>
                </c:ext>
              </c:extLst>
            </c:dLbl>
            <c:dLbl>
              <c:idx val="5"/>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D-B4BF-714F-A7A9-13D6D0D80BB8}"/>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E-B4BF-714F-A7A9-13D6D0D80BB8}"/>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Professional services</c:v>
                </c:pt>
                <c:pt idx="1">
                  <c:v>Managed services</c:v>
                </c:pt>
                <c:pt idx="2">
                  <c:v>Suppport and maintenance</c:v>
                </c:pt>
                <c:pt idx="3">
                  <c:v>Licensed software</c:v>
                </c:pt>
                <c:pt idx="4">
                  <c:v>Subscriptions</c:v>
                </c:pt>
                <c:pt idx="5">
                  <c:v>Technology resale</c:v>
                </c:pt>
                <c:pt idx="6">
                  <c:v>Reimbursed travel</c:v>
                </c:pt>
              </c:strCache>
            </c:strRef>
          </c:cat>
          <c:val>
            <c:numRef>
              <c:f>Sheet1!$C$2:$C$8</c:f>
              <c:numCache>
                <c:formatCode>General</c:formatCode>
                <c:ptCount val="7"/>
                <c:pt idx="0">
                  <c:v>231.9</c:v>
                </c:pt>
                <c:pt idx="1">
                  <c:v>115.2</c:v>
                </c:pt>
                <c:pt idx="2">
                  <c:v>200.4</c:v>
                </c:pt>
                <c:pt idx="3">
                  <c:v>51.6</c:v>
                </c:pt>
                <c:pt idx="4">
                  <c:v>25.4</c:v>
                </c:pt>
                <c:pt idx="5">
                  <c:v>21.8</c:v>
                </c:pt>
                <c:pt idx="6">
                  <c:v>8</c:v>
                </c:pt>
              </c:numCache>
            </c:numRef>
          </c:val>
          <c:extLst>
            <c:ext xmlns:c16="http://schemas.microsoft.com/office/drawing/2014/chart" uri="{C3380CC4-5D6E-409C-BE32-E72D297353CC}">
              <c16:uniqueId val="{0000000F-B4BF-714F-A7A9-13D6D0D80BB8}"/>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Revenue in million U.S. dollars</a:t>
                </a:r>
              </a:p>
            </c:rich>
          </c:tx>
          <c:overlay val="0"/>
        </c:title>
        <c:numFmt formatCode="General" sourceLinked="1"/>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Global (RoW)</c:v>
                </c:pt>
              </c:strCache>
            </c:strRef>
          </c:tx>
          <c:spPr>
            <a:solidFill>
              <a:srgbClr val="0F283E"/>
            </a:solidFill>
            <a:ln>
              <a:solidFill>
                <a:srgbClr val="0F283E"/>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AEAE-6043-AB15-54C6CE7164AF}"/>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AEAE-6043-AB15-54C6CE7164AF}"/>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AEAE-6043-AB15-54C6CE7164AF}"/>
                </c:ext>
              </c:extLst>
            </c:dLbl>
            <c:dLbl>
              <c:idx val="3"/>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AEAE-6043-AB15-54C6CE7164AF}"/>
                </c:ext>
              </c:extLst>
            </c:dLbl>
            <c:dLbl>
              <c:idx val="4"/>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AEAE-6043-AB15-54C6CE7164AF}"/>
                </c:ext>
              </c:extLst>
            </c:dLbl>
            <c:dLbl>
              <c:idx val="5"/>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AEAE-6043-AB15-54C6CE7164AF}"/>
                </c:ext>
              </c:extLst>
            </c:dLbl>
            <c:dLbl>
              <c:idx val="6"/>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AEAE-6043-AB15-54C6CE7164AF}"/>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Reimbursed travel</c:v>
                </c:pt>
                <c:pt idx="1">
                  <c:v>Technology resale</c:v>
                </c:pt>
                <c:pt idx="2">
                  <c:v>Subscriptions</c:v>
                </c:pt>
                <c:pt idx="3">
                  <c:v>Licensed software</c:v>
                </c:pt>
                <c:pt idx="4">
                  <c:v>Suppport and maintenance</c:v>
                </c:pt>
                <c:pt idx="5">
                  <c:v>Managed services</c:v>
                </c:pt>
                <c:pt idx="6">
                  <c:v>Professional services</c:v>
                </c:pt>
              </c:strCache>
            </c:strRef>
          </c:cat>
          <c:val>
            <c:numRef>
              <c:f>Sheet1!$B$2:$B$8</c:f>
              <c:numCache>
                <c:formatCode>General</c:formatCode>
                <c:ptCount val="7"/>
                <c:pt idx="0">
                  <c:v>8</c:v>
                </c:pt>
                <c:pt idx="1">
                  <c:v>21.8</c:v>
                </c:pt>
                <c:pt idx="2">
                  <c:v>25.4</c:v>
                </c:pt>
                <c:pt idx="3">
                  <c:v>51.6</c:v>
                </c:pt>
                <c:pt idx="4">
                  <c:v>200.4</c:v>
                </c:pt>
                <c:pt idx="5">
                  <c:v>115.2</c:v>
                </c:pt>
                <c:pt idx="6">
                  <c:v>231.9</c:v>
                </c:pt>
              </c:numCache>
            </c:numRef>
          </c:val>
          <c:extLst>
            <c:ext xmlns:c16="http://schemas.microsoft.com/office/drawing/2014/chart" uri="{C3380CC4-5D6E-409C-BE32-E72D297353CC}">
              <c16:uniqueId val="{00000007-AEAE-6043-AB15-54C6CE7164AF}"/>
            </c:ext>
          </c:extLst>
        </c:ser>
        <c:ser>
          <c:idx val="1"/>
          <c:order val="1"/>
          <c:tx>
            <c:strRef>
              <c:f>Sheet1!$C$1</c:f>
              <c:strCache>
                <c:ptCount val="1"/>
                <c:pt idx="0">
                  <c:v>Domestic (U.S.)</c:v>
                </c:pt>
              </c:strCache>
            </c:strRef>
          </c:tx>
          <c:spPr>
            <a:solidFill>
              <a:srgbClr val="2875DD"/>
            </a:solidFill>
            <a:ln>
              <a:solidFill>
                <a:srgbClr val="2875DD"/>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AEAE-6043-AB15-54C6CE7164AF}"/>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AEAE-6043-AB15-54C6CE7164AF}"/>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AEAE-6043-AB15-54C6CE7164AF}"/>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AEAE-6043-AB15-54C6CE7164AF}"/>
                </c:ext>
              </c:extLst>
            </c:dLbl>
            <c:dLbl>
              <c:idx val="4"/>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C-AEAE-6043-AB15-54C6CE7164AF}"/>
                </c:ext>
              </c:extLst>
            </c:dLbl>
            <c:dLbl>
              <c:idx val="5"/>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D-AEAE-6043-AB15-54C6CE7164AF}"/>
                </c:ext>
              </c:extLst>
            </c:dLbl>
            <c:dLbl>
              <c:idx val="6"/>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E-AEAE-6043-AB15-54C6CE7164AF}"/>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Reimbursed travel</c:v>
                </c:pt>
                <c:pt idx="1">
                  <c:v>Technology resale</c:v>
                </c:pt>
                <c:pt idx="2">
                  <c:v>Subscriptions</c:v>
                </c:pt>
                <c:pt idx="3">
                  <c:v>Licensed software</c:v>
                </c:pt>
                <c:pt idx="4">
                  <c:v>Suppport and maintenance</c:v>
                </c:pt>
                <c:pt idx="5">
                  <c:v>Managed services</c:v>
                </c:pt>
                <c:pt idx="6">
                  <c:v>Professional services</c:v>
                </c:pt>
              </c:strCache>
            </c:strRef>
          </c:cat>
          <c:val>
            <c:numRef>
              <c:f>Sheet1!$C$2:$C$8</c:f>
              <c:numCache>
                <c:formatCode>General</c:formatCode>
                <c:ptCount val="7"/>
                <c:pt idx="0">
                  <c:v>87.4</c:v>
                </c:pt>
                <c:pt idx="1">
                  <c:v>225.1</c:v>
                </c:pt>
                <c:pt idx="2">
                  <c:v>333.3</c:v>
                </c:pt>
                <c:pt idx="3">
                  <c:v>629</c:v>
                </c:pt>
                <c:pt idx="4">
                  <c:v>904.2</c:v>
                </c:pt>
                <c:pt idx="5">
                  <c:v>1098.7</c:v>
                </c:pt>
                <c:pt idx="6">
                  <c:v>1760.5</c:v>
                </c:pt>
              </c:numCache>
            </c:numRef>
          </c:val>
          <c:extLst>
            <c:ext xmlns:c16="http://schemas.microsoft.com/office/drawing/2014/chart" uri="{C3380CC4-5D6E-409C-BE32-E72D297353CC}">
              <c16:uniqueId val="{0000000F-AEAE-6043-AB15-54C6CE7164AF}"/>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General" sourceLinked="1"/>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Global (RoW)</c:v>
                </c:pt>
              </c:strCache>
            </c:strRef>
          </c:tx>
          <c:spPr>
            <a:solidFill>
              <a:srgbClr val="0F283E"/>
            </a:solidFill>
            <a:ln>
              <a:solidFill>
                <a:srgbClr val="0F283E"/>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BAAE-7D4B-8320-A0C4F3629E95}"/>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BAAE-7D4B-8320-A0C4F3629E95}"/>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BAAE-7D4B-8320-A0C4F3629E95}"/>
                </c:ext>
              </c:extLst>
            </c:dLbl>
            <c:dLbl>
              <c:idx val="3"/>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BAAE-7D4B-8320-A0C4F3629E95}"/>
                </c:ext>
              </c:extLst>
            </c:dLbl>
            <c:dLbl>
              <c:idx val="4"/>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BAAE-7D4B-8320-A0C4F3629E95}"/>
                </c:ext>
              </c:extLst>
            </c:dLbl>
            <c:dLbl>
              <c:idx val="5"/>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BAAE-7D4B-8320-A0C4F3629E95}"/>
                </c:ext>
              </c:extLst>
            </c:dLbl>
            <c:dLbl>
              <c:idx val="6"/>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BAAE-7D4B-8320-A0C4F3629E95}"/>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Reimbursed travel</c:v>
                </c:pt>
                <c:pt idx="1">
                  <c:v>Technology resale</c:v>
                </c:pt>
                <c:pt idx="2">
                  <c:v>Subscriptions</c:v>
                </c:pt>
                <c:pt idx="3">
                  <c:v>Licensed software</c:v>
                </c:pt>
                <c:pt idx="4">
                  <c:v>Suppport and maintenance</c:v>
                </c:pt>
                <c:pt idx="5">
                  <c:v>Managed services</c:v>
                </c:pt>
                <c:pt idx="6">
                  <c:v>Professional services</c:v>
                </c:pt>
              </c:strCache>
            </c:strRef>
          </c:cat>
          <c:val>
            <c:numRef>
              <c:f>Sheet1!$B$2:$B$8</c:f>
              <c:numCache>
                <c:formatCode>General</c:formatCode>
                <c:ptCount val="7"/>
                <c:pt idx="0">
                  <c:v>8</c:v>
                </c:pt>
                <c:pt idx="1">
                  <c:v>21.8</c:v>
                </c:pt>
                <c:pt idx="2">
                  <c:v>25.4</c:v>
                </c:pt>
                <c:pt idx="3">
                  <c:v>51.6</c:v>
                </c:pt>
                <c:pt idx="4">
                  <c:v>200.4</c:v>
                </c:pt>
                <c:pt idx="5">
                  <c:v>115.2</c:v>
                </c:pt>
                <c:pt idx="6">
                  <c:v>231.9</c:v>
                </c:pt>
              </c:numCache>
            </c:numRef>
          </c:val>
          <c:extLst>
            <c:ext xmlns:c16="http://schemas.microsoft.com/office/drawing/2014/chart" uri="{C3380CC4-5D6E-409C-BE32-E72D297353CC}">
              <c16:uniqueId val="{00000007-BAAE-7D4B-8320-A0C4F3629E95}"/>
            </c:ext>
          </c:extLst>
        </c:ser>
        <c:ser>
          <c:idx val="1"/>
          <c:order val="1"/>
          <c:tx>
            <c:strRef>
              <c:f>Sheet1!$C$1</c:f>
              <c:strCache>
                <c:ptCount val="1"/>
                <c:pt idx="0">
                  <c:v>Domestic (U.S.)</c:v>
                </c:pt>
              </c:strCache>
            </c:strRef>
          </c:tx>
          <c:spPr>
            <a:solidFill>
              <a:srgbClr val="2875DD"/>
            </a:solidFill>
            <a:ln>
              <a:solidFill>
                <a:srgbClr val="2875DD"/>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BAAE-7D4B-8320-A0C4F3629E95}"/>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BAAE-7D4B-8320-A0C4F3629E95}"/>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BAAE-7D4B-8320-A0C4F3629E95}"/>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BAAE-7D4B-8320-A0C4F3629E95}"/>
                </c:ext>
              </c:extLst>
            </c:dLbl>
            <c:dLbl>
              <c:idx val="4"/>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C-BAAE-7D4B-8320-A0C4F3629E95}"/>
                </c:ext>
              </c:extLst>
            </c:dLbl>
            <c:dLbl>
              <c:idx val="5"/>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D-BAAE-7D4B-8320-A0C4F3629E95}"/>
                </c:ext>
              </c:extLst>
            </c:dLbl>
            <c:dLbl>
              <c:idx val="6"/>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E-BAAE-7D4B-8320-A0C4F3629E95}"/>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Reimbursed travel</c:v>
                </c:pt>
                <c:pt idx="1">
                  <c:v>Technology resale</c:v>
                </c:pt>
                <c:pt idx="2">
                  <c:v>Subscriptions</c:v>
                </c:pt>
                <c:pt idx="3">
                  <c:v>Licensed software</c:v>
                </c:pt>
                <c:pt idx="4">
                  <c:v>Suppport and maintenance</c:v>
                </c:pt>
                <c:pt idx="5">
                  <c:v>Managed services</c:v>
                </c:pt>
                <c:pt idx="6">
                  <c:v>Professional services</c:v>
                </c:pt>
              </c:strCache>
            </c:strRef>
          </c:cat>
          <c:val>
            <c:numRef>
              <c:f>Sheet1!$C$2:$C$8</c:f>
              <c:numCache>
                <c:formatCode>General</c:formatCode>
                <c:ptCount val="7"/>
                <c:pt idx="0">
                  <c:v>87.4</c:v>
                </c:pt>
                <c:pt idx="1">
                  <c:v>225.1</c:v>
                </c:pt>
                <c:pt idx="2">
                  <c:v>333.3</c:v>
                </c:pt>
                <c:pt idx="3">
                  <c:v>629</c:v>
                </c:pt>
                <c:pt idx="4">
                  <c:v>904.2</c:v>
                </c:pt>
                <c:pt idx="5">
                  <c:v>1098.7</c:v>
                </c:pt>
                <c:pt idx="6">
                  <c:v>1760.5</c:v>
                </c:pt>
              </c:numCache>
            </c:numRef>
          </c:val>
          <c:extLst>
            <c:ext xmlns:c16="http://schemas.microsoft.com/office/drawing/2014/chart" uri="{C3380CC4-5D6E-409C-BE32-E72D297353CC}">
              <c16:uniqueId val="{0000000F-BAAE-7D4B-8320-A0C4F3629E95}"/>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General" sourceLinked="1"/>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Domestic (U.S.)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9BF-8846-B9AF-4893769CDAC3}"/>
                </c:ext>
              </c:extLst>
            </c:dLbl>
            <c:dLbl>
              <c:idx val="1"/>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9BF-8846-B9AF-4893769CDAC3}"/>
                </c:ext>
              </c:extLst>
            </c:dLbl>
            <c:dLbl>
              <c:idx val="2"/>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9BF-8846-B9AF-4893769CDAC3}"/>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9BF-8846-B9AF-4893769CDAC3}"/>
                </c:ext>
              </c:extLst>
            </c:dLbl>
            <c:dLbl>
              <c:idx val="4"/>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9BF-8846-B9AF-4893769CDAC3}"/>
                </c:ext>
              </c:extLst>
            </c:dLbl>
            <c:dLbl>
              <c:idx val="5"/>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9BF-8846-B9AF-4893769CDAC3}"/>
                </c:ext>
              </c:extLst>
            </c:dLbl>
            <c:dLbl>
              <c:idx val="6"/>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9BF-8846-B9AF-4893769CDAC3}"/>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Professional services</c:v>
                </c:pt>
                <c:pt idx="1">
                  <c:v>Managed services</c:v>
                </c:pt>
                <c:pt idx="2">
                  <c:v>Suppport and maintenance</c:v>
                </c:pt>
                <c:pt idx="3">
                  <c:v>Licensed software</c:v>
                </c:pt>
                <c:pt idx="4">
                  <c:v>Subscriptions</c:v>
                </c:pt>
                <c:pt idx="5">
                  <c:v>Technology resale</c:v>
                </c:pt>
                <c:pt idx="6">
                  <c:v>Reimbursed travel</c:v>
                </c:pt>
              </c:strCache>
            </c:strRef>
          </c:cat>
          <c:val>
            <c:numRef>
              <c:f>Sheet1!$B$2:$B$8</c:f>
              <c:numCache>
                <c:formatCode>General</c:formatCode>
                <c:ptCount val="7"/>
                <c:pt idx="0">
                  <c:v>1760.5</c:v>
                </c:pt>
                <c:pt idx="1">
                  <c:v>1098.7</c:v>
                </c:pt>
                <c:pt idx="2">
                  <c:v>904.2</c:v>
                </c:pt>
                <c:pt idx="3">
                  <c:v>629</c:v>
                </c:pt>
                <c:pt idx="4">
                  <c:v>333.3</c:v>
                </c:pt>
                <c:pt idx="5">
                  <c:v>225.1</c:v>
                </c:pt>
                <c:pt idx="6">
                  <c:v>87.4</c:v>
                </c:pt>
              </c:numCache>
            </c:numRef>
          </c:val>
          <c:smooth val="0"/>
          <c:extLst>
            <c:ext xmlns:c16="http://schemas.microsoft.com/office/drawing/2014/chart" uri="{C3380CC4-5D6E-409C-BE32-E72D297353CC}">
              <c16:uniqueId val="{00000007-E9BF-8846-B9AF-4893769CDAC3}"/>
            </c:ext>
          </c:extLst>
        </c:ser>
        <c:ser>
          <c:idx val="1"/>
          <c:order val="1"/>
          <c:tx>
            <c:strRef>
              <c:f>Sheet1!$C$1</c:f>
              <c:strCache>
                <c:ptCount val="1"/>
                <c:pt idx="0">
                  <c:v>Global (RoW)</c:v>
                </c:pt>
              </c:strCache>
            </c:strRef>
          </c:tx>
          <c:spPr>
            <a:ln>
              <a:solidFill>
                <a:srgbClr val="0F283E"/>
              </a:solidFill>
            </a:ln>
          </c:spPr>
          <c:marker>
            <c:symbol val="circle"/>
            <c:size val="5"/>
            <c:spPr>
              <a:solidFill>
                <a:srgbClr val="0F283E"/>
              </a:solidFill>
              <a:ln>
                <a:solidFill>
                  <a:srgbClr val="0F283E"/>
                </a:solidFill>
              </a:ln>
            </c:spPr>
          </c:marker>
          <c:dLbls>
            <c:dLbl>
              <c:idx val="0"/>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9BF-8846-B9AF-4893769CDAC3}"/>
                </c:ext>
              </c:extLst>
            </c:dLbl>
            <c:dLbl>
              <c:idx val="1"/>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9BF-8846-B9AF-4893769CDAC3}"/>
                </c:ext>
              </c:extLst>
            </c:dLbl>
            <c:dLbl>
              <c:idx val="2"/>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9BF-8846-B9AF-4893769CDAC3}"/>
                </c:ext>
              </c:extLst>
            </c:dLbl>
            <c:dLbl>
              <c:idx val="3"/>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9BF-8846-B9AF-4893769CDAC3}"/>
                </c:ext>
              </c:extLst>
            </c:dLbl>
            <c:dLbl>
              <c:idx val="4"/>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9BF-8846-B9AF-4893769CDAC3}"/>
                </c:ext>
              </c:extLst>
            </c:dLbl>
            <c:dLbl>
              <c:idx val="5"/>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9BF-8846-B9AF-4893769CDAC3}"/>
                </c:ext>
              </c:extLst>
            </c:dLbl>
            <c:dLbl>
              <c:idx val="6"/>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9BF-8846-B9AF-4893769CDAC3}"/>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Professional services</c:v>
                </c:pt>
                <c:pt idx="1">
                  <c:v>Managed services</c:v>
                </c:pt>
                <c:pt idx="2">
                  <c:v>Suppport and maintenance</c:v>
                </c:pt>
                <c:pt idx="3">
                  <c:v>Licensed software</c:v>
                </c:pt>
                <c:pt idx="4">
                  <c:v>Subscriptions</c:v>
                </c:pt>
                <c:pt idx="5">
                  <c:v>Technology resale</c:v>
                </c:pt>
                <c:pt idx="6">
                  <c:v>Reimbursed travel</c:v>
                </c:pt>
              </c:strCache>
            </c:strRef>
          </c:cat>
          <c:val>
            <c:numRef>
              <c:f>Sheet1!$C$2:$C$8</c:f>
              <c:numCache>
                <c:formatCode>General</c:formatCode>
                <c:ptCount val="7"/>
                <c:pt idx="0">
                  <c:v>231.9</c:v>
                </c:pt>
                <c:pt idx="1">
                  <c:v>115.2</c:v>
                </c:pt>
                <c:pt idx="2">
                  <c:v>200.4</c:v>
                </c:pt>
                <c:pt idx="3">
                  <c:v>51.6</c:v>
                </c:pt>
                <c:pt idx="4">
                  <c:v>25.4</c:v>
                </c:pt>
                <c:pt idx="5">
                  <c:v>21.8</c:v>
                </c:pt>
                <c:pt idx="6">
                  <c:v>8</c:v>
                </c:pt>
              </c:numCache>
            </c:numRef>
          </c:val>
          <c:smooth val="0"/>
          <c:extLst>
            <c:ext xmlns:c16="http://schemas.microsoft.com/office/drawing/2014/chart" uri="{C3380CC4-5D6E-409C-BE32-E72D297353CC}">
              <c16:uniqueId val="{0000000F-E9BF-8846-B9AF-4893769CDAC3}"/>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Revenue in million U.S. dollars</a:t>
                </a:r>
              </a:p>
            </c:rich>
          </c:tx>
          <c:overlay val="0"/>
        </c:title>
        <c:numFmt formatCode="#,##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Domestic (U.S.)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089-3F4F-B641-728E8E2E3D01}"/>
                </c:ext>
              </c:extLst>
            </c:dLbl>
            <c:dLbl>
              <c:idx val="1"/>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089-3F4F-B641-728E8E2E3D01}"/>
                </c:ext>
              </c:extLst>
            </c:dLbl>
            <c:dLbl>
              <c:idx val="2"/>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089-3F4F-B641-728E8E2E3D01}"/>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089-3F4F-B641-728E8E2E3D01}"/>
                </c:ext>
              </c:extLst>
            </c:dLbl>
            <c:dLbl>
              <c:idx val="4"/>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089-3F4F-B641-728E8E2E3D01}"/>
                </c:ext>
              </c:extLst>
            </c:dLbl>
            <c:dLbl>
              <c:idx val="5"/>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089-3F4F-B641-728E8E2E3D01}"/>
                </c:ext>
              </c:extLst>
            </c:dLbl>
            <c:dLbl>
              <c:idx val="6"/>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089-3F4F-B641-728E8E2E3D01}"/>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Professional services</c:v>
                </c:pt>
                <c:pt idx="1">
                  <c:v>Managed services</c:v>
                </c:pt>
                <c:pt idx="2">
                  <c:v>Suppport and maintenance</c:v>
                </c:pt>
                <c:pt idx="3">
                  <c:v>Licensed software</c:v>
                </c:pt>
                <c:pt idx="4">
                  <c:v>Subscriptions</c:v>
                </c:pt>
                <c:pt idx="5">
                  <c:v>Technology resale</c:v>
                </c:pt>
                <c:pt idx="6">
                  <c:v>Reimbursed travel</c:v>
                </c:pt>
              </c:strCache>
            </c:strRef>
          </c:cat>
          <c:val>
            <c:numRef>
              <c:f>Sheet1!$B$2:$B$8</c:f>
              <c:numCache>
                <c:formatCode>General</c:formatCode>
                <c:ptCount val="7"/>
                <c:pt idx="0">
                  <c:v>1760.5</c:v>
                </c:pt>
                <c:pt idx="1">
                  <c:v>1098.7</c:v>
                </c:pt>
                <c:pt idx="2">
                  <c:v>904.2</c:v>
                </c:pt>
                <c:pt idx="3">
                  <c:v>629</c:v>
                </c:pt>
                <c:pt idx="4">
                  <c:v>333.3</c:v>
                </c:pt>
                <c:pt idx="5">
                  <c:v>225.1</c:v>
                </c:pt>
                <c:pt idx="6">
                  <c:v>87.4</c:v>
                </c:pt>
              </c:numCache>
            </c:numRef>
          </c:val>
          <c:smooth val="0"/>
          <c:extLst>
            <c:ext xmlns:c16="http://schemas.microsoft.com/office/drawing/2014/chart" uri="{C3380CC4-5D6E-409C-BE32-E72D297353CC}">
              <c16:uniqueId val="{00000007-E089-3F4F-B641-728E8E2E3D01}"/>
            </c:ext>
          </c:extLst>
        </c:ser>
        <c:ser>
          <c:idx val="1"/>
          <c:order val="1"/>
          <c:tx>
            <c:strRef>
              <c:f>Sheet1!$C$1</c:f>
              <c:strCache>
                <c:ptCount val="1"/>
                <c:pt idx="0">
                  <c:v>Global (RoW)</c:v>
                </c:pt>
              </c:strCache>
            </c:strRef>
          </c:tx>
          <c:spPr>
            <a:ln>
              <a:solidFill>
                <a:srgbClr val="0F283E"/>
              </a:solidFill>
            </a:ln>
          </c:spPr>
          <c:marker>
            <c:symbol val="circle"/>
            <c:size val="5"/>
            <c:spPr>
              <a:solidFill>
                <a:srgbClr val="0F283E"/>
              </a:solidFill>
              <a:ln>
                <a:solidFill>
                  <a:srgbClr val="0F283E"/>
                </a:solidFill>
              </a:ln>
            </c:spPr>
          </c:marker>
          <c:dLbls>
            <c:dLbl>
              <c:idx val="0"/>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089-3F4F-B641-728E8E2E3D01}"/>
                </c:ext>
              </c:extLst>
            </c:dLbl>
            <c:dLbl>
              <c:idx val="1"/>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089-3F4F-B641-728E8E2E3D01}"/>
                </c:ext>
              </c:extLst>
            </c:dLbl>
            <c:dLbl>
              <c:idx val="2"/>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089-3F4F-B641-728E8E2E3D01}"/>
                </c:ext>
              </c:extLst>
            </c:dLbl>
            <c:dLbl>
              <c:idx val="3"/>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089-3F4F-B641-728E8E2E3D01}"/>
                </c:ext>
              </c:extLst>
            </c:dLbl>
            <c:dLbl>
              <c:idx val="4"/>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089-3F4F-B641-728E8E2E3D01}"/>
                </c:ext>
              </c:extLst>
            </c:dLbl>
            <c:dLbl>
              <c:idx val="5"/>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089-3F4F-B641-728E8E2E3D01}"/>
                </c:ext>
              </c:extLst>
            </c:dLbl>
            <c:dLbl>
              <c:idx val="6"/>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089-3F4F-B641-728E8E2E3D01}"/>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Professional services</c:v>
                </c:pt>
                <c:pt idx="1">
                  <c:v>Managed services</c:v>
                </c:pt>
                <c:pt idx="2">
                  <c:v>Suppport and maintenance</c:v>
                </c:pt>
                <c:pt idx="3">
                  <c:v>Licensed software</c:v>
                </c:pt>
                <c:pt idx="4">
                  <c:v>Subscriptions</c:v>
                </c:pt>
                <c:pt idx="5">
                  <c:v>Technology resale</c:v>
                </c:pt>
                <c:pt idx="6">
                  <c:v>Reimbursed travel</c:v>
                </c:pt>
              </c:strCache>
            </c:strRef>
          </c:cat>
          <c:val>
            <c:numRef>
              <c:f>Sheet1!$C$2:$C$8</c:f>
              <c:numCache>
                <c:formatCode>General</c:formatCode>
                <c:ptCount val="7"/>
                <c:pt idx="0">
                  <c:v>231.9</c:v>
                </c:pt>
                <c:pt idx="1">
                  <c:v>115.2</c:v>
                </c:pt>
                <c:pt idx="2">
                  <c:v>200.4</c:v>
                </c:pt>
                <c:pt idx="3">
                  <c:v>51.6</c:v>
                </c:pt>
                <c:pt idx="4">
                  <c:v>25.4</c:v>
                </c:pt>
                <c:pt idx="5">
                  <c:v>21.8</c:v>
                </c:pt>
                <c:pt idx="6">
                  <c:v>8</c:v>
                </c:pt>
              </c:numCache>
            </c:numRef>
          </c:val>
          <c:smooth val="0"/>
          <c:extLst>
            <c:ext xmlns:c16="http://schemas.microsoft.com/office/drawing/2014/chart" uri="{C3380CC4-5D6E-409C-BE32-E72D297353CC}">
              <c16:uniqueId val="{0000000F-E089-3F4F-B641-728E8E2E3D01}"/>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Revenue in million U.S. dollars</a:t>
                </a:r>
              </a:p>
            </c:rich>
          </c:tx>
          <c:overlay val="0"/>
        </c:title>
        <c:numFmt formatCode="#,##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82A149C2-F47F-433B-8A91-E13870F663B0}"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B78DD93B-AA40-423A-9976-292F3C45299C}"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7436CF54-81E3-4457-B70B-779771FB3F7C}"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967A1579-574D-46F3-8EAE-6E09584D1DCD}"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40C73F28-2085-4C99-92DE-5B41BABB8562}"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C982D012-EC09-4461-81CE-3F11A3A5030A}"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3C7DF013-8549-4D72-B5AC-8B334588C441}" type="datetimeFigureOut">
              <a:rPr lang="en-US" smtClean="0"/>
              <a:t>5/5/20</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AA44B20A-91B8-4329-A5FC-2BFA35EA9627}" type="datetimeFigureOut">
              <a:rPr lang="en-US" smtClean="0"/>
              <a:t>5/5/20</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0CA25993-B1AD-4702-8839-C45622DB5A07}" type="datetimeFigureOut">
              <a:rPr lang="en-US" smtClean="0"/>
              <a:t>5/5/20</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A8317A0E-694D-4A47-9FDA-94AB8A3F782B}"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D6E40064-DCFC-4BDC-BFA9-687915361281}"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5/5/20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hyperlink" Target="http://www.statista.com/statistics/1073429/cerner-revenue-by-segment-and-region" TargetMode="Externa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hyperlink" Target="http://www.statista.com/statistics/1073429/cerner-revenue-by-segment-and-region" TargetMode="Externa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hyperlink" Target="http://www.statista.com/statistics/1073429/cerner-revenue-by-segment-and-region" TargetMode="Externa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hyperlink" Target="http://www.statista.com/statistics/1073429/cerner-revenue-by-segment-and-region" TargetMode="Externa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hyperlink" Target="http://www.statista.com/statistics/1073429/cerner-revenue-by-segment-and-region" TargetMode="Externa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hyperlink" Target="http://www.statista.com/statistics/1073429/cerner-revenue-by-segment-and-region" TargetMode="Externa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statista.com/statistics/1073429/cerner-revenue-by-segment-and-reg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ew shape"/>
          <p:cNvSpPr/>
          <p:nvPr/>
        </p:nvSpPr>
        <p:spPr>
          <a:xfrm>
            <a:off x="9939600" y="6141600"/>
            <a:ext cx="1501200" cy="306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763200" y="5986800"/>
            <a:ext cx="10692000" cy="324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New shape"/>
          <p:cNvSpPr/>
          <p:nvPr/>
        </p:nvSpPr>
        <p:spPr>
          <a:xfrm>
            <a:off x="0" y="0"/>
            <a:ext cx="12204001" cy="43704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4874400"/>
            <a:ext cx="108144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r>
              <a:rPr sz="3200">
                <a:solidFill>
                  <a:srgbClr val="0F283E"/>
                </a:solidFill>
                <a:latin typeface="Open Sans"/>
              </a:rPr>
              <a:t>Domestic vs. international revenues of Cerner Corporation in 2019, by segment (in million U.S. dollars)</a:t>
            </a:r>
          </a:p>
        </p:txBody>
      </p:sp>
      <p:sp>
        <p:nvSpPr>
          <p:cNvPr id="3" name="New shape"/>
          <p:cNvSpPr/>
          <p:nvPr/>
        </p:nvSpPr>
        <p:spPr>
          <a:xfrm>
            <a:off x="676800" y="4564800"/>
            <a:ext cx="3186000" cy="3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l">
              <a:lnSpc>
                <a:spcPct val="100000"/>
              </a:lnSpc>
              <a:spcAft>
                <a:spcPct val="20000"/>
              </a:spcAft>
            </a:pPr>
            <a:r>
              <a:rPr sz="1400" b="1">
                <a:solidFill>
                  <a:srgbClr val="0A85E6"/>
                </a:solidFill>
                <a:latin typeface="Open Sans"/>
              </a:rPr>
              <a:t>MEDICAL TECHNOLOGY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Domestic vs. international revenues of Cerner Corporation in 2019, by segment (in million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Cerner revenue domestic vs. international by segment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Cerner; </a:t>
            </a:r>
            <a:r>
              <a:rPr sz="800">
                <a:solidFill>
                  <a:srgbClr val="555555"/>
                </a:solidFill>
                <a:latin typeface="Open Sans"/>
                <a:hlinkClick r:id="rId5"/>
              </a:rPr>
              <a:t>ID 1073429</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2</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Domestic vs. international revenues of Cerner Corporation in 2019, by segment (in million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Cerner revenue domestic vs. international by segment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Cerner; </a:t>
            </a:r>
            <a:r>
              <a:rPr sz="800">
                <a:solidFill>
                  <a:srgbClr val="555555"/>
                </a:solidFill>
                <a:latin typeface="Open Sans"/>
                <a:hlinkClick r:id="rId5"/>
              </a:rPr>
              <a:t>ID 1073429</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3</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Domestic vs. international revenues of Cerner Corporation in 2019, by segment (in million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Cerner revenue domestic vs. international by segment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Cerner; </a:t>
            </a:r>
            <a:r>
              <a:rPr sz="800">
                <a:solidFill>
                  <a:srgbClr val="555555"/>
                </a:solidFill>
                <a:latin typeface="Open Sans"/>
                <a:hlinkClick r:id="rId5"/>
              </a:rPr>
              <a:t>ID 1073429</a:t>
            </a:r>
          </a:p>
        </p:txBody>
      </p:sp>
      <p:graphicFrame>
        <p:nvGraphicFramePr>
          <p:cNvPr id="5" name="ChartObject"/>
          <p:cNvGraphicFramePr/>
          <p:nvPr/>
        </p:nvGraphicFramePr>
        <p:xfrm>
          <a:off x="676800" y="2098700"/>
          <a:ext cx="107424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4651000" y="1882800"/>
            <a:ext cx="27940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Revenue in million U.S. dollars</a:t>
            </a: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4</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Domestic vs. international revenues of Cerner Corporation in 2019, by segment (in million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Cerner revenue domestic vs. international by segment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Cerner; </a:t>
            </a:r>
            <a:r>
              <a:rPr sz="800">
                <a:solidFill>
                  <a:srgbClr val="555555"/>
                </a:solidFill>
                <a:latin typeface="Open Sans"/>
                <a:hlinkClick r:id="rId5"/>
              </a:rPr>
              <a:t>ID 1073429</a:t>
            </a:r>
          </a:p>
        </p:txBody>
      </p:sp>
      <p:graphicFrame>
        <p:nvGraphicFramePr>
          <p:cNvPr id="5" name="ChartObject"/>
          <p:cNvGraphicFramePr/>
          <p:nvPr/>
        </p:nvGraphicFramePr>
        <p:xfrm>
          <a:off x="676800" y="2098700"/>
          <a:ext cx="71580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2858800" y="1882800"/>
            <a:ext cx="27940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Revenue in million U.S. dollars</a:t>
            </a:r>
          </a:p>
        </p:txBody>
      </p:sp>
      <p:sp>
        <p:nvSpPr>
          <p:cNvPr id="7"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8"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Domestic vs. international revenues of Cerner Corporation in 2019, by segment (in million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Cerner revenue domestic vs. international by segment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Cerner; </a:t>
            </a:r>
            <a:r>
              <a:rPr sz="800">
                <a:solidFill>
                  <a:srgbClr val="555555"/>
                </a:solidFill>
                <a:latin typeface="Open Sans"/>
                <a:hlinkClick r:id="rId5"/>
              </a:rPr>
              <a:t>ID 1073429</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Domestic vs. international revenues of Cerner Corporation in 2019, by segment (in million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Cerner revenue domestic vs. international by segment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Cerner; </a:t>
            </a:r>
            <a:r>
              <a:rPr sz="800">
                <a:solidFill>
                  <a:srgbClr val="555555"/>
                </a:solidFill>
                <a:latin typeface="Open Sans"/>
                <a:hlinkClick r:id="rId5"/>
              </a:rPr>
              <a:t>ID 1073429</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Domestic vs. international revenues of Cerner Corporation in 2019, by segment (in million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Cerner revenue domestic vs. international by segment 2019</a:t>
            </a:r>
          </a:p>
        </p:txBody>
      </p:sp>
      <p:graphicFrame>
        <p:nvGraphicFramePr>
          <p:cNvPr id="4" name="New Table"/>
          <p:cNvGraphicFramePr>
            <a:graphicFrameLocks noGrp="1"/>
          </p:cNvGraphicFramePr>
          <p:nvPr/>
        </p:nvGraphicFramePr>
        <p:xfrm>
          <a:off x="676800" y="1882800"/>
          <a:ext cx="5334000" cy="2804160"/>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20000"/>
                    </a:ext>
                  </a:extLst>
                </a:gridCol>
                <a:gridCol w="3556000">
                  <a:extLst>
                    <a:ext uri="{9D8B030D-6E8A-4147-A177-3AD203B41FA5}">
                      <a16:colId xmlns:a16="http://schemas.microsoft.com/office/drawing/2014/main" val="20001"/>
                    </a:ext>
                  </a:extLst>
                </a:gridCol>
              </a:tblGrid>
              <a:tr h="0">
                <a:tc gridSpan="2">
                  <a:txBody>
                    <a:bodyPr/>
                    <a:lstStyle/>
                    <a:p>
                      <a:pPr algn="l"/>
                      <a:r>
                        <a:rPr sz="1000" b="1">
                          <a:solidFill>
                            <a:srgbClr val="0F283E"/>
                          </a:solidFill>
                          <a:latin typeface="Open Sans Light"/>
                        </a:rPr>
                        <a:t>Source and methodology information</a:t>
                      </a:r>
                    </a:p>
                  </a:txBody>
                  <a:tcPr>
                    <a:lnL>
                      <a:solidFill>
                        <a:prstClr val="black">
                          <a:alpha val="0"/>
                          <a:alpha val="0"/>
                        </a:prstClr>
                      </a:solidFill>
                    </a:lnL>
                    <a:lnR>
                      <a:solidFill>
                        <a:prstClr val="black">
                          <a:alpha val="0"/>
                          <a:alpha val="0"/>
                        </a:prstClr>
                      </a:solidFill>
                    </a:lnR>
                    <a:lnT>
                      <a:solidFill>
                        <a:prstClr val="black">
                          <a:alpha val="0"/>
                          <a:alpha val="0"/>
                        </a:prstClr>
                      </a:solidFill>
                    </a:lnT>
                    <a:lnB>
                      <a:solidFill>
                        <a:prstClr val="black">
                          <a:alpha val="0"/>
                          <a:alpha val="0"/>
                          <a:alpha val="0"/>
                        </a:prstClr>
                      </a:solidFill>
                    </a:lnB>
                    <a:solidFill>
                      <a:prstClr val="black">
                        <a:alpha val="0"/>
                        <a:alpha val="0"/>
                      </a:prstClr>
                    </a:solidFill>
                  </a:tcPr>
                </a:tc>
                <a:tc hMerge="1">
                  <a:txBody>
                    <a:bodyPr/>
                    <a:lstStyle/>
                    <a:p>
                      <a:endParaRPr/>
                    </a:p>
                  </a:txBody>
                  <a:tcPr>
                    <a:lnL>
                      <a:solidFill>
                        <a:prstClr val="black">
                          <a:alpha val="0"/>
                        </a:prstClr>
                      </a:solidFill>
                    </a:lnL>
                    <a:lnB>
                      <a:solidFill>
                        <a:prstClr val="black">
                          <a:alpha val="0"/>
                          <a:alpha val="0"/>
                          <a:alpha val="0"/>
                        </a:prstClr>
                      </a:solidFill>
                    </a:lnB>
                  </a:tcPr>
                </a:tc>
                <a:extLst>
                  <a:ext uri="{0D108BD9-81ED-4DB2-BD59-A6C34878D82A}">
                    <a16:rowId xmlns:a16="http://schemas.microsoft.com/office/drawing/2014/main" val="10000"/>
                  </a:ext>
                </a:extLst>
              </a:tr>
              <a:tr h="0">
                <a:tc>
                  <a:txBody>
                    <a:bodyPr/>
                    <a:lstStyle/>
                    <a:p>
                      <a:r>
                        <a:rPr sz="800">
                          <a:solidFill>
                            <a:srgbClr val="0F283E"/>
                          </a:solidFill>
                          <a:latin typeface="Open Sans Light"/>
                        </a:rPr>
                        <a:t>Source(s)</a:t>
                      </a:r>
                    </a:p>
                  </a:txBody>
                  <a:tcPr>
                    <a:lnL>
                      <a:solidFill>
                        <a:prstClr val="black">
                          <a:alpha val="0"/>
                        </a:prstClr>
                      </a:solidFill>
                    </a:lnL>
                    <a:lnR>
                      <a:solidFill>
                        <a:prstClr val="black">
                          <a:alpha val="0"/>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Cerner</a:t>
                      </a:r>
                    </a:p>
                  </a:txBody>
                  <a:tcPr>
                    <a:lnL>
                      <a:solidFill>
                        <a:prstClr val="black">
                          <a:alpha val="0"/>
                          <a:alpha val="0"/>
                        </a:prstClr>
                      </a:solidFill>
                    </a:lnL>
                    <a:lnR>
                      <a:solidFill>
                        <a:prstClr val="black">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1"/>
                  </a:ext>
                </a:extLst>
              </a:tr>
              <a:tr h="0">
                <a:tc>
                  <a:txBody>
                    <a:bodyPr/>
                    <a:lstStyle/>
                    <a:p>
                      <a:r>
                        <a:rPr sz="800">
                          <a:solidFill>
                            <a:srgbClr val="0F283E"/>
                          </a:solidFill>
                          <a:latin typeface="Open Sans Light"/>
                        </a:rPr>
                        <a:t>Conducted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Cerner</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2"/>
                  </a:ext>
                </a:extLst>
              </a:tr>
              <a:tr h="0">
                <a:tc>
                  <a:txBody>
                    <a:bodyPr/>
                    <a:lstStyle/>
                    <a:p>
                      <a:r>
                        <a:rPr sz="800">
                          <a:solidFill>
                            <a:srgbClr val="0F283E"/>
                          </a:solidFill>
                          <a:latin typeface="Open Sans Light"/>
                        </a:rPr>
                        <a:t>Survey period</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2019</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3"/>
                  </a:ext>
                </a:extLst>
              </a:tr>
              <a:tr h="0">
                <a:tc>
                  <a:txBody>
                    <a:bodyPr/>
                    <a:lstStyle/>
                    <a:p>
                      <a:r>
                        <a:rPr sz="800">
                          <a:solidFill>
                            <a:srgbClr val="0F283E"/>
                          </a:solidFill>
                          <a:latin typeface="Open Sans Light"/>
                        </a:rPr>
                        <a:t>Region(s)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Worldwide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4"/>
                  </a:ext>
                </a:extLst>
              </a:tr>
              <a:tr h="0">
                <a:tc>
                  <a:txBody>
                    <a:bodyPr/>
                    <a:lstStyle/>
                    <a:p>
                      <a:r>
                        <a:rPr sz="800">
                          <a:solidFill>
                            <a:srgbClr val="0F283E"/>
                          </a:solidFill>
                          <a:latin typeface="Open Sans Light"/>
                        </a:rPr>
                        <a:t>Number of respondents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5"/>
                  </a:ext>
                </a:extLst>
              </a:tr>
              <a:tr h="0">
                <a:tc>
                  <a:txBody>
                    <a:bodyPr/>
                    <a:lstStyle/>
                    <a:p>
                      <a:r>
                        <a:rPr sz="800">
                          <a:solidFill>
                            <a:srgbClr val="0F283E"/>
                          </a:solidFill>
                          <a:latin typeface="Open Sans Light"/>
                        </a:rPr>
                        <a:t>Age group</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6"/>
                  </a:ext>
                </a:extLst>
              </a:tr>
              <a:tr h="0">
                <a:tc>
                  <a:txBody>
                    <a:bodyPr/>
                    <a:lstStyle/>
                    <a:p>
                      <a:r>
                        <a:rPr sz="800">
                          <a:solidFill>
                            <a:srgbClr val="0F283E"/>
                          </a:solidFill>
                          <a:latin typeface="Open Sans Light"/>
                        </a:rPr>
                        <a:t>Special characteristics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7"/>
                  </a:ext>
                </a:extLst>
              </a:tr>
              <a:tr h="0">
                <a:tc>
                  <a:txBody>
                    <a:bodyPr/>
                    <a:lstStyle/>
                    <a:p>
                      <a:r>
                        <a:rPr sz="800">
                          <a:solidFill>
                            <a:srgbClr val="0F283E"/>
                          </a:solidFill>
                          <a:latin typeface="Open Sans Light"/>
                        </a:rPr>
                        <a:t>Published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Cerner</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8"/>
                  </a:ext>
                </a:extLst>
              </a:tr>
              <a:tr h="0">
                <a:tc>
                  <a:txBody>
                    <a:bodyPr/>
                    <a:lstStyle/>
                    <a:p>
                      <a:r>
                        <a:rPr sz="800">
                          <a:solidFill>
                            <a:srgbClr val="0F283E"/>
                          </a:solidFill>
                          <a:latin typeface="Open Sans Light"/>
                        </a:rPr>
                        <a:t>Publication date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February 2020</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9"/>
                  </a:ext>
                </a:extLst>
              </a:tr>
              <a:tr h="0">
                <a:tc>
                  <a:txBody>
                    <a:bodyPr/>
                    <a:lstStyle/>
                    <a:p>
                      <a:r>
                        <a:rPr sz="800">
                          <a:solidFill>
                            <a:srgbClr val="0F283E"/>
                          </a:solidFill>
                          <a:latin typeface="Open Sans Light"/>
                        </a:rPr>
                        <a:t>Original source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Cerner - 2019 Form 10-K, page 58</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0"/>
                  </a:ext>
                </a:extLst>
              </a:tr>
              <a:tr h="0">
                <a:tc>
                  <a:txBody>
                    <a:bodyPr/>
                    <a:lstStyle/>
                    <a:p>
                      <a:r>
                        <a:rPr sz="800">
                          <a:solidFill>
                            <a:srgbClr val="0F283E"/>
                          </a:solidFill>
                          <a:latin typeface="Open Sans Light"/>
                        </a:rPr>
                        <a:t>Website URL</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hlinkClick r:id="rId4"/>
                        </a:rPr>
                        <a:t>visit the website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1"/>
                  </a:ext>
                </a:extLst>
              </a:tr>
              <a:tr h="0">
                <a:tc>
                  <a:txBody>
                    <a:bodyPr/>
                    <a:lstStyle/>
                    <a:p>
                      <a:r>
                        <a:rPr sz="800">
                          <a:solidFill>
                            <a:srgbClr val="0F283E"/>
                          </a:solidFill>
                          <a:latin typeface="Open Sans Light"/>
                        </a:rPr>
                        <a:t>Notes: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prstClr>
                      </a:solidFill>
                    </a:lnB>
                    <a:solidFill>
                      <a:prstClr val="black">
                        <a:alpha val="0"/>
                      </a:prstClr>
                    </a:solidFill>
                  </a:tcPr>
                </a:tc>
                <a:extLst>
                  <a:ext uri="{0D108BD9-81ED-4DB2-BD59-A6C34878D82A}">
                    <a16:rowId xmlns:a16="http://schemas.microsoft.com/office/drawing/2014/main" val="10012"/>
                  </a:ext>
                </a:extLst>
              </a:tr>
            </a:tbl>
          </a:graphicData>
        </a:graphic>
      </p:graphicFrame>
      <p:sp>
        <p:nvSpPr>
          <p:cNvPr id="5" name="New shape"/>
          <p:cNvSpPr/>
          <p:nvPr/>
        </p:nvSpPr>
        <p:spPr>
          <a:xfrm>
            <a:off x="6138000" y="1882800"/>
            <a:ext cx="528120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lnSpc>
                <a:spcPct val="1200"/>
              </a:lnSpc>
              <a:spcAft>
                <a:spcPct val="20000"/>
              </a:spcAft>
            </a:pPr>
            <a:r>
              <a:rPr sz="1000" b="1">
                <a:solidFill>
                  <a:srgbClr val="0F283E"/>
                </a:solidFill>
                <a:latin typeface="Open Sans Light"/>
              </a:rPr>
              <a:t>Description</a:t>
            </a:r>
          </a:p>
          <a:p>
            <a:pPr algn="l"/>
            <a:endParaRPr sz="800">
              <a:solidFill>
                <a:srgbClr val="0F283E"/>
              </a:solidFill>
              <a:latin typeface="Open Sans Light"/>
            </a:endParaRPr>
          </a:p>
          <a:p>
            <a:pPr algn="l"/>
            <a:r>
              <a:rPr sz="800">
                <a:solidFill>
                  <a:srgbClr val="0F283E"/>
                </a:solidFill>
                <a:latin typeface="Open Sans Light"/>
              </a:rPr>
              <a:t>In 2019, Professional Services provided by Cerner in the domestic (U.S.) market earned them 1.76 billion U.S. dollars, and thus was the company's top revenue generating business segment. Cerner is an U.S. American HIT (healthcare information technology) company, based in North Kansas City, Missouri.</a:t>
            </a:r>
            <a:endParaRPr sz="800" i="1">
              <a:solidFill>
                <a:srgbClr val="0F283E"/>
              </a:solidFill>
              <a:latin typeface="Open Sans Light"/>
            </a:endParaRPr>
          </a:p>
        </p:txBody>
      </p:sp>
      <p:sp>
        <p:nvSpPr>
          <p:cNvPr id="6" name="New shape"/>
          <p:cNvSpPr/>
          <p:nvPr/>
        </p:nvSpPr>
        <p:spPr>
          <a:xfrm flipH="1">
            <a:off x="60480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8</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11.14"/>
  <p:tag name="AS_TITLE" val="Aspose.Slides for .NET 4.0 Client Profile"/>
  <p:tag name="AS_VERSION" val="19.1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579</Words>
  <Application>Microsoft Macintosh PowerPoint</Application>
  <PresentationFormat>Breitbild</PresentationFormat>
  <Paragraphs>81</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Open Sans</vt:lpstr>
      <vt:lpstr>Open Sans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Horst Kunhardt</cp:lastModifiedBy>
  <cp:revision>1</cp:revision>
  <cp:lastPrinted>2020-05-05T11:50:21Z</cp:lastPrinted>
  <dcterms:created xsi:type="dcterms:W3CDTF">2020-05-05T09:50:21Z</dcterms:created>
  <dcterms:modified xsi:type="dcterms:W3CDTF">2020-05-05T09:50:35Z</dcterms:modified>
</cp:coreProperties>
</file>