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2" r:id="rId4"/>
    <p:sldId id="264" r:id="rId5"/>
    <p:sldId id="266" r:id="rId6"/>
    <p:sldId id="268" r:id="rId7"/>
    <p:sldId id="270" r:id="rId8"/>
    <p:sldId id="272" r:id="rId9"/>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0"/>
    <p:restoredTop sz="0"/>
  </p:normalViewPr>
  <p:slideViewPr>
    <p:cSldViewPr>
      <p:cViewPr varScale="1">
        <p:scale>
          <a:sx n="82" d="100"/>
          <a:sy n="82" d="100"/>
        </p:scale>
        <p:origin x="184" y="168"/>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Arbeitsblat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Arbeitsblat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Arbeitsblat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Arbeitsblat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Arbeitsblat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Arbeitsblat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EHR/EMR</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9098-B645-AD3D-EAE3FBF9D820}"/>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9098-B645-AD3D-EAE3FBF9D820}"/>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9098-B645-AD3D-EAE3FBF9D820}"/>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9098-B645-AD3D-EAE3FBF9D820}"/>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9098-B645-AD3D-EAE3FBF9D820}"/>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9098-B645-AD3D-EAE3FBF9D820}"/>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2015</c:v>
                </c:pt>
                <c:pt idx="1">
                  <c:v>2016</c:v>
                </c:pt>
                <c:pt idx="2">
                  <c:v>2017*</c:v>
                </c:pt>
                <c:pt idx="3">
                  <c:v>2018*</c:v>
                </c:pt>
                <c:pt idx="4">
                  <c:v>2019*</c:v>
                </c:pt>
                <c:pt idx="5">
                  <c:v>2020*</c:v>
                </c:pt>
              </c:strCache>
            </c:strRef>
          </c:cat>
          <c:val>
            <c:numRef>
              <c:f>Sheet1!$B$2:$B$7</c:f>
              <c:numCache>
                <c:formatCode>General</c:formatCode>
                <c:ptCount val="6"/>
                <c:pt idx="0">
                  <c:v>20</c:v>
                </c:pt>
                <c:pt idx="1">
                  <c:v>20</c:v>
                </c:pt>
                <c:pt idx="2">
                  <c:v>21</c:v>
                </c:pt>
                <c:pt idx="3">
                  <c:v>22</c:v>
                </c:pt>
                <c:pt idx="4">
                  <c:v>23</c:v>
                </c:pt>
                <c:pt idx="5">
                  <c:v>24</c:v>
                </c:pt>
              </c:numCache>
            </c:numRef>
          </c:val>
          <c:extLst>
            <c:ext xmlns:c16="http://schemas.microsoft.com/office/drawing/2014/chart" uri="{C3380CC4-5D6E-409C-BE32-E72D297353CC}">
              <c16:uniqueId val="{00000006-9098-B645-AD3D-EAE3FBF9D820}"/>
            </c:ext>
          </c:extLst>
        </c:ser>
        <c:ser>
          <c:idx val="1"/>
          <c:order val="1"/>
          <c:tx>
            <c:strRef>
              <c:f>Sheet1!$C$1</c:f>
              <c:strCache>
                <c:ptCount val="1"/>
                <c:pt idx="0">
                  <c:v>Telehealth</c:v>
                </c:pt>
              </c:strCache>
            </c:strRef>
          </c:tx>
          <c:spPr>
            <a:solidFill>
              <a:srgbClr val="0F283E"/>
            </a:solidFill>
            <a:ln>
              <a:solidFill>
                <a:srgbClr val="0F283E"/>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9098-B645-AD3D-EAE3FBF9D820}"/>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9098-B645-AD3D-EAE3FBF9D820}"/>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9098-B645-AD3D-EAE3FBF9D820}"/>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9098-B645-AD3D-EAE3FBF9D820}"/>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B-9098-B645-AD3D-EAE3FBF9D820}"/>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C-9098-B645-AD3D-EAE3FBF9D820}"/>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2015</c:v>
                </c:pt>
                <c:pt idx="1">
                  <c:v>2016</c:v>
                </c:pt>
                <c:pt idx="2">
                  <c:v>2017*</c:v>
                </c:pt>
                <c:pt idx="3">
                  <c:v>2018*</c:v>
                </c:pt>
                <c:pt idx="4">
                  <c:v>2019*</c:v>
                </c:pt>
                <c:pt idx="5">
                  <c:v>2020*</c:v>
                </c:pt>
              </c:strCache>
            </c:strRef>
          </c:cat>
          <c:val>
            <c:numRef>
              <c:f>Sheet1!$C$2:$C$7</c:f>
              <c:numCache>
                <c:formatCode>General</c:formatCode>
                <c:ptCount val="6"/>
                <c:pt idx="0">
                  <c:v>12</c:v>
                </c:pt>
                <c:pt idx="1">
                  <c:v>14</c:v>
                </c:pt>
                <c:pt idx="2">
                  <c:v>17</c:v>
                </c:pt>
                <c:pt idx="3">
                  <c:v>19</c:v>
                </c:pt>
                <c:pt idx="4">
                  <c:v>22</c:v>
                </c:pt>
                <c:pt idx="5">
                  <c:v>26</c:v>
                </c:pt>
              </c:numCache>
            </c:numRef>
          </c:val>
          <c:extLst>
            <c:ext xmlns:c16="http://schemas.microsoft.com/office/drawing/2014/chart" uri="{C3380CC4-5D6E-409C-BE32-E72D297353CC}">
              <c16:uniqueId val="{0000000D-9098-B645-AD3D-EAE3FBF9D820}"/>
            </c:ext>
          </c:extLst>
        </c:ser>
        <c:ser>
          <c:idx val="2"/>
          <c:order val="2"/>
          <c:tx>
            <c:strRef>
              <c:f>Sheet1!$D$1</c:f>
              <c:strCache>
                <c:ptCount val="1"/>
                <c:pt idx="0">
                  <c:v>Mobile health</c:v>
                </c:pt>
              </c:strCache>
            </c:strRef>
          </c:tx>
          <c:spPr>
            <a:solidFill>
              <a:srgbClr val="BABABA"/>
            </a:solidFill>
            <a:ln>
              <a:solidFill>
                <a:srgbClr val="BABABA"/>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E-9098-B645-AD3D-EAE3FBF9D820}"/>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F-9098-B645-AD3D-EAE3FBF9D820}"/>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0-9098-B645-AD3D-EAE3FBF9D820}"/>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1-9098-B645-AD3D-EAE3FBF9D820}"/>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2-9098-B645-AD3D-EAE3FBF9D820}"/>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3-9098-B645-AD3D-EAE3FBF9D820}"/>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2015</c:v>
                </c:pt>
                <c:pt idx="1">
                  <c:v>2016</c:v>
                </c:pt>
                <c:pt idx="2">
                  <c:v>2017*</c:v>
                </c:pt>
                <c:pt idx="3">
                  <c:v>2018*</c:v>
                </c:pt>
                <c:pt idx="4">
                  <c:v>2019*</c:v>
                </c:pt>
                <c:pt idx="5">
                  <c:v>2020*</c:v>
                </c:pt>
              </c:strCache>
            </c:strRef>
          </c:cat>
          <c:val>
            <c:numRef>
              <c:f>Sheet1!$D$2:$D$7</c:f>
              <c:numCache>
                <c:formatCode>General</c:formatCode>
                <c:ptCount val="6"/>
                <c:pt idx="0">
                  <c:v>8</c:v>
                </c:pt>
                <c:pt idx="1">
                  <c:v>14</c:v>
                </c:pt>
                <c:pt idx="2">
                  <c:v>21</c:v>
                </c:pt>
                <c:pt idx="3">
                  <c:v>28</c:v>
                </c:pt>
                <c:pt idx="4">
                  <c:v>37</c:v>
                </c:pt>
                <c:pt idx="5">
                  <c:v>46</c:v>
                </c:pt>
              </c:numCache>
            </c:numRef>
          </c:val>
          <c:extLst>
            <c:ext xmlns:c16="http://schemas.microsoft.com/office/drawing/2014/chart" uri="{C3380CC4-5D6E-409C-BE32-E72D297353CC}">
              <c16:uniqueId val="{00000014-9098-B645-AD3D-EAE3FBF9D820}"/>
            </c:ext>
          </c:extLst>
        </c:ser>
        <c:ser>
          <c:idx val="3"/>
          <c:order val="3"/>
          <c:tx>
            <c:strRef>
              <c:f>Sheet1!$E$1</c:f>
              <c:strCache>
                <c:ptCount val="1"/>
                <c:pt idx="0">
                  <c:v>Wireless health</c:v>
                </c:pt>
              </c:strCache>
            </c:strRef>
          </c:tx>
          <c:spPr>
            <a:solidFill>
              <a:srgbClr val="A60B0B"/>
            </a:solidFill>
            <a:ln>
              <a:solidFill>
                <a:srgbClr val="A60B0B"/>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5-9098-B645-AD3D-EAE3FBF9D820}"/>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6-9098-B645-AD3D-EAE3FBF9D820}"/>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7-9098-B645-AD3D-EAE3FBF9D820}"/>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8-9098-B645-AD3D-EAE3FBF9D820}"/>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9-9098-B645-AD3D-EAE3FBF9D820}"/>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A-9098-B645-AD3D-EAE3FBF9D820}"/>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2015</c:v>
                </c:pt>
                <c:pt idx="1">
                  <c:v>2016</c:v>
                </c:pt>
                <c:pt idx="2">
                  <c:v>2017*</c:v>
                </c:pt>
                <c:pt idx="3">
                  <c:v>2018*</c:v>
                </c:pt>
                <c:pt idx="4">
                  <c:v>2019*</c:v>
                </c:pt>
                <c:pt idx="5">
                  <c:v>2020*</c:v>
                </c:pt>
              </c:strCache>
            </c:strRef>
          </c:cat>
          <c:val>
            <c:numRef>
              <c:f>Sheet1!$E$2:$E$7</c:f>
              <c:numCache>
                <c:formatCode>General</c:formatCode>
                <c:ptCount val="6"/>
                <c:pt idx="0">
                  <c:v>39</c:v>
                </c:pt>
                <c:pt idx="1">
                  <c:v>48</c:v>
                </c:pt>
                <c:pt idx="2">
                  <c:v>59</c:v>
                </c:pt>
                <c:pt idx="3">
                  <c:v>73</c:v>
                </c:pt>
                <c:pt idx="4">
                  <c:v>89</c:v>
                </c:pt>
                <c:pt idx="5">
                  <c:v>110</c:v>
                </c:pt>
              </c:numCache>
            </c:numRef>
          </c:val>
          <c:extLst>
            <c:ext xmlns:c16="http://schemas.microsoft.com/office/drawing/2014/chart" uri="{C3380CC4-5D6E-409C-BE32-E72D297353CC}">
              <c16:uniqueId val="{0000001B-9098-B645-AD3D-EAE3FBF9D820}"/>
            </c:ext>
          </c:extLst>
        </c:ser>
        <c:ser>
          <c:idx val="4"/>
          <c:order val="4"/>
          <c:tx>
            <c:strRef>
              <c:f>Sheet1!$F$1</c:f>
              <c:strCache>
                <c:ptCount val="1"/>
                <c:pt idx="0">
                  <c:v>Total</c:v>
                </c:pt>
              </c:strCache>
            </c:strRef>
          </c:tx>
          <c:spPr>
            <a:solidFill>
              <a:srgbClr val="87BC24"/>
            </a:solidFill>
            <a:ln>
              <a:solidFill>
                <a:srgbClr val="87BC24"/>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C-9098-B645-AD3D-EAE3FBF9D820}"/>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D-9098-B645-AD3D-EAE3FBF9D820}"/>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E-9098-B645-AD3D-EAE3FBF9D820}"/>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F-9098-B645-AD3D-EAE3FBF9D820}"/>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20-9098-B645-AD3D-EAE3FBF9D820}"/>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21-9098-B645-AD3D-EAE3FBF9D820}"/>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2015</c:v>
                </c:pt>
                <c:pt idx="1">
                  <c:v>2016</c:v>
                </c:pt>
                <c:pt idx="2">
                  <c:v>2017*</c:v>
                </c:pt>
                <c:pt idx="3">
                  <c:v>2018*</c:v>
                </c:pt>
                <c:pt idx="4">
                  <c:v>2019*</c:v>
                </c:pt>
                <c:pt idx="5">
                  <c:v>2020*</c:v>
                </c:pt>
              </c:strCache>
            </c:strRef>
          </c:cat>
          <c:val>
            <c:numRef>
              <c:f>Sheet1!$F$2:$F$7</c:f>
              <c:numCache>
                <c:formatCode>General</c:formatCode>
                <c:ptCount val="6"/>
                <c:pt idx="0">
                  <c:v>79</c:v>
                </c:pt>
                <c:pt idx="1">
                  <c:v>96</c:v>
                </c:pt>
                <c:pt idx="2">
                  <c:v>118</c:v>
                </c:pt>
                <c:pt idx="3">
                  <c:v>142</c:v>
                </c:pt>
                <c:pt idx="4">
                  <c:v>172</c:v>
                </c:pt>
                <c:pt idx="5">
                  <c:v>206</c:v>
                </c:pt>
              </c:numCache>
            </c:numRef>
          </c:val>
          <c:extLst>
            <c:ext xmlns:c16="http://schemas.microsoft.com/office/drawing/2014/chart" uri="{C3380CC4-5D6E-409C-BE32-E72D297353CC}">
              <c16:uniqueId val="{00000022-9098-B645-AD3D-EAE3FBF9D820}"/>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Market value in billion U.S. dollars</a:t>
                </a:r>
              </a:p>
            </c:rich>
          </c:tx>
          <c:overlay val="0"/>
        </c:title>
        <c:numFmt formatCode="General" sourceLinked="1"/>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legend>
      <c:legendPos val="t"/>
      <c:overlay val="0"/>
      <c:txPr>
        <a:bodyPr/>
        <a:lstStyle/>
        <a:p>
          <a:pPr>
            <a:defRPr sz="1000" smtId="4294967295">
              <a:solidFill>
                <a:srgbClr val="0F283E"/>
              </a:solidFill>
              <a:latin typeface="Open Sans Light"/>
            </a:defRPr>
          </a:pPr>
          <a:endParaRPr lang="de-DE"/>
        </a:p>
      </c:txPr>
    </c:legend>
    <c:plotVisOnly val="1"/>
    <c:dispBlanksAs val="zero"/>
    <c:showDLblsOverMax val="1"/>
  </c:chart>
  <c:txPr>
    <a:bodyPr/>
    <a:lstStyle/>
    <a:p>
      <a:pPr>
        <a:defRPr sz="1800" smtId="4294967295"/>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EHR/EMR</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A563-F84C-A84C-C00ADC9F7716}"/>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A563-F84C-A84C-C00ADC9F7716}"/>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A563-F84C-A84C-C00ADC9F7716}"/>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A563-F84C-A84C-C00ADC9F7716}"/>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A563-F84C-A84C-C00ADC9F7716}"/>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A563-F84C-A84C-C00ADC9F7716}"/>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2015</c:v>
                </c:pt>
                <c:pt idx="1">
                  <c:v>2016</c:v>
                </c:pt>
                <c:pt idx="2">
                  <c:v>2017*</c:v>
                </c:pt>
                <c:pt idx="3">
                  <c:v>2018*</c:v>
                </c:pt>
                <c:pt idx="4">
                  <c:v>2019*</c:v>
                </c:pt>
                <c:pt idx="5">
                  <c:v>2020*</c:v>
                </c:pt>
              </c:strCache>
            </c:strRef>
          </c:cat>
          <c:val>
            <c:numRef>
              <c:f>Sheet1!$B$2:$B$7</c:f>
              <c:numCache>
                <c:formatCode>General</c:formatCode>
                <c:ptCount val="6"/>
                <c:pt idx="0">
                  <c:v>20</c:v>
                </c:pt>
                <c:pt idx="1">
                  <c:v>20</c:v>
                </c:pt>
                <c:pt idx="2">
                  <c:v>21</c:v>
                </c:pt>
                <c:pt idx="3">
                  <c:v>22</c:v>
                </c:pt>
                <c:pt idx="4">
                  <c:v>23</c:v>
                </c:pt>
                <c:pt idx="5">
                  <c:v>24</c:v>
                </c:pt>
              </c:numCache>
            </c:numRef>
          </c:val>
          <c:extLst>
            <c:ext xmlns:c16="http://schemas.microsoft.com/office/drawing/2014/chart" uri="{C3380CC4-5D6E-409C-BE32-E72D297353CC}">
              <c16:uniqueId val="{00000006-A563-F84C-A84C-C00ADC9F7716}"/>
            </c:ext>
          </c:extLst>
        </c:ser>
        <c:ser>
          <c:idx val="1"/>
          <c:order val="1"/>
          <c:tx>
            <c:strRef>
              <c:f>Sheet1!$C$1</c:f>
              <c:strCache>
                <c:ptCount val="1"/>
                <c:pt idx="0">
                  <c:v>Telehealth</c:v>
                </c:pt>
              </c:strCache>
            </c:strRef>
          </c:tx>
          <c:spPr>
            <a:solidFill>
              <a:srgbClr val="0F283E"/>
            </a:solidFill>
            <a:ln>
              <a:solidFill>
                <a:srgbClr val="0F283E"/>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A563-F84C-A84C-C00ADC9F7716}"/>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A563-F84C-A84C-C00ADC9F7716}"/>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A563-F84C-A84C-C00ADC9F7716}"/>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A563-F84C-A84C-C00ADC9F7716}"/>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B-A563-F84C-A84C-C00ADC9F7716}"/>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C-A563-F84C-A84C-C00ADC9F7716}"/>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2015</c:v>
                </c:pt>
                <c:pt idx="1">
                  <c:v>2016</c:v>
                </c:pt>
                <c:pt idx="2">
                  <c:v>2017*</c:v>
                </c:pt>
                <c:pt idx="3">
                  <c:v>2018*</c:v>
                </c:pt>
                <c:pt idx="4">
                  <c:v>2019*</c:v>
                </c:pt>
                <c:pt idx="5">
                  <c:v>2020*</c:v>
                </c:pt>
              </c:strCache>
            </c:strRef>
          </c:cat>
          <c:val>
            <c:numRef>
              <c:f>Sheet1!$C$2:$C$7</c:f>
              <c:numCache>
                <c:formatCode>General</c:formatCode>
                <c:ptCount val="6"/>
                <c:pt idx="0">
                  <c:v>12</c:v>
                </c:pt>
                <c:pt idx="1">
                  <c:v>14</c:v>
                </c:pt>
                <c:pt idx="2">
                  <c:v>17</c:v>
                </c:pt>
                <c:pt idx="3">
                  <c:v>19</c:v>
                </c:pt>
                <c:pt idx="4">
                  <c:v>22</c:v>
                </c:pt>
                <c:pt idx="5">
                  <c:v>26</c:v>
                </c:pt>
              </c:numCache>
            </c:numRef>
          </c:val>
          <c:extLst>
            <c:ext xmlns:c16="http://schemas.microsoft.com/office/drawing/2014/chart" uri="{C3380CC4-5D6E-409C-BE32-E72D297353CC}">
              <c16:uniqueId val="{0000000D-A563-F84C-A84C-C00ADC9F7716}"/>
            </c:ext>
          </c:extLst>
        </c:ser>
        <c:ser>
          <c:idx val="2"/>
          <c:order val="2"/>
          <c:tx>
            <c:strRef>
              <c:f>Sheet1!$D$1</c:f>
              <c:strCache>
                <c:ptCount val="1"/>
                <c:pt idx="0">
                  <c:v>Mobile health</c:v>
                </c:pt>
              </c:strCache>
            </c:strRef>
          </c:tx>
          <c:spPr>
            <a:solidFill>
              <a:srgbClr val="BABABA"/>
            </a:solidFill>
            <a:ln>
              <a:solidFill>
                <a:srgbClr val="BABABA"/>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E-A563-F84C-A84C-C00ADC9F7716}"/>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F-A563-F84C-A84C-C00ADC9F7716}"/>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0-A563-F84C-A84C-C00ADC9F7716}"/>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1-A563-F84C-A84C-C00ADC9F7716}"/>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2-A563-F84C-A84C-C00ADC9F7716}"/>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3-A563-F84C-A84C-C00ADC9F7716}"/>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2015</c:v>
                </c:pt>
                <c:pt idx="1">
                  <c:v>2016</c:v>
                </c:pt>
                <c:pt idx="2">
                  <c:v>2017*</c:v>
                </c:pt>
                <c:pt idx="3">
                  <c:v>2018*</c:v>
                </c:pt>
                <c:pt idx="4">
                  <c:v>2019*</c:v>
                </c:pt>
                <c:pt idx="5">
                  <c:v>2020*</c:v>
                </c:pt>
              </c:strCache>
            </c:strRef>
          </c:cat>
          <c:val>
            <c:numRef>
              <c:f>Sheet1!$D$2:$D$7</c:f>
              <c:numCache>
                <c:formatCode>General</c:formatCode>
                <c:ptCount val="6"/>
                <c:pt idx="0">
                  <c:v>8</c:v>
                </c:pt>
                <c:pt idx="1">
                  <c:v>14</c:v>
                </c:pt>
                <c:pt idx="2">
                  <c:v>21</c:v>
                </c:pt>
                <c:pt idx="3">
                  <c:v>28</c:v>
                </c:pt>
                <c:pt idx="4">
                  <c:v>37</c:v>
                </c:pt>
                <c:pt idx="5">
                  <c:v>46</c:v>
                </c:pt>
              </c:numCache>
            </c:numRef>
          </c:val>
          <c:extLst>
            <c:ext xmlns:c16="http://schemas.microsoft.com/office/drawing/2014/chart" uri="{C3380CC4-5D6E-409C-BE32-E72D297353CC}">
              <c16:uniqueId val="{00000014-A563-F84C-A84C-C00ADC9F7716}"/>
            </c:ext>
          </c:extLst>
        </c:ser>
        <c:ser>
          <c:idx val="3"/>
          <c:order val="3"/>
          <c:tx>
            <c:strRef>
              <c:f>Sheet1!$E$1</c:f>
              <c:strCache>
                <c:ptCount val="1"/>
                <c:pt idx="0">
                  <c:v>Wireless health</c:v>
                </c:pt>
              </c:strCache>
            </c:strRef>
          </c:tx>
          <c:spPr>
            <a:solidFill>
              <a:srgbClr val="A60B0B"/>
            </a:solidFill>
            <a:ln>
              <a:solidFill>
                <a:srgbClr val="A60B0B"/>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5-A563-F84C-A84C-C00ADC9F7716}"/>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6-A563-F84C-A84C-C00ADC9F7716}"/>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7-A563-F84C-A84C-C00ADC9F7716}"/>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8-A563-F84C-A84C-C00ADC9F7716}"/>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9-A563-F84C-A84C-C00ADC9F7716}"/>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A-A563-F84C-A84C-C00ADC9F7716}"/>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2015</c:v>
                </c:pt>
                <c:pt idx="1">
                  <c:v>2016</c:v>
                </c:pt>
                <c:pt idx="2">
                  <c:v>2017*</c:v>
                </c:pt>
                <c:pt idx="3">
                  <c:v>2018*</c:v>
                </c:pt>
                <c:pt idx="4">
                  <c:v>2019*</c:v>
                </c:pt>
                <c:pt idx="5">
                  <c:v>2020*</c:v>
                </c:pt>
              </c:strCache>
            </c:strRef>
          </c:cat>
          <c:val>
            <c:numRef>
              <c:f>Sheet1!$E$2:$E$7</c:f>
              <c:numCache>
                <c:formatCode>General</c:formatCode>
                <c:ptCount val="6"/>
                <c:pt idx="0">
                  <c:v>39</c:v>
                </c:pt>
                <c:pt idx="1">
                  <c:v>48</c:v>
                </c:pt>
                <c:pt idx="2">
                  <c:v>59</c:v>
                </c:pt>
                <c:pt idx="3">
                  <c:v>73</c:v>
                </c:pt>
                <c:pt idx="4">
                  <c:v>89</c:v>
                </c:pt>
                <c:pt idx="5">
                  <c:v>110</c:v>
                </c:pt>
              </c:numCache>
            </c:numRef>
          </c:val>
          <c:extLst>
            <c:ext xmlns:c16="http://schemas.microsoft.com/office/drawing/2014/chart" uri="{C3380CC4-5D6E-409C-BE32-E72D297353CC}">
              <c16:uniqueId val="{0000001B-A563-F84C-A84C-C00ADC9F7716}"/>
            </c:ext>
          </c:extLst>
        </c:ser>
        <c:ser>
          <c:idx val="4"/>
          <c:order val="4"/>
          <c:tx>
            <c:strRef>
              <c:f>Sheet1!$F$1</c:f>
              <c:strCache>
                <c:ptCount val="1"/>
                <c:pt idx="0">
                  <c:v>Total</c:v>
                </c:pt>
              </c:strCache>
            </c:strRef>
          </c:tx>
          <c:spPr>
            <a:solidFill>
              <a:srgbClr val="87BC24"/>
            </a:solidFill>
            <a:ln>
              <a:solidFill>
                <a:srgbClr val="87BC24"/>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C-A563-F84C-A84C-C00ADC9F7716}"/>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D-A563-F84C-A84C-C00ADC9F7716}"/>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E-A563-F84C-A84C-C00ADC9F7716}"/>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F-A563-F84C-A84C-C00ADC9F7716}"/>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20-A563-F84C-A84C-C00ADC9F7716}"/>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21-A563-F84C-A84C-C00ADC9F7716}"/>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2015</c:v>
                </c:pt>
                <c:pt idx="1">
                  <c:v>2016</c:v>
                </c:pt>
                <c:pt idx="2">
                  <c:v>2017*</c:v>
                </c:pt>
                <c:pt idx="3">
                  <c:v>2018*</c:v>
                </c:pt>
                <c:pt idx="4">
                  <c:v>2019*</c:v>
                </c:pt>
                <c:pt idx="5">
                  <c:v>2020*</c:v>
                </c:pt>
              </c:strCache>
            </c:strRef>
          </c:cat>
          <c:val>
            <c:numRef>
              <c:f>Sheet1!$F$2:$F$7</c:f>
              <c:numCache>
                <c:formatCode>General</c:formatCode>
                <c:ptCount val="6"/>
                <c:pt idx="0">
                  <c:v>79</c:v>
                </c:pt>
                <c:pt idx="1">
                  <c:v>96</c:v>
                </c:pt>
                <c:pt idx="2">
                  <c:v>118</c:v>
                </c:pt>
                <c:pt idx="3">
                  <c:v>142</c:v>
                </c:pt>
                <c:pt idx="4">
                  <c:v>172</c:v>
                </c:pt>
                <c:pt idx="5">
                  <c:v>206</c:v>
                </c:pt>
              </c:numCache>
            </c:numRef>
          </c:val>
          <c:extLst>
            <c:ext xmlns:c16="http://schemas.microsoft.com/office/drawing/2014/chart" uri="{C3380CC4-5D6E-409C-BE32-E72D297353CC}">
              <c16:uniqueId val="{00000022-A563-F84C-A84C-C00ADC9F7716}"/>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Market value in billion U.S. dollars</a:t>
                </a:r>
              </a:p>
            </c:rich>
          </c:tx>
          <c:overlay val="0"/>
        </c:title>
        <c:numFmt formatCode="General" sourceLinked="1"/>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legend>
      <c:legendPos val="t"/>
      <c:overlay val="0"/>
      <c:txPr>
        <a:bodyPr/>
        <a:lstStyle/>
        <a:p>
          <a:pPr>
            <a:defRPr sz="1000" smtId="4294967295">
              <a:solidFill>
                <a:srgbClr val="0F283E"/>
              </a:solidFill>
              <a:latin typeface="Open Sans Light"/>
            </a:defRPr>
          </a:pPr>
          <a:endParaRPr lang="de-DE"/>
        </a:p>
      </c:txPr>
    </c:legend>
    <c:plotVisOnly val="1"/>
    <c:dispBlanksAs val="zero"/>
    <c:showDLblsOverMax val="1"/>
  </c:chart>
  <c:txPr>
    <a:bodyPr/>
    <a:lstStyle/>
    <a:p>
      <a:pPr>
        <a:defRPr sz="1800" smtId="4294967295"/>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Total</c:v>
                </c:pt>
              </c:strCache>
            </c:strRef>
          </c:tx>
          <c:spPr>
            <a:solidFill>
              <a:srgbClr val="87BC24"/>
            </a:solidFill>
            <a:ln>
              <a:solidFill>
                <a:srgbClr val="87BC24"/>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2800-BD4B-BF36-3086BD62FCF4}"/>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2800-BD4B-BF36-3086BD62FCF4}"/>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2800-BD4B-BF36-3086BD62FCF4}"/>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2800-BD4B-BF36-3086BD62FCF4}"/>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2800-BD4B-BF36-3086BD62FCF4}"/>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2800-BD4B-BF36-3086BD62FCF4}"/>
                </c:ext>
              </c:extLst>
            </c:dLbl>
            <c:spPr>
              <a:noFill/>
              <a:ln>
                <a:noFill/>
              </a:ln>
              <a:effectLst/>
            </c:spPr>
            <c:txPr>
              <a:bodyPr/>
              <a:lstStyle/>
              <a:p>
                <a:pPr>
                  <a:defRPr sz="8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2020*</c:v>
                </c:pt>
                <c:pt idx="1">
                  <c:v>2019*</c:v>
                </c:pt>
                <c:pt idx="2">
                  <c:v>2018*</c:v>
                </c:pt>
                <c:pt idx="3">
                  <c:v>2017*</c:v>
                </c:pt>
                <c:pt idx="4">
                  <c:v>2016</c:v>
                </c:pt>
                <c:pt idx="5">
                  <c:v>2015</c:v>
                </c:pt>
              </c:strCache>
            </c:strRef>
          </c:cat>
          <c:val>
            <c:numRef>
              <c:f>Sheet1!$B$2:$B$7</c:f>
              <c:numCache>
                <c:formatCode>General</c:formatCode>
                <c:ptCount val="6"/>
                <c:pt idx="0">
                  <c:v>206</c:v>
                </c:pt>
                <c:pt idx="1">
                  <c:v>172</c:v>
                </c:pt>
                <c:pt idx="2">
                  <c:v>142</c:v>
                </c:pt>
                <c:pt idx="3">
                  <c:v>118</c:v>
                </c:pt>
                <c:pt idx="4">
                  <c:v>96</c:v>
                </c:pt>
                <c:pt idx="5">
                  <c:v>79</c:v>
                </c:pt>
              </c:numCache>
            </c:numRef>
          </c:val>
          <c:extLst>
            <c:ext xmlns:c16="http://schemas.microsoft.com/office/drawing/2014/chart" uri="{C3380CC4-5D6E-409C-BE32-E72D297353CC}">
              <c16:uniqueId val="{00000006-2800-BD4B-BF36-3086BD62FCF4}"/>
            </c:ext>
          </c:extLst>
        </c:ser>
        <c:ser>
          <c:idx val="1"/>
          <c:order val="1"/>
          <c:tx>
            <c:strRef>
              <c:f>Sheet1!$C$1</c:f>
              <c:strCache>
                <c:ptCount val="1"/>
                <c:pt idx="0">
                  <c:v>Wireless health</c:v>
                </c:pt>
              </c:strCache>
            </c:strRef>
          </c:tx>
          <c:spPr>
            <a:solidFill>
              <a:srgbClr val="A60B0B"/>
            </a:solidFill>
            <a:ln>
              <a:solidFill>
                <a:srgbClr val="A60B0B"/>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2800-BD4B-BF36-3086BD62FCF4}"/>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2800-BD4B-BF36-3086BD62FCF4}"/>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2800-BD4B-BF36-3086BD62FCF4}"/>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2800-BD4B-BF36-3086BD62FCF4}"/>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B-2800-BD4B-BF36-3086BD62FCF4}"/>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C-2800-BD4B-BF36-3086BD62FCF4}"/>
                </c:ext>
              </c:extLst>
            </c:dLbl>
            <c:spPr>
              <a:noFill/>
              <a:ln>
                <a:noFill/>
              </a:ln>
              <a:effectLst/>
            </c:spPr>
            <c:txPr>
              <a:bodyPr/>
              <a:lstStyle/>
              <a:p>
                <a:pPr>
                  <a:defRPr sz="8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2020*</c:v>
                </c:pt>
                <c:pt idx="1">
                  <c:v>2019*</c:v>
                </c:pt>
                <c:pt idx="2">
                  <c:v>2018*</c:v>
                </c:pt>
                <c:pt idx="3">
                  <c:v>2017*</c:v>
                </c:pt>
                <c:pt idx="4">
                  <c:v>2016</c:v>
                </c:pt>
                <c:pt idx="5">
                  <c:v>2015</c:v>
                </c:pt>
              </c:strCache>
            </c:strRef>
          </c:cat>
          <c:val>
            <c:numRef>
              <c:f>Sheet1!$C$2:$C$7</c:f>
              <c:numCache>
                <c:formatCode>General</c:formatCode>
                <c:ptCount val="6"/>
                <c:pt idx="0">
                  <c:v>110</c:v>
                </c:pt>
                <c:pt idx="1">
                  <c:v>89</c:v>
                </c:pt>
                <c:pt idx="2">
                  <c:v>73</c:v>
                </c:pt>
                <c:pt idx="3">
                  <c:v>59</c:v>
                </c:pt>
                <c:pt idx="4">
                  <c:v>48</c:v>
                </c:pt>
                <c:pt idx="5">
                  <c:v>39</c:v>
                </c:pt>
              </c:numCache>
            </c:numRef>
          </c:val>
          <c:extLst>
            <c:ext xmlns:c16="http://schemas.microsoft.com/office/drawing/2014/chart" uri="{C3380CC4-5D6E-409C-BE32-E72D297353CC}">
              <c16:uniqueId val="{0000000D-2800-BD4B-BF36-3086BD62FCF4}"/>
            </c:ext>
          </c:extLst>
        </c:ser>
        <c:ser>
          <c:idx val="2"/>
          <c:order val="2"/>
          <c:tx>
            <c:strRef>
              <c:f>Sheet1!$D$1</c:f>
              <c:strCache>
                <c:ptCount val="1"/>
                <c:pt idx="0">
                  <c:v>Mobile health</c:v>
                </c:pt>
              </c:strCache>
            </c:strRef>
          </c:tx>
          <c:spPr>
            <a:solidFill>
              <a:srgbClr val="BABABA"/>
            </a:solidFill>
            <a:ln>
              <a:solidFill>
                <a:srgbClr val="BABABA"/>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E-2800-BD4B-BF36-3086BD62FCF4}"/>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F-2800-BD4B-BF36-3086BD62FCF4}"/>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0-2800-BD4B-BF36-3086BD62FCF4}"/>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1-2800-BD4B-BF36-3086BD62FCF4}"/>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2-2800-BD4B-BF36-3086BD62FCF4}"/>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3-2800-BD4B-BF36-3086BD62FCF4}"/>
                </c:ext>
              </c:extLst>
            </c:dLbl>
            <c:spPr>
              <a:noFill/>
              <a:ln>
                <a:noFill/>
              </a:ln>
              <a:effectLst/>
            </c:spPr>
            <c:txPr>
              <a:bodyPr/>
              <a:lstStyle/>
              <a:p>
                <a:pPr>
                  <a:defRPr sz="8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2020*</c:v>
                </c:pt>
                <c:pt idx="1">
                  <c:v>2019*</c:v>
                </c:pt>
                <c:pt idx="2">
                  <c:v>2018*</c:v>
                </c:pt>
                <c:pt idx="3">
                  <c:v>2017*</c:v>
                </c:pt>
                <c:pt idx="4">
                  <c:v>2016</c:v>
                </c:pt>
                <c:pt idx="5">
                  <c:v>2015</c:v>
                </c:pt>
              </c:strCache>
            </c:strRef>
          </c:cat>
          <c:val>
            <c:numRef>
              <c:f>Sheet1!$D$2:$D$7</c:f>
              <c:numCache>
                <c:formatCode>General</c:formatCode>
                <c:ptCount val="6"/>
                <c:pt idx="0">
                  <c:v>46</c:v>
                </c:pt>
                <c:pt idx="1">
                  <c:v>37</c:v>
                </c:pt>
                <c:pt idx="2">
                  <c:v>28</c:v>
                </c:pt>
                <c:pt idx="3">
                  <c:v>21</c:v>
                </c:pt>
                <c:pt idx="4">
                  <c:v>14</c:v>
                </c:pt>
                <c:pt idx="5">
                  <c:v>8</c:v>
                </c:pt>
              </c:numCache>
            </c:numRef>
          </c:val>
          <c:extLst>
            <c:ext xmlns:c16="http://schemas.microsoft.com/office/drawing/2014/chart" uri="{C3380CC4-5D6E-409C-BE32-E72D297353CC}">
              <c16:uniqueId val="{00000014-2800-BD4B-BF36-3086BD62FCF4}"/>
            </c:ext>
          </c:extLst>
        </c:ser>
        <c:ser>
          <c:idx val="3"/>
          <c:order val="3"/>
          <c:tx>
            <c:strRef>
              <c:f>Sheet1!$E$1</c:f>
              <c:strCache>
                <c:ptCount val="1"/>
                <c:pt idx="0">
                  <c:v>Telehealth</c:v>
                </c:pt>
              </c:strCache>
            </c:strRef>
          </c:tx>
          <c:spPr>
            <a:solidFill>
              <a:srgbClr val="0F283E"/>
            </a:solidFill>
            <a:ln>
              <a:solidFill>
                <a:srgbClr val="0F283E"/>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5-2800-BD4B-BF36-3086BD62FCF4}"/>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6-2800-BD4B-BF36-3086BD62FCF4}"/>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7-2800-BD4B-BF36-3086BD62FCF4}"/>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8-2800-BD4B-BF36-3086BD62FCF4}"/>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9-2800-BD4B-BF36-3086BD62FCF4}"/>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A-2800-BD4B-BF36-3086BD62FCF4}"/>
                </c:ext>
              </c:extLst>
            </c:dLbl>
            <c:spPr>
              <a:noFill/>
              <a:ln>
                <a:noFill/>
              </a:ln>
              <a:effectLst/>
            </c:spPr>
            <c:txPr>
              <a:bodyPr/>
              <a:lstStyle/>
              <a:p>
                <a:pPr>
                  <a:defRPr sz="8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2020*</c:v>
                </c:pt>
                <c:pt idx="1">
                  <c:v>2019*</c:v>
                </c:pt>
                <c:pt idx="2">
                  <c:v>2018*</c:v>
                </c:pt>
                <c:pt idx="3">
                  <c:v>2017*</c:v>
                </c:pt>
                <c:pt idx="4">
                  <c:v>2016</c:v>
                </c:pt>
                <c:pt idx="5">
                  <c:v>2015</c:v>
                </c:pt>
              </c:strCache>
            </c:strRef>
          </c:cat>
          <c:val>
            <c:numRef>
              <c:f>Sheet1!$E$2:$E$7</c:f>
              <c:numCache>
                <c:formatCode>General</c:formatCode>
                <c:ptCount val="6"/>
                <c:pt idx="0">
                  <c:v>26</c:v>
                </c:pt>
                <c:pt idx="1">
                  <c:v>22</c:v>
                </c:pt>
                <c:pt idx="2">
                  <c:v>19</c:v>
                </c:pt>
                <c:pt idx="3">
                  <c:v>17</c:v>
                </c:pt>
                <c:pt idx="4">
                  <c:v>14</c:v>
                </c:pt>
                <c:pt idx="5">
                  <c:v>12</c:v>
                </c:pt>
              </c:numCache>
            </c:numRef>
          </c:val>
          <c:extLst>
            <c:ext xmlns:c16="http://schemas.microsoft.com/office/drawing/2014/chart" uri="{C3380CC4-5D6E-409C-BE32-E72D297353CC}">
              <c16:uniqueId val="{0000001B-2800-BD4B-BF36-3086BD62FCF4}"/>
            </c:ext>
          </c:extLst>
        </c:ser>
        <c:ser>
          <c:idx val="4"/>
          <c:order val="4"/>
          <c:tx>
            <c:strRef>
              <c:f>Sheet1!$F$1</c:f>
              <c:strCache>
                <c:ptCount val="1"/>
                <c:pt idx="0">
                  <c:v>EHR/EMR</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C-2800-BD4B-BF36-3086BD62FCF4}"/>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D-2800-BD4B-BF36-3086BD62FCF4}"/>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E-2800-BD4B-BF36-3086BD62FCF4}"/>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F-2800-BD4B-BF36-3086BD62FCF4}"/>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20-2800-BD4B-BF36-3086BD62FCF4}"/>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21-2800-BD4B-BF36-3086BD62FCF4}"/>
                </c:ext>
              </c:extLst>
            </c:dLbl>
            <c:spPr>
              <a:noFill/>
              <a:ln>
                <a:noFill/>
              </a:ln>
              <a:effectLst/>
            </c:spPr>
            <c:txPr>
              <a:bodyPr/>
              <a:lstStyle/>
              <a:p>
                <a:pPr>
                  <a:defRPr sz="8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2020*</c:v>
                </c:pt>
                <c:pt idx="1">
                  <c:v>2019*</c:v>
                </c:pt>
                <c:pt idx="2">
                  <c:v>2018*</c:v>
                </c:pt>
                <c:pt idx="3">
                  <c:v>2017*</c:v>
                </c:pt>
                <c:pt idx="4">
                  <c:v>2016</c:v>
                </c:pt>
                <c:pt idx="5">
                  <c:v>2015</c:v>
                </c:pt>
              </c:strCache>
            </c:strRef>
          </c:cat>
          <c:val>
            <c:numRef>
              <c:f>Sheet1!$F$2:$F$7</c:f>
              <c:numCache>
                <c:formatCode>General</c:formatCode>
                <c:ptCount val="6"/>
                <c:pt idx="0">
                  <c:v>24</c:v>
                </c:pt>
                <c:pt idx="1">
                  <c:v>23</c:v>
                </c:pt>
                <c:pt idx="2">
                  <c:v>22</c:v>
                </c:pt>
                <c:pt idx="3">
                  <c:v>21</c:v>
                </c:pt>
                <c:pt idx="4">
                  <c:v>20</c:v>
                </c:pt>
                <c:pt idx="5">
                  <c:v>20</c:v>
                </c:pt>
              </c:numCache>
            </c:numRef>
          </c:val>
          <c:extLst>
            <c:ext xmlns:c16="http://schemas.microsoft.com/office/drawing/2014/chart" uri="{C3380CC4-5D6E-409C-BE32-E72D297353CC}">
              <c16:uniqueId val="{00000022-2800-BD4B-BF36-3086BD62FCF4}"/>
            </c:ext>
          </c:extLst>
        </c:ser>
        <c:dLbls>
          <c:showLegendKey val="0"/>
          <c:showVal val="0"/>
          <c:showCatName val="0"/>
          <c:showSerName val="0"/>
          <c:showPercent val="0"/>
          <c:showBubbleSize val="0"/>
        </c:dLbls>
        <c:gapWidth val="80"/>
        <c:overlap val="-30"/>
        <c:axId val="67451136"/>
        <c:axId val="66437120"/>
      </c:barChart>
      <c:catAx>
        <c:axId val="67451136"/>
        <c:scaling>
          <c:orientation val="maxMin"/>
        </c:scaling>
        <c:delete val="0"/>
        <c:axPos val="l"/>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t"/>
        <c:majorGridlines>
          <c:spPr>
            <a:ln>
              <a:solidFill>
                <a:srgbClr val="2F2F2F"/>
              </a:solidFill>
              <a:prstDash val="dot"/>
            </a:ln>
          </c:spPr>
        </c:majorGridlines>
        <c:numFmt formatCode="General" sourceLinked="1"/>
        <c:majorTickMark val="none"/>
        <c:minorTickMark val="none"/>
        <c:tickLblPos val="nextTo"/>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legend>
      <c:legendPos val="t"/>
      <c:overlay val="0"/>
      <c:txPr>
        <a:bodyPr/>
        <a:lstStyle/>
        <a:p>
          <a:pPr>
            <a:defRPr sz="1000" smtId="4294967295">
              <a:solidFill>
                <a:srgbClr val="0F283E"/>
              </a:solidFill>
              <a:latin typeface="Open Sans Light"/>
            </a:defRPr>
          </a:pPr>
          <a:endParaRPr lang="de-DE"/>
        </a:p>
      </c:txPr>
    </c:legend>
    <c:plotVisOnly val="1"/>
    <c:dispBlanksAs val="zero"/>
    <c:showDLblsOverMax val="1"/>
  </c:chart>
  <c:txPr>
    <a:bodyPr/>
    <a:lstStyle/>
    <a:p>
      <a:pPr>
        <a:defRPr sz="1800" smtId="4294967295"/>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Total</c:v>
                </c:pt>
              </c:strCache>
            </c:strRef>
          </c:tx>
          <c:spPr>
            <a:solidFill>
              <a:srgbClr val="87BC24"/>
            </a:solidFill>
            <a:ln>
              <a:solidFill>
                <a:srgbClr val="87BC24"/>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1AD7-EE47-B536-D177028109A2}"/>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1AD7-EE47-B536-D177028109A2}"/>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1AD7-EE47-B536-D177028109A2}"/>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1AD7-EE47-B536-D177028109A2}"/>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1AD7-EE47-B536-D177028109A2}"/>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1AD7-EE47-B536-D177028109A2}"/>
                </c:ext>
              </c:extLst>
            </c:dLbl>
            <c:spPr>
              <a:noFill/>
              <a:ln>
                <a:noFill/>
              </a:ln>
              <a:effectLst/>
            </c:spPr>
            <c:txPr>
              <a:bodyPr/>
              <a:lstStyle/>
              <a:p>
                <a:pPr>
                  <a:defRPr sz="8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2020*</c:v>
                </c:pt>
                <c:pt idx="1">
                  <c:v>2019*</c:v>
                </c:pt>
                <c:pt idx="2">
                  <c:v>2018*</c:v>
                </c:pt>
                <c:pt idx="3">
                  <c:v>2017*</c:v>
                </c:pt>
                <c:pt idx="4">
                  <c:v>2016</c:v>
                </c:pt>
                <c:pt idx="5">
                  <c:v>2015</c:v>
                </c:pt>
              </c:strCache>
            </c:strRef>
          </c:cat>
          <c:val>
            <c:numRef>
              <c:f>Sheet1!$B$2:$B$7</c:f>
              <c:numCache>
                <c:formatCode>General</c:formatCode>
                <c:ptCount val="6"/>
                <c:pt idx="0">
                  <c:v>206</c:v>
                </c:pt>
                <c:pt idx="1">
                  <c:v>172</c:v>
                </c:pt>
                <c:pt idx="2">
                  <c:v>142</c:v>
                </c:pt>
                <c:pt idx="3">
                  <c:v>118</c:v>
                </c:pt>
                <c:pt idx="4">
                  <c:v>96</c:v>
                </c:pt>
                <c:pt idx="5">
                  <c:v>79</c:v>
                </c:pt>
              </c:numCache>
            </c:numRef>
          </c:val>
          <c:extLst>
            <c:ext xmlns:c16="http://schemas.microsoft.com/office/drawing/2014/chart" uri="{C3380CC4-5D6E-409C-BE32-E72D297353CC}">
              <c16:uniqueId val="{00000006-1AD7-EE47-B536-D177028109A2}"/>
            </c:ext>
          </c:extLst>
        </c:ser>
        <c:ser>
          <c:idx val="1"/>
          <c:order val="1"/>
          <c:tx>
            <c:strRef>
              <c:f>Sheet1!$C$1</c:f>
              <c:strCache>
                <c:ptCount val="1"/>
                <c:pt idx="0">
                  <c:v>Wireless health</c:v>
                </c:pt>
              </c:strCache>
            </c:strRef>
          </c:tx>
          <c:spPr>
            <a:solidFill>
              <a:srgbClr val="A60B0B"/>
            </a:solidFill>
            <a:ln>
              <a:solidFill>
                <a:srgbClr val="A60B0B"/>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1AD7-EE47-B536-D177028109A2}"/>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1AD7-EE47-B536-D177028109A2}"/>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1AD7-EE47-B536-D177028109A2}"/>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1AD7-EE47-B536-D177028109A2}"/>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B-1AD7-EE47-B536-D177028109A2}"/>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C-1AD7-EE47-B536-D177028109A2}"/>
                </c:ext>
              </c:extLst>
            </c:dLbl>
            <c:spPr>
              <a:noFill/>
              <a:ln>
                <a:noFill/>
              </a:ln>
              <a:effectLst/>
            </c:spPr>
            <c:txPr>
              <a:bodyPr/>
              <a:lstStyle/>
              <a:p>
                <a:pPr>
                  <a:defRPr sz="8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2020*</c:v>
                </c:pt>
                <c:pt idx="1">
                  <c:v>2019*</c:v>
                </c:pt>
                <c:pt idx="2">
                  <c:v>2018*</c:v>
                </c:pt>
                <c:pt idx="3">
                  <c:v>2017*</c:v>
                </c:pt>
                <c:pt idx="4">
                  <c:v>2016</c:v>
                </c:pt>
                <c:pt idx="5">
                  <c:v>2015</c:v>
                </c:pt>
              </c:strCache>
            </c:strRef>
          </c:cat>
          <c:val>
            <c:numRef>
              <c:f>Sheet1!$C$2:$C$7</c:f>
              <c:numCache>
                <c:formatCode>General</c:formatCode>
                <c:ptCount val="6"/>
                <c:pt idx="0">
                  <c:v>110</c:v>
                </c:pt>
                <c:pt idx="1">
                  <c:v>89</c:v>
                </c:pt>
                <c:pt idx="2">
                  <c:v>73</c:v>
                </c:pt>
                <c:pt idx="3">
                  <c:v>59</c:v>
                </c:pt>
                <c:pt idx="4">
                  <c:v>48</c:v>
                </c:pt>
                <c:pt idx="5">
                  <c:v>39</c:v>
                </c:pt>
              </c:numCache>
            </c:numRef>
          </c:val>
          <c:extLst>
            <c:ext xmlns:c16="http://schemas.microsoft.com/office/drawing/2014/chart" uri="{C3380CC4-5D6E-409C-BE32-E72D297353CC}">
              <c16:uniqueId val="{0000000D-1AD7-EE47-B536-D177028109A2}"/>
            </c:ext>
          </c:extLst>
        </c:ser>
        <c:ser>
          <c:idx val="2"/>
          <c:order val="2"/>
          <c:tx>
            <c:strRef>
              <c:f>Sheet1!$D$1</c:f>
              <c:strCache>
                <c:ptCount val="1"/>
                <c:pt idx="0">
                  <c:v>Mobile health</c:v>
                </c:pt>
              </c:strCache>
            </c:strRef>
          </c:tx>
          <c:spPr>
            <a:solidFill>
              <a:srgbClr val="BABABA"/>
            </a:solidFill>
            <a:ln>
              <a:solidFill>
                <a:srgbClr val="BABABA"/>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E-1AD7-EE47-B536-D177028109A2}"/>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F-1AD7-EE47-B536-D177028109A2}"/>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0-1AD7-EE47-B536-D177028109A2}"/>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1-1AD7-EE47-B536-D177028109A2}"/>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2-1AD7-EE47-B536-D177028109A2}"/>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3-1AD7-EE47-B536-D177028109A2}"/>
                </c:ext>
              </c:extLst>
            </c:dLbl>
            <c:spPr>
              <a:noFill/>
              <a:ln>
                <a:noFill/>
              </a:ln>
              <a:effectLst/>
            </c:spPr>
            <c:txPr>
              <a:bodyPr/>
              <a:lstStyle/>
              <a:p>
                <a:pPr>
                  <a:defRPr sz="8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2020*</c:v>
                </c:pt>
                <c:pt idx="1">
                  <c:v>2019*</c:v>
                </c:pt>
                <c:pt idx="2">
                  <c:v>2018*</c:v>
                </c:pt>
                <c:pt idx="3">
                  <c:v>2017*</c:v>
                </c:pt>
                <c:pt idx="4">
                  <c:v>2016</c:v>
                </c:pt>
                <c:pt idx="5">
                  <c:v>2015</c:v>
                </c:pt>
              </c:strCache>
            </c:strRef>
          </c:cat>
          <c:val>
            <c:numRef>
              <c:f>Sheet1!$D$2:$D$7</c:f>
              <c:numCache>
                <c:formatCode>General</c:formatCode>
                <c:ptCount val="6"/>
                <c:pt idx="0">
                  <c:v>46</c:v>
                </c:pt>
                <c:pt idx="1">
                  <c:v>37</c:v>
                </c:pt>
                <c:pt idx="2">
                  <c:v>28</c:v>
                </c:pt>
                <c:pt idx="3">
                  <c:v>21</c:v>
                </c:pt>
                <c:pt idx="4">
                  <c:v>14</c:v>
                </c:pt>
                <c:pt idx="5">
                  <c:v>8</c:v>
                </c:pt>
              </c:numCache>
            </c:numRef>
          </c:val>
          <c:extLst>
            <c:ext xmlns:c16="http://schemas.microsoft.com/office/drawing/2014/chart" uri="{C3380CC4-5D6E-409C-BE32-E72D297353CC}">
              <c16:uniqueId val="{00000014-1AD7-EE47-B536-D177028109A2}"/>
            </c:ext>
          </c:extLst>
        </c:ser>
        <c:ser>
          <c:idx val="3"/>
          <c:order val="3"/>
          <c:tx>
            <c:strRef>
              <c:f>Sheet1!$E$1</c:f>
              <c:strCache>
                <c:ptCount val="1"/>
                <c:pt idx="0">
                  <c:v>Telehealth</c:v>
                </c:pt>
              </c:strCache>
            </c:strRef>
          </c:tx>
          <c:spPr>
            <a:solidFill>
              <a:srgbClr val="0F283E"/>
            </a:solidFill>
            <a:ln>
              <a:solidFill>
                <a:srgbClr val="0F283E"/>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5-1AD7-EE47-B536-D177028109A2}"/>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6-1AD7-EE47-B536-D177028109A2}"/>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7-1AD7-EE47-B536-D177028109A2}"/>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8-1AD7-EE47-B536-D177028109A2}"/>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9-1AD7-EE47-B536-D177028109A2}"/>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A-1AD7-EE47-B536-D177028109A2}"/>
                </c:ext>
              </c:extLst>
            </c:dLbl>
            <c:spPr>
              <a:noFill/>
              <a:ln>
                <a:noFill/>
              </a:ln>
              <a:effectLst/>
            </c:spPr>
            <c:txPr>
              <a:bodyPr/>
              <a:lstStyle/>
              <a:p>
                <a:pPr>
                  <a:defRPr sz="8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2020*</c:v>
                </c:pt>
                <c:pt idx="1">
                  <c:v>2019*</c:v>
                </c:pt>
                <c:pt idx="2">
                  <c:v>2018*</c:v>
                </c:pt>
                <c:pt idx="3">
                  <c:v>2017*</c:v>
                </c:pt>
                <c:pt idx="4">
                  <c:v>2016</c:v>
                </c:pt>
                <c:pt idx="5">
                  <c:v>2015</c:v>
                </c:pt>
              </c:strCache>
            </c:strRef>
          </c:cat>
          <c:val>
            <c:numRef>
              <c:f>Sheet1!$E$2:$E$7</c:f>
              <c:numCache>
                <c:formatCode>General</c:formatCode>
                <c:ptCount val="6"/>
                <c:pt idx="0">
                  <c:v>26</c:v>
                </c:pt>
                <c:pt idx="1">
                  <c:v>22</c:v>
                </c:pt>
                <c:pt idx="2">
                  <c:v>19</c:v>
                </c:pt>
                <c:pt idx="3">
                  <c:v>17</c:v>
                </c:pt>
                <c:pt idx="4">
                  <c:v>14</c:v>
                </c:pt>
                <c:pt idx="5">
                  <c:v>12</c:v>
                </c:pt>
              </c:numCache>
            </c:numRef>
          </c:val>
          <c:extLst>
            <c:ext xmlns:c16="http://schemas.microsoft.com/office/drawing/2014/chart" uri="{C3380CC4-5D6E-409C-BE32-E72D297353CC}">
              <c16:uniqueId val="{0000001B-1AD7-EE47-B536-D177028109A2}"/>
            </c:ext>
          </c:extLst>
        </c:ser>
        <c:ser>
          <c:idx val="4"/>
          <c:order val="4"/>
          <c:tx>
            <c:strRef>
              <c:f>Sheet1!$F$1</c:f>
              <c:strCache>
                <c:ptCount val="1"/>
                <c:pt idx="0">
                  <c:v>EHR/EMR</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C-1AD7-EE47-B536-D177028109A2}"/>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D-1AD7-EE47-B536-D177028109A2}"/>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E-1AD7-EE47-B536-D177028109A2}"/>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1F-1AD7-EE47-B536-D177028109A2}"/>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20-1AD7-EE47-B536-D177028109A2}"/>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21-1AD7-EE47-B536-D177028109A2}"/>
                </c:ext>
              </c:extLst>
            </c:dLbl>
            <c:spPr>
              <a:noFill/>
              <a:ln>
                <a:noFill/>
              </a:ln>
              <a:effectLst/>
            </c:spPr>
            <c:txPr>
              <a:bodyPr/>
              <a:lstStyle/>
              <a:p>
                <a:pPr>
                  <a:defRPr sz="8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2020*</c:v>
                </c:pt>
                <c:pt idx="1">
                  <c:v>2019*</c:v>
                </c:pt>
                <c:pt idx="2">
                  <c:v>2018*</c:v>
                </c:pt>
                <c:pt idx="3">
                  <c:v>2017*</c:v>
                </c:pt>
                <c:pt idx="4">
                  <c:v>2016</c:v>
                </c:pt>
                <c:pt idx="5">
                  <c:v>2015</c:v>
                </c:pt>
              </c:strCache>
            </c:strRef>
          </c:cat>
          <c:val>
            <c:numRef>
              <c:f>Sheet1!$F$2:$F$7</c:f>
              <c:numCache>
                <c:formatCode>General</c:formatCode>
                <c:ptCount val="6"/>
                <c:pt idx="0">
                  <c:v>24</c:v>
                </c:pt>
                <c:pt idx="1">
                  <c:v>23</c:v>
                </c:pt>
                <c:pt idx="2">
                  <c:v>22</c:v>
                </c:pt>
                <c:pt idx="3">
                  <c:v>21</c:v>
                </c:pt>
                <c:pt idx="4">
                  <c:v>20</c:v>
                </c:pt>
                <c:pt idx="5">
                  <c:v>20</c:v>
                </c:pt>
              </c:numCache>
            </c:numRef>
          </c:val>
          <c:extLst>
            <c:ext xmlns:c16="http://schemas.microsoft.com/office/drawing/2014/chart" uri="{C3380CC4-5D6E-409C-BE32-E72D297353CC}">
              <c16:uniqueId val="{00000022-1AD7-EE47-B536-D177028109A2}"/>
            </c:ext>
          </c:extLst>
        </c:ser>
        <c:dLbls>
          <c:showLegendKey val="0"/>
          <c:showVal val="0"/>
          <c:showCatName val="0"/>
          <c:showSerName val="0"/>
          <c:showPercent val="0"/>
          <c:showBubbleSize val="0"/>
        </c:dLbls>
        <c:gapWidth val="80"/>
        <c:overlap val="-30"/>
        <c:axId val="67451136"/>
        <c:axId val="66437120"/>
      </c:barChart>
      <c:catAx>
        <c:axId val="67451136"/>
        <c:scaling>
          <c:orientation val="maxMin"/>
        </c:scaling>
        <c:delete val="0"/>
        <c:axPos val="l"/>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t"/>
        <c:majorGridlines>
          <c:spPr>
            <a:ln>
              <a:solidFill>
                <a:srgbClr val="2F2F2F"/>
              </a:solidFill>
              <a:prstDash val="dot"/>
            </a:ln>
          </c:spPr>
        </c:majorGridlines>
        <c:numFmt formatCode="General" sourceLinked="1"/>
        <c:majorTickMark val="none"/>
        <c:minorTickMark val="none"/>
        <c:tickLblPos val="nextTo"/>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legend>
      <c:legendPos val="t"/>
      <c:overlay val="0"/>
      <c:txPr>
        <a:bodyPr/>
        <a:lstStyle/>
        <a:p>
          <a:pPr>
            <a:defRPr sz="1000" smtId="4294967295">
              <a:solidFill>
                <a:srgbClr val="0F283E"/>
              </a:solidFill>
              <a:latin typeface="Open Sans Light"/>
            </a:defRPr>
          </a:pPr>
          <a:endParaRPr lang="de-DE"/>
        </a:p>
      </c:txPr>
    </c:legend>
    <c:plotVisOnly val="1"/>
    <c:dispBlanksAs val="zero"/>
    <c:showDLblsOverMax val="1"/>
  </c:chart>
  <c:txPr>
    <a:bodyPr/>
    <a:lstStyle/>
    <a:p>
      <a:pPr>
        <a:defRPr sz="1800" smtId="4294967295"/>
      </a:pPr>
      <a:endParaRPr lang="de-D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EHR/EMR</c:v>
                </c:pt>
              </c:strCache>
            </c:strRef>
          </c:tx>
          <c:spPr>
            <a:ln>
              <a:solidFill>
                <a:srgbClr val="2875DD"/>
              </a:solidFill>
            </a:ln>
          </c:spPr>
          <c:marker>
            <c:symbol val="circle"/>
            <c:size val="5"/>
            <c:spPr>
              <a:solidFill>
                <a:srgbClr val="2875DD"/>
              </a:solidFill>
              <a:ln>
                <a:solidFill>
                  <a:srgbClr val="2875DD"/>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CCF-BB40-885F-76E4D3103F06}"/>
                </c:ext>
              </c:extLst>
            </c:dLbl>
            <c:dLbl>
              <c:idx val="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CCF-BB40-885F-76E4D3103F06}"/>
                </c:ext>
              </c:extLst>
            </c:dLbl>
            <c:dLbl>
              <c:idx val="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CCF-BB40-885F-76E4D3103F06}"/>
                </c:ext>
              </c:extLst>
            </c:dLbl>
            <c:dLbl>
              <c:idx val="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CCF-BB40-885F-76E4D3103F06}"/>
                </c:ext>
              </c:extLst>
            </c:dLbl>
            <c:dLbl>
              <c:idx val="4"/>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CCF-BB40-885F-76E4D3103F06}"/>
                </c:ext>
              </c:extLst>
            </c:dLbl>
            <c:dLbl>
              <c:idx val="5"/>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CCF-BB40-885F-76E4D3103F06}"/>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2015</c:v>
                </c:pt>
                <c:pt idx="1">
                  <c:v>2016</c:v>
                </c:pt>
                <c:pt idx="2">
                  <c:v>2017*</c:v>
                </c:pt>
                <c:pt idx="3">
                  <c:v>2018*</c:v>
                </c:pt>
                <c:pt idx="4">
                  <c:v>2019*</c:v>
                </c:pt>
                <c:pt idx="5">
                  <c:v>2020*</c:v>
                </c:pt>
              </c:strCache>
            </c:strRef>
          </c:cat>
          <c:val>
            <c:numRef>
              <c:f>Sheet1!$B$2:$B$7</c:f>
              <c:numCache>
                <c:formatCode>General</c:formatCode>
                <c:ptCount val="6"/>
                <c:pt idx="0">
                  <c:v>20</c:v>
                </c:pt>
                <c:pt idx="1">
                  <c:v>20</c:v>
                </c:pt>
                <c:pt idx="2">
                  <c:v>21</c:v>
                </c:pt>
                <c:pt idx="3">
                  <c:v>22</c:v>
                </c:pt>
                <c:pt idx="4">
                  <c:v>23</c:v>
                </c:pt>
                <c:pt idx="5">
                  <c:v>24</c:v>
                </c:pt>
              </c:numCache>
            </c:numRef>
          </c:val>
          <c:smooth val="0"/>
          <c:extLst>
            <c:ext xmlns:c16="http://schemas.microsoft.com/office/drawing/2014/chart" uri="{C3380CC4-5D6E-409C-BE32-E72D297353CC}">
              <c16:uniqueId val="{00000006-BCCF-BB40-885F-76E4D3103F06}"/>
            </c:ext>
          </c:extLst>
        </c:ser>
        <c:ser>
          <c:idx val="1"/>
          <c:order val="1"/>
          <c:tx>
            <c:strRef>
              <c:f>Sheet1!$C$1</c:f>
              <c:strCache>
                <c:ptCount val="1"/>
                <c:pt idx="0">
                  <c:v>Telehealth</c:v>
                </c:pt>
              </c:strCache>
            </c:strRef>
          </c:tx>
          <c:spPr>
            <a:ln>
              <a:solidFill>
                <a:srgbClr val="0F283E"/>
              </a:solidFill>
            </a:ln>
          </c:spPr>
          <c:marker>
            <c:symbol val="circle"/>
            <c:size val="5"/>
            <c:spPr>
              <a:solidFill>
                <a:srgbClr val="0F283E"/>
              </a:solidFill>
              <a:ln>
                <a:solidFill>
                  <a:srgbClr val="0F283E"/>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CCF-BB40-885F-76E4D3103F06}"/>
                </c:ext>
              </c:extLst>
            </c:dLbl>
            <c:dLbl>
              <c:idx val="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CCF-BB40-885F-76E4D3103F06}"/>
                </c:ext>
              </c:extLst>
            </c:dLbl>
            <c:dLbl>
              <c:idx val="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CCF-BB40-885F-76E4D3103F06}"/>
                </c:ext>
              </c:extLst>
            </c:dLbl>
            <c:dLbl>
              <c:idx val="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BCCF-BB40-885F-76E4D3103F06}"/>
                </c:ext>
              </c:extLst>
            </c:dLbl>
            <c:dLbl>
              <c:idx val="4"/>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CCF-BB40-885F-76E4D3103F06}"/>
                </c:ext>
              </c:extLst>
            </c:dLbl>
            <c:dLbl>
              <c:idx val="5"/>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BCCF-BB40-885F-76E4D3103F06}"/>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2015</c:v>
                </c:pt>
                <c:pt idx="1">
                  <c:v>2016</c:v>
                </c:pt>
                <c:pt idx="2">
                  <c:v>2017*</c:v>
                </c:pt>
                <c:pt idx="3">
                  <c:v>2018*</c:v>
                </c:pt>
                <c:pt idx="4">
                  <c:v>2019*</c:v>
                </c:pt>
                <c:pt idx="5">
                  <c:v>2020*</c:v>
                </c:pt>
              </c:strCache>
            </c:strRef>
          </c:cat>
          <c:val>
            <c:numRef>
              <c:f>Sheet1!$C$2:$C$7</c:f>
              <c:numCache>
                <c:formatCode>General</c:formatCode>
                <c:ptCount val="6"/>
                <c:pt idx="0">
                  <c:v>12</c:v>
                </c:pt>
                <c:pt idx="1">
                  <c:v>14</c:v>
                </c:pt>
                <c:pt idx="2">
                  <c:v>17</c:v>
                </c:pt>
                <c:pt idx="3">
                  <c:v>19</c:v>
                </c:pt>
                <c:pt idx="4">
                  <c:v>22</c:v>
                </c:pt>
                <c:pt idx="5">
                  <c:v>26</c:v>
                </c:pt>
              </c:numCache>
            </c:numRef>
          </c:val>
          <c:smooth val="0"/>
          <c:extLst>
            <c:ext xmlns:c16="http://schemas.microsoft.com/office/drawing/2014/chart" uri="{C3380CC4-5D6E-409C-BE32-E72D297353CC}">
              <c16:uniqueId val="{0000000D-BCCF-BB40-885F-76E4D3103F06}"/>
            </c:ext>
          </c:extLst>
        </c:ser>
        <c:ser>
          <c:idx val="2"/>
          <c:order val="2"/>
          <c:tx>
            <c:strRef>
              <c:f>Sheet1!$D$1</c:f>
              <c:strCache>
                <c:ptCount val="1"/>
                <c:pt idx="0">
                  <c:v>Mobile health</c:v>
                </c:pt>
              </c:strCache>
            </c:strRef>
          </c:tx>
          <c:spPr>
            <a:ln>
              <a:solidFill>
                <a:srgbClr val="BABABA"/>
              </a:solidFill>
            </a:ln>
          </c:spPr>
          <c:marker>
            <c:symbol val="circle"/>
            <c:size val="5"/>
            <c:spPr>
              <a:solidFill>
                <a:srgbClr val="BABABA"/>
              </a:solidFill>
              <a:ln>
                <a:solidFill>
                  <a:srgbClr val="BABABA"/>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BCCF-BB40-885F-76E4D3103F06}"/>
                </c:ext>
              </c:extLst>
            </c:dLbl>
            <c:dLbl>
              <c:idx val="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BCCF-BB40-885F-76E4D3103F06}"/>
                </c:ext>
              </c:extLst>
            </c:dLbl>
            <c:dLbl>
              <c:idx val="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BCCF-BB40-885F-76E4D3103F06}"/>
                </c:ext>
              </c:extLst>
            </c:dLbl>
            <c:dLbl>
              <c:idx val="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BCCF-BB40-885F-76E4D3103F06}"/>
                </c:ext>
              </c:extLst>
            </c:dLbl>
            <c:dLbl>
              <c:idx val="4"/>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BCCF-BB40-885F-76E4D3103F06}"/>
                </c:ext>
              </c:extLst>
            </c:dLbl>
            <c:dLbl>
              <c:idx val="5"/>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BCCF-BB40-885F-76E4D3103F06}"/>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2015</c:v>
                </c:pt>
                <c:pt idx="1">
                  <c:v>2016</c:v>
                </c:pt>
                <c:pt idx="2">
                  <c:v>2017*</c:v>
                </c:pt>
                <c:pt idx="3">
                  <c:v>2018*</c:v>
                </c:pt>
                <c:pt idx="4">
                  <c:v>2019*</c:v>
                </c:pt>
                <c:pt idx="5">
                  <c:v>2020*</c:v>
                </c:pt>
              </c:strCache>
            </c:strRef>
          </c:cat>
          <c:val>
            <c:numRef>
              <c:f>Sheet1!$D$2:$D$7</c:f>
              <c:numCache>
                <c:formatCode>General</c:formatCode>
                <c:ptCount val="6"/>
                <c:pt idx="0">
                  <c:v>8</c:v>
                </c:pt>
                <c:pt idx="1">
                  <c:v>14</c:v>
                </c:pt>
                <c:pt idx="2">
                  <c:v>21</c:v>
                </c:pt>
                <c:pt idx="3">
                  <c:v>28</c:v>
                </c:pt>
                <c:pt idx="4">
                  <c:v>37</c:v>
                </c:pt>
                <c:pt idx="5">
                  <c:v>46</c:v>
                </c:pt>
              </c:numCache>
            </c:numRef>
          </c:val>
          <c:smooth val="0"/>
          <c:extLst>
            <c:ext xmlns:c16="http://schemas.microsoft.com/office/drawing/2014/chart" uri="{C3380CC4-5D6E-409C-BE32-E72D297353CC}">
              <c16:uniqueId val="{00000014-BCCF-BB40-885F-76E4D3103F06}"/>
            </c:ext>
          </c:extLst>
        </c:ser>
        <c:ser>
          <c:idx val="3"/>
          <c:order val="3"/>
          <c:tx>
            <c:strRef>
              <c:f>Sheet1!$E$1</c:f>
              <c:strCache>
                <c:ptCount val="1"/>
                <c:pt idx="0">
                  <c:v>Wireless health</c:v>
                </c:pt>
              </c:strCache>
            </c:strRef>
          </c:tx>
          <c:spPr>
            <a:ln>
              <a:solidFill>
                <a:srgbClr val="A60B0B"/>
              </a:solidFill>
            </a:ln>
          </c:spPr>
          <c:marker>
            <c:symbol val="circle"/>
            <c:size val="5"/>
            <c:spPr>
              <a:solidFill>
                <a:srgbClr val="A60B0B"/>
              </a:solidFill>
              <a:ln>
                <a:solidFill>
                  <a:srgbClr val="A60B0B"/>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BCCF-BB40-885F-76E4D3103F06}"/>
                </c:ext>
              </c:extLst>
            </c:dLbl>
            <c:dLbl>
              <c:idx val="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BCCF-BB40-885F-76E4D3103F06}"/>
                </c:ext>
              </c:extLst>
            </c:dLbl>
            <c:dLbl>
              <c:idx val="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BCCF-BB40-885F-76E4D3103F06}"/>
                </c:ext>
              </c:extLst>
            </c:dLbl>
            <c:dLbl>
              <c:idx val="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BCCF-BB40-885F-76E4D3103F06}"/>
                </c:ext>
              </c:extLst>
            </c:dLbl>
            <c:dLbl>
              <c:idx val="4"/>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BCCF-BB40-885F-76E4D3103F06}"/>
                </c:ext>
              </c:extLst>
            </c:dLbl>
            <c:dLbl>
              <c:idx val="5"/>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BCCF-BB40-885F-76E4D3103F06}"/>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2015</c:v>
                </c:pt>
                <c:pt idx="1">
                  <c:v>2016</c:v>
                </c:pt>
                <c:pt idx="2">
                  <c:v>2017*</c:v>
                </c:pt>
                <c:pt idx="3">
                  <c:v>2018*</c:v>
                </c:pt>
                <c:pt idx="4">
                  <c:v>2019*</c:v>
                </c:pt>
                <c:pt idx="5">
                  <c:v>2020*</c:v>
                </c:pt>
              </c:strCache>
            </c:strRef>
          </c:cat>
          <c:val>
            <c:numRef>
              <c:f>Sheet1!$E$2:$E$7</c:f>
              <c:numCache>
                <c:formatCode>General</c:formatCode>
                <c:ptCount val="6"/>
                <c:pt idx="0">
                  <c:v>39</c:v>
                </c:pt>
                <c:pt idx="1">
                  <c:v>48</c:v>
                </c:pt>
                <c:pt idx="2">
                  <c:v>59</c:v>
                </c:pt>
                <c:pt idx="3">
                  <c:v>73</c:v>
                </c:pt>
                <c:pt idx="4">
                  <c:v>89</c:v>
                </c:pt>
                <c:pt idx="5">
                  <c:v>110</c:v>
                </c:pt>
              </c:numCache>
            </c:numRef>
          </c:val>
          <c:smooth val="0"/>
          <c:extLst>
            <c:ext xmlns:c16="http://schemas.microsoft.com/office/drawing/2014/chart" uri="{C3380CC4-5D6E-409C-BE32-E72D297353CC}">
              <c16:uniqueId val="{0000001B-BCCF-BB40-885F-76E4D3103F06}"/>
            </c:ext>
          </c:extLst>
        </c:ser>
        <c:ser>
          <c:idx val="4"/>
          <c:order val="4"/>
          <c:tx>
            <c:strRef>
              <c:f>Sheet1!$F$1</c:f>
              <c:strCache>
                <c:ptCount val="1"/>
                <c:pt idx="0">
                  <c:v>Total</c:v>
                </c:pt>
              </c:strCache>
            </c:strRef>
          </c:tx>
          <c:spPr>
            <a:ln>
              <a:solidFill>
                <a:srgbClr val="87BC24"/>
              </a:solidFill>
            </a:ln>
          </c:spPr>
          <c:marker>
            <c:symbol val="circle"/>
            <c:size val="5"/>
            <c:spPr>
              <a:solidFill>
                <a:srgbClr val="87BC24"/>
              </a:solidFill>
              <a:ln>
                <a:solidFill>
                  <a:srgbClr val="87BC24"/>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BCCF-BB40-885F-76E4D3103F06}"/>
                </c:ext>
              </c:extLst>
            </c:dLbl>
            <c:dLbl>
              <c:idx val="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BCCF-BB40-885F-76E4D3103F06}"/>
                </c:ext>
              </c:extLst>
            </c:dLbl>
            <c:dLbl>
              <c:idx val="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BCCF-BB40-885F-76E4D3103F06}"/>
                </c:ext>
              </c:extLst>
            </c:dLbl>
            <c:dLbl>
              <c:idx val="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BCCF-BB40-885F-76E4D3103F06}"/>
                </c:ext>
              </c:extLst>
            </c:dLbl>
            <c:dLbl>
              <c:idx val="4"/>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BCCF-BB40-885F-76E4D3103F06}"/>
                </c:ext>
              </c:extLst>
            </c:dLbl>
            <c:dLbl>
              <c:idx val="5"/>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BCCF-BB40-885F-76E4D3103F06}"/>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2015</c:v>
                </c:pt>
                <c:pt idx="1">
                  <c:v>2016</c:v>
                </c:pt>
                <c:pt idx="2">
                  <c:v>2017*</c:v>
                </c:pt>
                <c:pt idx="3">
                  <c:v>2018*</c:v>
                </c:pt>
                <c:pt idx="4">
                  <c:v>2019*</c:v>
                </c:pt>
                <c:pt idx="5">
                  <c:v>2020*</c:v>
                </c:pt>
              </c:strCache>
            </c:strRef>
          </c:cat>
          <c:val>
            <c:numRef>
              <c:f>Sheet1!$F$2:$F$7</c:f>
              <c:numCache>
                <c:formatCode>General</c:formatCode>
                <c:ptCount val="6"/>
                <c:pt idx="0">
                  <c:v>79</c:v>
                </c:pt>
                <c:pt idx="1">
                  <c:v>96</c:v>
                </c:pt>
                <c:pt idx="2">
                  <c:v>118</c:v>
                </c:pt>
                <c:pt idx="3">
                  <c:v>142</c:v>
                </c:pt>
                <c:pt idx="4">
                  <c:v>172</c:v>
                </c:pt>
                <c:pt idx="5">
                  <c:v>206</c:v>
                </c:pt>
              </c:numCache>
            </c:numRef>
          </c:val>
          <c:smooth val="0"/>
          <c:extLst>
            <c:ext xmlns:c16="http://schemas.microsoft.com/office/drawing/2014/chart" uri="{C3380CC4-5D6E-409C-BE32-E72D297353CC}">
              <c16:uniqueId val="{00000022-BCCF-BB40-885F-76E4D3103F06}"/>
            </c:ext>
          </c:extLst>
        </c:ser>
        <c:dLbls>
          <c:showLegendKey val="0"/>
          <c:showVal val="0"/>
          <c:showCatName val="0"/>
          <c:showSerName val="0"/>
          <c:showPercent val="0"/>
          <c:showBubbleSize val="0"/>
        </c:dLbls>
        <c:marker val="1"/>
        <c:smooth val="0"/>
        <c:axId val="67451136"/>
        <c:axId val="66437120"/>
      </c:line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Market value in billion U.S. dollars</a:t>
                </a:r>
              </a:p>
            </c:rich>
          </c:tx>
          <c:overlay val="0"/>
        </c:title>
        <c:numFmt formatCode="#,##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legend>
      <c:legendPos val="t"/>
      <c:overlay val="0"/>
      <c:txPr>
        <a:bodyPr/>
        <a:lstStyle/>
        <a:p>
          <a:pPr>
            <a:defRPr sz="1000" smtId="4294967295">
              <a:solidFill>
                <a:srgbClr val="0F283E"/>
              </a:solidFill>
              <a:latin typeface="Open Sans Light"/>
            </a:defRPr>
          </a:pPr>
          <a:endParaRPr lang="de-DE"/>
        </a:p>
      </c:txPr>
    </c:legend>
    <c:plotVisOnly val="1"/>
    <c:dispBlanksAs val="zero"/>
    <c:showDLblsOverMax val="1"/>
  </c:chart>
  <c:txPr>
    <a:bodyPr/>
    <a:lstStyle/>
    <a:p>
      <a:pPr>
        <a:defRPr sz="1800" smtId="4294967295"/>
      </a:pPr>
      <a:endParaRPr lang="de-D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EHR/EMR</c:v>
                </c:pt>
              </c:strCache>
            </c:strRef>
          </c:tx>
          <c:spPr>
            <a:ln>
              <a:solidFill>
                <a:srgbClr val="2875DD"/>
              </a:solidFill>
            </a:ln>
          </c:spPr>
          <c:marker>
            <c:symbol val="circle"/>
            <c:size val="5"/>
            <c:spPr>
              <a:solidFill>
                <a:srgbClr val="2875DD"/>
              </a:solidFill>
              <a:ln>
                <a:solidFill>
                  <a:srgbClr val="2875DD"/>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4DC-A647-92C9-97E626B6D8D0}"/>
                </c:ext>
              </c:extLst>
            </c:dLbl>
            <c:dLbl>
              <c:idx val="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4DC-A647-92C9-97E626B6D8D0}"/>
                </c:ext>
              </c:extLst>
            </c:dLbl>
            <c:dLbl>
              <c:idx val="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4DC-A647-92C9-97E626B6D8D0}"/>
                </c:ext>
              </c:extLst>
            </c:dLbl>
            <c:dLbl>
              <c:idx val="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4DC-A647-92C9-97E626B6D8D0}"/>
                </c:ext>
              </c:extLst>
            </c:dLbl>
            <c:dLbl>
              <c:idx val="4"/>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4DC-A647-92C9-97E626B6D8D0}"/>
                </c:ext>
              </c:extLst>
            </c:dLbl>
            <c:dLbl>
              <c:idx val="5"/>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4DC-A647-92C9-97E626B6D8D0}"/>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2015</c:v>
                </c:pt>
                <c:pt idx="1">
                  <c:v>2016</c:v>
                </c:pt>
                <c:pt idx="2">
                  <c:v>2017*</c:v>
                </c:pt>
                <c:pt idx="3">
                  <c:v>2018*</c:v>
                </c:pt>
                <c:pt idx="4">
                  <c:v>2019*</c:v>
                </c:pt>
                <c:pt idx="5">
                  <c:v>2020*</c:v>
                </c:pt>
              </c:strCache>
            </c:strRef>
          </c:cat>
          <c:val>
            <c:numRef>
              <c:f>Sheet1!$B$2:$B$7</c:f>
              <c:numCache>
                <c:formatCode>General</c:formatCode>
                <c:ptCount val="6"/>
                <c:pt idx="0">
                  <c:v>20</c:v>
                </c:pt>
                <c:pt idx="1">
                  <c:v>20</c:v>
                </c:pt>
                <c:pt idx="2">
                  <c:v>21</c:v>
                </c:pt>
                <c:pt idx="3">
                  <c:v>22</c:v>
                </c:pt>
                <c:pt idx="4">
                  <c:v>23</c:v>
                </c:pt>
                <c:pt idx="5">
                  <c:v>24</c:v>
                </c:pt>
              </c:numCache>
            </c:numRef>
          </c:val>
          <c:smooth val="0"/>
          <c:extLst>
            <c:ext xmlns:c16="http://schemas.microsoft.com/office/drawing/2014/chart" uri="{C3380CC4-5D6E-409C-BE32-E72D297353CC}">
              <c16:uniqueId val="{00000006-24DC-A647-92C9-97E626B6D8D0}"/>
            </c:ext>
          </c:extLst>
        </c:ser>
        <c:ser>
          <c:idx val="1"/>
          <c:order val="1"/>
          <c:tx>
            <c:strRef>
              <c:f>Sheet1!$C$1</c:f>
              <c:strCache>
                <c:ptCount val="1"/>
                <c:pt idx="0">
                  <c:v>Telehealth</c:v>
                </c:pt>
              </c:strCache>
            </c:strRef>
          </c:tx>
          <c:spPr>
            <a:ln>
              <a:solidFill>
                <a:srgbClr val="0F283E"/>
              </a:solidFill>
            </a:ln>
          </c:spPr>
          <c:marker>
            <c:symbol val="circle"/>
            <c:size val="5"/>
            <c:spPr>
              <a:solidFill>
                <a:srgbClr val="0F283E"/>
              </a:solidFill>
              <a:ln>
                <a:solidFill>
                  <a:srgbClr val="0F283E"/>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4DC-A647-92C9-97E626B6D8D0}"/>
                </c:ext>
              </c:extLst>
            </c:dLbl>
            <c:dLbl>
              <c:idx val="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4DC-A647-92C9-97E626B6D8D0}"/>
                </c:ext>
              </c:extLst>
            </c:dLbl>
            <c:dLbl>
              <c:idx val="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4DC-A647-92C9-97E626B6D8D0}"/>
                </c:ext>
              </c:extLst>
            </c:dLbl>
            <c:dLbl>
              <c:idx val="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4DC-A647-92C9-97E626B6D8D0}"/>
                </c:ext>
              </c:extLst>
            </c:dLbl>
            <c:dLbl>
              <c:idx val="4"/>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4DC-A647-92C9-97E626B6D8D0}"/>
                </c:ext>
              </c:extLst>
            </c:dLbl>
            <c:dLbl>
              <c:idx val="5"/>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24DC-A647-92C9-97E626B6D8D0}"/>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2015</c:v>
                </c:pt>
                <c:pt idx="1">
                  <c:v>2016</c:v>
                </c:pt>
                <c:pt idx="2">
                  <c:v>2017*</c:v>
                </c:pt>
                <c:pt idx="3">
                  <c:v>2018*</c:v>
                </c:pt>
                <c:pt idx="4">
                  <c:v>2019*</c:v>
                </c:pt>
                <c:pt idx="5">
                  <c:v>2020*</c:v>
                </c:pt>
              </c:strCache>
            </c:strRef>
          </c:cat>
          <c:val>
            <c:numRef>
              <c:f>Sheet1!$C$2:$C$7</c:f>
              <c:numCache>
                <c:formatCode>General</c:formatCode>
                <c:ptCount val="6"/>
                <c:pt idx="0">
                  <c:v>12</c:v>
                </c:pt>
                <c:pt idx="1">
                  <c:v>14</c:v>
                </c:pt>
                <c:pt idx="2">
                  <c:v>17</c:v>
                </c:pt>
                <c:pt idx="3">
                  <c:v>19</c:v>
                </c:pt>
                <c:pt idx="4">
                  <c:v>22</c:v>
                </c:pt>
                <c:pt idx="5">
                  <c:v>26</c:v>
                </c:pt>
              </c:numCache>
            </c:numRef>
          </c:val>
          <c:smooth val="0"/>
          <c:extLst>
            <c:ext xmlns:c16="http://schemas.microsoft.com/office/drawing/2014/chart" uri="{C3380CC4-5D6E-409C-BE32-E72D297353CC}">
              <c16:uniqueId val="{0000000D-24DC-A647-92C9-97E626B6D8D0}"/>
            </c:ext>
          </c:extLst>
        </c:ser>
        <c:ser>
          <c:idx val="2"/>
          <c:order val="2"/>
          <c:tx>
            <c:strRef>
              <c:f>Sheet1!$D$1</c:f>
              <c:strCache>
                <c:ptCount val="1"/>
                <c:pt idx="0">
                  <c:v>Mobile health</c:v>
                </c:pt>
              </c:strCache>
            </c:strRef>
          </c:tx>
          <c:spPr>
            <a:ln>
              <a:solidFill>
                <a:srgbClr val="BABABA"/>
              </a:solidFill>
            </a:ln>
          </c:spPr>
          <c:marker>
            <c:symbol val="circle"/>
            <c:size val="5"/>
            <c:spPr>
              <a:solidFill>
                <a:srgbClr val="BABABA"/>
              </a:solidFill>
              <a:ln>
                <a:solidFill>
                  <a:srgbClr val="BABABA"/>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24DC-A647-92C9-97E626B6D8D0}"/>
                </c:ext>
              </c:extLst>
            </c:dLbl>
            <c:dLbl>
              <c:idx val="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24DC-A647-92C9-97E626B6D8D0}"/>
                </c:ext>
              </c:extLst>
            </c:dLbl>
            <c:dLbl>
              <c:idx val="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24DC-A647-92C9-97E626B6D8D0}"/>
                </c:ext>
              </c:extLst>
            </c:dLbl>
            <c:dLbl>
              <c:idx val="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24DC-A647-92C9-97E626B6D8D0}"/>
                </c:ext>
              </c:extLst>
            </c:dLbl>
            <c:dLbl>
              <c:idx val="4"/>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24DC-A647-92C9-97E626B6D8D0}"/>
                </c:ext>
              </c:extLst>
            </c:dLbl>
            <c:dLbl>
              <c:idx val="5"/>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24DC-A647-92C9-97E626B6D8D0}"/>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2015</c:v>
                </c:pt>
                <c:pt idx="1">
                  <c:v>2016</c:v>
                </c:pt>
                <c:pt idx="2">
                  <c:v>2017*</c:v>
                </c:pt>
                <c:pt idx="3">
                  <c:v>2018*</c:v>
                </c:pt>
                <c:pt idx="4">
                  <c:v>2019*</c:v>
                </c:pt>
                <c:pt idx="5">
                  <c:v>2020*</c:v>
                </c:pt>
              </c:strCache>
            </c:strRef>
          </c:cat>
          <c:val>
            <c:numRef>
              <c:f>Sheet1!$D$2:$D$7</c:f>
              <c:numCache>
                <c:formatCode>General</c:formatCode>
                <c:ptCount val="6"/>
                <c:pt idx="0">
                  <c:v>8</c:v>
                </c:pt>
                <c:pt idx="1">
                  <c:v>14</c:v>
                </c:pt>
                <c:pt idx="2">
                  <c:v>21</c:v>
                </c:pt>
                <c:pt idx="3">
                  <c:v>28</c:v>
                </c:pt>
                <c:pt idx="4">
                  <c:v>37</c:v>
                </c:pt>
                <c:pt idx="5">
                  <c:v>46</c:v>
                </c:pt>
              </c:numCache>
            </c:numRef>
          </c:val>
          <c:smooth val="0"/>
          <c:extLst>
            <c:ext xmlns:c16="http://schemas.microsoft.com/office/drawing/2014/chart" uri="{C3380CC4-5D6E-409C-BE32-E72D297353CC}">
              <c16:uniqueId val="{00000014-24DC-A647-92C9-97E626B6D8D0}"/>
            </c:ext>
          </c:extLst>
        </c:ser>
        <c:ser>
          <c:idx val="3"/>
          <c:order val="3"/>
          <c:tx>
            <c:strRef>
              <c:f>Sheet1!$E$1</c:f>
              <c:strCache>
                <c:ptCount val="1"/>
                <c:pt idx="0">
                  <c:v>Wireless health</c:v>
                </c:pt>
              </c:strCache>
            </c:strRef>
          </c:tx>
          <c:spPr>
            <a:ln>
              <a:solidFill>
                <a:srgbClr val="A60B0B"/>
              </a:solidFill>
            </a:ln>
          </c:spPr>
          <c:marker>
            <c:symbol val="circle"/>
            <c:size val="5"/>
            <c:spPr>
              <a:solidFill>
                <a:srgbClr val="A60B0B"/>
              </a:solidFill>
              <a:ln>
                <a:solidFill>
                  <a:srgbClr val="A60B0B"/>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24DC-A647-92C9-97E626B6D8D0}"/>
                </c:ext>
              </c:extLst>
            </c:dLbl>
            <c:dLbl>
              <c:idx val="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24DC-A647-92C9-97E626B6D8D0}"/>
                </c:ext>
              </c:extLst>
            </c:dLbl>
            <c:dLbl>
              <c:idx val="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24DC-A647-92C9-97E626B6D8D0}"/>
                </c:ext>
              </c:extLst>
            </c:dLbl>
            <c:dLbl>
              <c:idx val="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24DC-A647-92C9-97E626B6D8D0}"/>
                </c:ext>
              </c:extLst>
            </c:dLbl>
            <c:dLbl>
              <c:idx val="4"/>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24DC-A647-92C9-97E626B6D8D0}"/>
                </c:ext>
              </c:extLst>
            </c:dLbl>
            <c:dLbl>
              <c:idx val="5"/>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24DC-A647-92C9-97E626B6D8D0}"/>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2015</c:v>
                </c:pt>
                <c:pt idx="1">
                  <c:v>2016</c:v>
                </c:pt>
                <c:pt idx="2">
                  <c:v>2017*</c:v>
                </c:pt>
                <c:pt idx="3">
                  <c:v>2018*</c:v>
                </c:pt>
                <c:pt idx="4">
                  <c:v>2019*</c:v>
                </c:pt>
                <c:pt idx="5">
                  <c:v>2020*</c:v>
                </c:pt>
              </c:strCache>
            </c:strRef>
          </c:cat>
          <c:val>
            <c:numRef>
              <c:f>Sheet1!$E$2:$E$7</c:f>
              <c:numCache>
                <c:formatCode>General</c:formatCode>
                <c:ptCount val="6"/>
                <c:pt idx="0">
                  <c:v>39</c:v>
                </c:pt>
                <c:pt idx="1">
                  <c:v>48</c:v>
                </c:pt>
                <c:pt idx="2">
                  <c:v>59</c:v>
                </c:pt>
                <c:pt idx="3">
                  <c:v>73</c:v>
                </c:pt>
                <c:pt idx="4">
                  <c:v>89</c:v>
                </c:pt>
                <c:pt idx="5">
                  <c:v>110</c:v>
                </c:pt>
              </c:numCache>
            </c:numRef>
          </c:val>
          <c:smooth val="0"/>
          <c:extLst>
            <c:ext xmlns:c16="http://schemas.microsoft.com/office/drawing/2014/chart" uri="{C3380CC4-5D6E-409C-BE32-E72D297353CC}">
              <c16:uniqueId val="{0000001B-24DC-A647-92C9-97E626B6D8D0}"/>
            </c:ext>
          </c:extLst>
        </c:ser>
        <c:ser>
          <c:idx val="4"/>
          <c:order val="4"/>
          <c:tx>
            <c:strRef>
              <c:f>Sheet1!$F$1</c:f>
              <c:strCache>
                <c:ptCount val="1"/>
                <c:pt idx="0">
                  <c:v>Total</c:v>
                </c:pt>
              </c:strCache>
            </c:strRef>
          </c:tx>
          <c:spPr>
            <a:ln>
              <a:solidFill>
                <a:srgbClr val="87BC24"/>
              </a:solidFill>
            </a:ln>
          </c:spPr>
          <c:marker>
            <c:symbol val="circle"/>
            <c:size val="5"/>
            <c:spPr>
              <a:solidFill>
                <a:srgbClr val="87BC24"/>
              </a:solidFill>
              <a:ln>
                <a:solidFill>
                  <a:srgbClr val="87BC24"/>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24DC-A647-92C9-97E626B6D8D0}"/>
                </c:ext>
              </c:extLst>
            </c:dLbl>
            <c:dLbl>
              <c:idx val="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24DC-A647-92C9-97E626B6D8D0}"/>
                </c:ext>
              </c:extLst>
            </c:dLbl>
            <c:dLbl>
              <c:idx val="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24DC-A647-92C9-97E626B6D8D0}"/>
                </c:ext>
              </c:extLst>
            </c:dLbl>
            <c:dLbl>
              <c:idx val="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24DC-A647-92C9-97E626B6D8D0}"/>
                </c:ext>
              </c:extLst>
            </c:dLbl>
            <c:dLbl>
              <c:idx val="4"/>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24DC-A647-92C9-97E626B6D8D0}"/>
                </c:ext>
              </c:extLst>
            </c:dLbl>
            <c:dLbl>
              <c:idx val="5"/>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24DC-A647-92C9-97E626B6D8D0}"/>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2015</c:v>
                </c:pt>
                <c:pt idx="1">
                  <c:v>2016</c:v>
                </c:pt>
                <c:pt idx="2">
                  <c:v>2017*</c:v>
                </c:pt>
                <c:pt idx="3">
                  <c:v>2018*</c:v>
                </c:pt>
                <c:pt idx="4">
                  <c:v>2019*</c:v>
                </c:pt>
                <c:pt idx="5">
                  <c:v>2020*</c:v>
                </c:pt>
              </c:strCache>
            </c:strRef>
          </c:cat>
          <c:val>
            <c:numRef>
              <c:f>Sheet1!$F$2:$F$7</c:f>
              <c:numCache>
                <c:formatCode>General</c:formatCode>
                <c:ptCount val="6"/>
                <c:pt idx="0">
                  <c:v>79</c:v>
                </c:pt>
                <c:pt idx="1">
                  <c:v>96</c:v>
                </c:pt>
                <c:pt idx="2">
                  <c:v>118</c:v>
                </c:pt>
                <c:pt idx="3">
                  <c:v>142</c:v>
                </c:pt>
                <c:pt idx="4">
                  <c:v>172</c:v>
                </c:pt>
                <c:pt idx="5">
                  <c:v>206</c:v>
                </c:pt>
              </c:numCache>
            </c:numRef>
          </c:val>
          <c:smooth val="0"/>
          <c:extLst>
            <c:ext xmlns:c16="http://schemas.microsoft.com/office/drawing/2014/chart" uri="{C3380CC4-5D6E-409C-BE32-E72D297353CC}">
              <c16:uniqueId val="{00000022-24DC-A647-92C9-97E626B6D8D0}"/>
            </c:ext>
          </c:extLst>
        </c:ser>
        <c:dLbls>
          <c:showLegendKey val="0"/>
          <c:showVal val="0"/>
          <c:showCatName val="0"/>
          <c:showSerName val="0"/>
          <c:showPercent val="0"/>
          <c:showBubbleSize val="0"/>
        </c:dLbls>
        <c:marker val="1"/>
        <c:smooth val="0"/>
        <c:axId val="67451136"/>
        <c:axId val="66437120"/>
      </c:line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Market value in billion U.S. dollars</a:t>
                </a:r>
              </a:p>
            </c:rich>
          </c:tx>
          <c:overlay val="0"/>
        </c:title>
        <c:numFmt formatCode="#,##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legend>
      <c:legendPos val="t"/>
      <c:overlay val="0"/>
      <c:txPr>
        <a:bodyPr/>
        <a:lstStyle/>
        <a:p>
          <a:pPr>
            <a:defRPr sz="1000" smtId="4294967295">
              <a:solidFill>
                <a:srgbClr val="0F283E"/>
              </a:solidFill>
              <a:latin typeface="Open Sans Light"/>
            </a:defRPr>
          </a:pPr>
          <a:endParaRPr lang="de-DE"/>
        </a:p>
      </c:txPr>
    </c:legend>
    <c:plotVisOnly val="1"/>
    <c:dispBlanksAs val="zero"/>
    <c:showDLblsOverMax val="1"/>
  </c:chart>
  <c:txPr>
    <a:bodyPr/>
    <a:lstStyle/>
    <a:p>
      <a:pPr>
        <a:defRPr sz="1800" smtId="4294967295"/>
      </a:pPr>
      <a:endParaRPr lang="de-DE"/>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Click to edit Master title style</a:t>
            </a:r>
          </a:p>
        </p:txBody>
      </p:sp>
      <p:sp>
        <p:nvSpPr>
          <p:cNvPr id="3" name="Subtitle 2"/>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2"/>
          </p:nvPr>
        </p:nvSpPr>
        <p:spPr/>
        <p:txBody>
          <a:bodyPr/>
          <a:lstStyle/>
          <a:p>
            <a:fld id="{D885CD96-9660-44D0-80B7-92BF6F455A88}"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3A6CAF4C-577E-4285-A7DA-6026A63591FD}"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F52D871A-155F-4879-AA70-D77458B0E780}"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FE8679CF-2330-40AB-BA4E-E89CC8FB6960}"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a:t>Click to edit Master text styles</a:t>
            </a:r>
          </a:p>
        </p:txBody>
      </p:sp>
      <p:sp>
        <p:nvSpPr>
          <p:cNvPr id="4" name="Date Placeholder 3"/>
          <p:cNvSpPr>
            <a:spLocks noGrp="1"/>
          </p:cNvSpPr>
          <p:nvPr>
            <p:ph type="dt" sz="half" idx="2"/>
          </p:nvPr>
        </p:nvSpPr>
        <p:spPr/>
        <p:txBody>
          <a:bodyPr/>
          <a:lstStyle/>
          <a:p>
            <a:fld id="{0C8E718A-A12F-46D2-B6FB-D613511973D2}"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3"/>
          </p:nvPr>
        </p:nvSpPr>
        <p:spPr/>
        <p:txBody>
          <a:bodyPr/>
          <a:lstStyle/>
          <a:p>
            <a:fld id="{5C998B08-59E8-4255-8418-C376156A6004}"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4" name="Content Placeholder 3"/>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6" name="Content Placeholder 5"/>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5"/>
          </p:nvPr>
        </p:nvSpPr>
        <p:spPr/>
        <p:txBody>
          <a:bodyPr/>
          <a:lstStyle/>
          <a:p>
            <a:fld id="{DDF8A349-BD59-4EFC-95F7-AFDCCEBB250E}" type="datetimeFigureOut">
              <a:rPr lang="en-US" smtClean="0"/>
              <a:t>5/5/20</a:t>
            </a:fld>
            <a:endParaRPr lang="en-US"/>
          </a:p>
        </p:txBody>
      </p:sp>
      <p:sp>
        <p:nvSpPr>
          <p:cNvPr id="8" name="Footer Placeholder 7"/>
          <p:cNvSpPr>
            <a:spLocks noGrp="1"/>
          </p:cNvSpPr>
          <p:nvPr>
            <p:ph type="ftr" sz="quarter" idx="6"/>
          </p:nvPr>
        </p:nvSpPr>
        <p:spPr/>
        <p:txBody>
          <a:bodyPr/>
          <a:lstStyle/>
          <a:p>
            <a:endParaRPr lang="en-US"/>
          </a:p>
        </p:txBody>
      </p:sp>
      <p:sp>
        <p:nvSpPr>
          <p:cNvPr id="9" name="Slide Number Placeholder 8"/>
          <p:cNvSpPr>
            <a:spLocks noGrp="1"/>
          </p:cNvSpPr>
          <p:nvPr>
            <p:ph type="sldNum" sz="quarter" idx="7"/>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
          </p:nvPr>
        </p:nvSpPr>
        <p:spPr/>
        <p:txBody>
          <a:bodyPr/>
          <a:lstStyle/>
          <a:p>
            <a:fld id="{0DE49096-78DC-4839-A214-E9772E5FCB85}" type="datetimeFigureOut">
              <a:rPr lang="en-US" smtClean="0"/>
              <a:t>5/5/20</a:t>
            </a:fld>
            <a:endParaRPr lang="en-US"/>
          </a:p>
        </p:txBody>
      </p:sp>
      <p:sp>
        <p:nvSpPr>
          <p:cNvPr id="4" name="Footer Placeholder 3"/>
          <p:cNvSpPr>
            <a:spLocks noGrp="1"/>
          </p:cNvSpPr>
          <p:nvPr>
            <p:ph type="ftr" sz="quarter" idx="2"/>
          </p:nvPr>
        </p:nvSpPr>
        <p:spPr/>
        <p:txBody>
          <a:bodyPr/>
          <a:lstStyle/>
          <a:p>
            <a:endParaRPr lang="en-US"/>
          </a:p>
        </p:txBody>
      </p:sp>
      <p:sp>
        <p:nvSpPr>
          <p:cNvPr id="5" name="Slide Number Placeholder 4"/>
          <p:cNvSpPr>
            <a:spLocks noGrp="1"/>
          </p:cNvSpPr>
          <p:nvPr>
            <p:ph type="sldNum" sz="quarter" idx="3"/>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p:nvPr>
        </p:nvSpPr>
        <p:spPr/>
        <p:txBody>
          <a:bodyPr/>
          <a:lstStyle/>
          <a:p>
            <a:fld id="{F0D6D046-6E6E-43B8-81DC-D2B33FAA233D}" type="datetimeFigureOut">
              <a:rPr lang="en-US" smtClean="0"/>
              <a:t>5/5/20</a:t>
            </a:fld>
            <a:endParaRPr lang="en-US"/>
          </a:p>
        </p:txBody>
      </p:sp>
      <p:sp>
        <p:nvSpPr>
          <p:cNvPr id="3" name="Footer Placeholder 2"/>
          <p:cNvSpPr>
            <a:spLocks noGrp="1"/>
          </p:cNvSpPr>
          <p:nvPr>
            <p:ph type="ftr" sz="quarter" idx="1"/>
          </p:nvPr>
        </p:nvSpPr>
        <p:spPr/>
        <p:txBody>
          <a:bodyPr/>
          <a:lstStyle/>
          <a:p>
            <a:endParaRPr lang="en-US"/>
          </a:p>
        </p:txBody>
      </p:sp>
      <p:sp>
        <p:nvSpPr>
          <p:cNvPr id="4" name="Slide Number Placeholder 3"/>
          <p:cNvSpPr>
            <a:spLocks noGrp="1"/>
          </p:cNvSpPr>
          <p:nvPr>
            <p:ph type="sldNum" sz="quarter" idx="2"/>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1277A68A-BE02-4439-99B1-E01B3E50DEDF}"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3BA50750-900F-485A-9ECC-87799FF24DA5}"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5/5/20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1.xml"/><Relationship Id="rId5" Type="http://schemas.openxmlformats.org/officeDocument/2006/relationships/hyperlink" Target="http://www.statista.com/statistics/387867/value-of-worldwide-digital-health-market-forecast-by-segment" TargetMode="External"/><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hyperlink" Target="http://www.statista.com/statistics/387867/value-of-worldwide-digital-health-market-forecast-by-segment" TargetMode="External"/><Relationship Id="rId4" Type="http://schemas.openxmlformats.org/officeDocument/2006/relationships/slide" Target="slide8.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3.xml"/><Relationship Id="rId5" Type="http://schemas.openxmlformats.org/officeDocument/2006/relationships/hyperlink" Target="http://www.statista.com/statistics/387867/value-of-worldwide-digital-health-market-forecast-by-segment" TargetMode="External"/><Relationship Id="rId4" Type="http://schemas.openxmlformats.org/officeDocument/2006/relationships/slide" Target="slide8.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hyperlink" Target="http://www.statista.com/statistics/387867/value-of-worldwide-digital-health-market-forecast-by-segment" TargetMode="External"/><Relationship Id="rId4" Type="http://schemas.openxmlformats.org/officeDocument/2006/relationships/slide" Target="slide8.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5.xml"/><Relationship Id="rId5" Type="http://schemas.openxmlformats.org/officeDocument/2006/relationships/hyperlink" Target="http://www.statista.com/statistics/387867/value-of-worldwide-digital-health-market-forecast-by-segment" TargetMode="External"/><Relationship Id="rId4" Type="http://schemas.openxmlformats.org/officeDocument/2006/relationships/slide" Target="slide8.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6.xml"/><Relationship Id="rId5" Type="http://schemas.openxmlformats.org/officeDocument/2006/relationships/hyperlink" Target="http://www.statista.com/statistics/387867/value-of-worldwide-digital-health-market-forecast-by-segment" TargetMode="Externa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hyperlink" Target="http://www.statista.com/statistics/387867/value-of-worldwide-digital-health-market-forecast-by-segm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ew shape"/>
          <p:cNvSpPr/>
          <p:nvPr/>
        </p:nvSpPr>
        <p:spPr>
          <a:xfrm>
            <a:off x="9939600" y="6141600"/>
            <a:ext cx="1501200" cy="306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New shape"/>
          <p:cNvSpPr/>
          <p:nvPr/>
        </p:nvSpPr>
        <p:spPr>
          <a:xfrm>
            <a:off x="763200" y="5986800"/>
            <a:ext cx="10692000" cy="324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New shape"/>
          <p:cNvSpPr/>
          <p:nvPr/>
        </p:nvSpPr>
        <p:spPr>
          <a:xfrm>
            <a:off x="0" y="0"/>
            <a:ext cx="12204001" cy="43704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4874400"/>
            <a:ext cx="10814400" cy="10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a:bodyPr>
          <a:lstStyle/>
          <a:p>
            <a:pPr algn="l">
              <a:lnSpc>
                <a:spcPct val="100000"/>
              </a:lnSpc>
              <a:spcAft>
                <a:spcPct val="20000"/>
              </a:spcAft>
            </a:pPr>
            <a:r>
              <a:rPr sz="3200">
                <a:solidFill>
                  <a:srgbClr val="0F283E"/>
                </a:solidFill>
                <a:latin typeface="Open Sans"/>
              </a:rPr>
              <a:t>Global digital health market from 2015 to 2020, by major segment (in billion U.S. dollars)</a:t>
            </a:r>
          </a:p>
        </p:txBody>
      </p:sp>
      <p:sp>
        <p:nvSpPr>
          <p:cNvPr id="3" name="New shape"/>
          <p:cNvSpPr/>
          <p:nvPr/>
        </p:nvSpPr>
        <p:spPr>
          <a:xfrm>
            <a:off x="676800" y="4564800"/>
            <a:ext cx="3186000" cy="3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algn="l">
              <a:lnSpc>
                <a:spcPct val="100000"/>
              </a:lnSpc>
              <a:spcAft>
                <a:spcPct val="20000"/>
              </a:spcAft>
            </a:pPr>
            <a:r>
              <a:rPr sz="1400" b="1">
                <a:solidFill>
                  <a:srgbClr val="0A85E6"/>
                </a:solidFill>
                <a:latin typeface="Open Sans"/>
              </a:rPr>
              <a:t>MEDICAL TECHNOLOGY</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5000" lnSpcReduction="20000"/>
          </a:bodyPr>
          <a:lstStyle/>
          <a:p>
            <a:pPr algn="l">
              <a:lnSpc>
                <a:spcPct val="100000"/>
              </a:lnSpc>
              <a:spcAft>
                <a:spcPct val="20000"/>
              </a:spcAft>
            </a:pPr>
            <a:r>
              <a:rPr sz="3200">
                <a:solidFill>
                  <a:srgbClr val="0A85E6"/>
                </a:solidFill>
                <a:latin typeface="Open Sans Light"/>
              </a:rPr>
              <a:t>Global digital health market from 2015 to 2020, by major segment (in billion U.S. dollars)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Value of global digital health market by major segment 2015-2020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 as of September 2016</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Allied Market Research; MarketsandMarkets; Transparency Market Research; BCC Research; Roland Berger; </a:t>
            </a:r>
            <a:r>
              <a:rPr sz="800">
                <a:solidFill>
                  <a:srgbClr val="555555"/>
                </a:solidFill>
                <a:latin typeface="Open Sans"/>
                <a:hlinkClick r:id="rId5"/>
              </a:rPr>
              <a:t>ID 387867</a:t>
            </a:r>
          </a:p>
        </p:txBody>
      </p:sp>
      <p:graphicFrame>
        <p:nvGraphicFramePr>
          <p:cNvPr id="5" name="ChartObject"/>
          <p:cNvGraphicFramePr/>
          <p:nvPr/>
        </p:nvGraphicFramePr>
        <p:xfrm>
          <a:off x="676800" y="1882800"/>
          <a:ext cx="107424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2</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5000" lnSpcReduction="20000"/>
          </a:bodyPr>
          <a:lstStyle/>
          <a:p>
            <a:pPr algn="l">
              <a:lnSpc>
                <a:spcPct val="100000"/>
              </a:lnSpc>
              <a:spcAft>
                <a:spcPct val="20000"/>
              </a:spcAft>
            </a:pPr>
            <a:r>
              <a:rPr sz="3200">
                <a:solidFill>
                  <a:srgbClr val="0A85E6"/>
                </a:solidFill>
                <a:latin typeface="Open Sans Light"/>
              </a:rPr>
              <a:t>Global digital health market from 2015 to 2020, by major segment (in billion U.S. dollars)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Value of global digital health market by major segment 2015-2020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 as of September 2016</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Allied Market Research; MarketsandMarkets; Transparency Market Research; BCC Research; Roland Berger; </a:t>
            </a:r>
            <a:r>
              <a:rPr sz="800">
                <a:solidFill>
                  <a:srgbClr val="555555"/>
                </a:solidFill>
                <a:latin typeface="Open Sans"/>
                <a:hlinkClick r:id="rId5"/>
              </a:rPr>
              <a:t>ID 387867</a:t>
            </a:r>
          </a:p>
        </p:txBody>
      </p:sp>
      <p:graphicFrame>
        <p:nvGraphicFramePr>
          <p:cNvPr id="5" name="ChartObject"/>
          <p:cNvGraphicFramePr/>
          <p:nvPr/>
        </p:nvGraphicFramePr>
        <p:xfrm>
          <a:off x="676800" y="1882800"/>
          <a:ext cx="71580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7"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3</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5000" lnSpcReduction="20000"/>
          </a:bodyPr>
          <a:lstStyle/>
          <a:p>
            <a:pPr algn="l">
              <a:lnSpc>
                <a:spcPct val="100000"/>
              </a:lnSpc>
              <a:spcAft>
                <a:spcPct val="20000"/>
              </a:spcAft>
            </a:pPr>
            <a:r>
              <a:rPr sz="3200">
                <a:solidFill>
                  <a:srgbClr val="0A85E6"/>
                </a:solidFill>
                <a:latin typeface="Open Sans Light"/>
              </a:rPr>
              <a:t>Global digital health market from 2015 to 2020, by major segment (in billion U.S. dollars)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Value of global digital health market by major segment 2015-2020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 as of September 2016</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Allied Market Research; MarketsandMarkets; Transparency Market Research; BCC Research; Roland Berger; </a:t>
            </a:r>
            <a:r>
              <a:rPr sz="800">
                <a:solidFill>
                  <a:srgbClr val="555555"/>
                </a:solidFill>
                <a:latin typeface="Open Sans"/>
                <a:hlinkClick r:id="rId5"/>
              </a:rPr>
              <a:t>ID 387867</a:t>
            </a:r>
          </a:p>
        </p:txBody>
      </p:sp>
      <p:graphicFrame>
        <p:nvGraphicFramePr>
          <p:cNvPr id="5" name="ChartObject"/>
          <p:cNvGraphicFramePr/>
          <p:nvPr/>
        </p:nvGraphicFramePr>
        <p:xfrm>
          <a:off x="676800" y="2098700"/>
          <a:ext cx="10742400" cy="38881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4517650" y="1882800"/>
            <a:ext cx="30607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170" tIns="46990" rIns="90170" bIns="46990" rtlCol="0" anchor="t"/>
          <a:lstStyle/>
          <a:p>
            <a:pPr algn="ctr">
              <a:spcAft>
                <a:spcPct val="20000"/>
              </a:spcAft>
            </a:pPr>
            <a:r>
              <a:rPr sz="1000">
                <a:solidFill>
                  <a:srgbClr val="0F283E"/>
                </a:solidFill>
                <a:latin typeface="Open Sans Light"/>
              </a:rPr>
              <a:t>Market value in billion U.S. dollars</a:t>
            </a:r>
          </a:p>
        </p:txBody>
      </p:sp>
      <p:sp>
        <p:nvSpPr>
          <p:cNvPr id="7"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4</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5000" lnSpcReduction="20000"/>
          </a:bodyPr>
          <a:lstStyle/>
          <a:p>
            <a:pPr algn="l">
              <a:lnSpc>
                <a:spcPct val="100000"/>
              </a:lnSpc>
              <a:spcAft>
                <a:spcPct val="20000"/>
              </a:spcAft>
            </a:pPr>
            <a:r>
              <a:rPr sz="3200">
                <a:solidFill>
                  <a:srgbClr val="0A85E6"/>
                </a:solidFill>
                <a:latin typeface="Open Sans Light"/>
              </a:rPr>
              <a:t>Global digital health market from 2015 to 2020, by major segment (in billion U.S. dollars)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Value of global digital health market by major segment 2015-2020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 as of September 2016</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Allied Market Research; MarketsandMarkets; Transparency Market Research; BCC Research; Roland Berger; </a:t>
            </a:r>
            <a:r>
              <a:rPr sz="800">
                <a:solidFill>
                  <a:srgbClr val="555555"/>
                </a:solidFill>
                <a:latin typeface="Open Sans"/>
                <a:hlinkClick r:id="rId5"/>
              </a:rPr>
              <a:t>ID 387867</a:t>
            </a:r>
          </a:p>
        </p:txBody>
      </p:sp>
      <p:graphicFrame>
        <p:nvGraphicFramePr>
          <p:cNvPr id="5" name="ChartObject"/>
          <p:cNvGraphicFramePr/>
          <p:nvPr/>
        </p:nvGraphicFramePr>
        <p:xfrm>
          <a:off x="676800" y="2098700"/>
          <a:ext cx="7158000" cy="38881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2725450" y="1882800"/>
            <a:ext cx="30607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170" tIns="46990" rIns="90170" bIns="46990" rtlCol="0" anchor="t"/>
          <a:lstStyle/>
          <a:p>
            <a:pPr algn="ctr">
              <a:spcAft>
                <a:spcPct val="20000"/>
              </a:spcAft>
            </a:pPr>
            <a:r>
              <a:rPr sz="1000">
                <a:solidFill>
                  <a:srgbClr val="0F283E"/>
                </a:solidFill>
                <a:latin typeface="Open Sans Light"/>
              </a:rPr>
              <a:t>Market value in billion U.S. dollars</a:t>
            </a:r>
          </a:p>
        </p:txBody>
      </p:sp>
      <p:sp>
        <p:nvSpPr>
          <p:cNvPr id="7"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8"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5</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5000" lnSpcReduction="20000"/>
          </a:bodyPr>
          <a:lstStyle/>
          <a:p>
            <a:pPr algn="l">
              <a:lnSpc>
                <a:spcPct val="100000"/>
              </a:lnSpc>
              <a:spcAft>
                <a:spcPct val="20000"/>
              </a:spcAft>
            </a:pPr>
            <a:r>
              <a:rPr sz="3200">
                <a:solidFill>
                  <a:srgbClr val="0A85E6"/>
                </a:solidFill>
                <a:latin typeface="Open Sans Light"/>
              </a:rPr>
              <a:t>Global digital health market from 2015 to 2020, by major segment (in billion U.S. dollars)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Value of global digital health market by major segment 2015-2020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 as of September 2016</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Allied Market Research; MarketsandMarkets; Transparency Market Research; BCC Research; Roland Berger; </a:t>
            </a:r>
            <a:r>
              <a:rPr sz="800">
                <a:solidFill>
                  <a:srgbClr val="555555"/>
                </a:solidFill>
                <a:latin typeface="Open Sans"/>
                <a:hlinkClick r:id="rId5"/>
              </a:rPr>
              <a:t>ID 387867</a:t>
            </a:r>
          </a:p>
        </p:txBody>
      </p:sp>
      <p:graphicFrame>
        <p:nvGraphicFramePr>
          <p:cNvPr id="5" name="ChartObject"/>
          <p:cNvGraphicFramePr/>
          <p:nvPr/>
        </p:nvGraphicFramePr>
        <p:xfrm>
          <a:off x="676800" y="1882800"/>
          <a:ext cx="107424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6</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5000" lnSpcReduction="20000"/>
          </a:bodyPr>
          <a:lstStyle/>
          <a:p>
            <a:pPr algn="l">
              <a:lnSpc>
                <a:spcPct val="100000"/>
              </a:lnSpc>
              <a:spcAft>
                <a:spcPct val="20000"/>
              </a:spcAft>
            </a:pPr>
            <a:r>
              <a:rPr sz="3200">
                <a:solidFill>
                  <a:srgbClr val="0A85E6"/>
                </a:solidFill>
                <a:latin typeface="Open Sans Light"/>
              </a:rPr>
              <a:t>Global digital health market from 2015 to 2020, by major segment (in billion U.S. dollars)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Value of global digital health market by major segment 2015-2020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 as of September 2016</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Allied Market Research; MarketsandMarkets; Transparency Market Research; BCC Research; Roland Berger; </a:t>
            </a:r>
            <a:r>
              <a:rPr sz="800">
                <a:solidFill>
                  <a:srgbClr val="555555"/>
                </a:solidFill>
                <a:latin typeface="Open Sans"/>
                <a:hlinkClick r:id="rId5"/>
              </a:rPr>
              <a:t>ID 387867</a:t>
            </a:r>
          </a:p>
        </p:txBody>
      </p:sp>
      <p:graphicFrame>
        <p:nvGraphicFramePr>
          <p:cNvPr id="5" name="ChartObject"/>
          <p:cNvGraphicFramePr/>
          <p:nvPr/>
        </p:nvGraphicFramePr>
        <p:xfrm>
          <a:off x="676800" y="1882800"/>
          <a:ext cx="71580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7"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7</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5000" lnSpcReduction="20000"/>
          </a:bodyPr>
          <a:lstStyle/>
          <a:p>
            <a:pPr algn="l">
              <a:lnSpc>
                <a:spcPct val="100000"/>
              </a:lnSpc>
              <a:spcAft>
                <a:spcPct val="20000"/>
              </a:spcAft>
            </a:pPr>
            <a:r>
              <a:rPr sz="3200">
                <a:solidFill>
                  <a:srgbClr val="0A85E6"/>
                </a:solidFill>
                <a:latin typeface="Open Sans Light"/>
              </a:rPr>
              <a:t>Global digital health market from 2015 to 2020, by major segment (in billion U.S. dollars)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Value of global digital health market by major segment 2015-2020</a:t>
            </a:r>
          </a:p>
        </p:txBody>
      </p:sp>
      <p:graphicFrame>
        <p:nvGraphicFramePr>
          <p:cNvPr id="4" name="New Table"/>
          <p:cNvGraphicFramePr>
            <a:graphicFrameLocks noGrp="1"/>
          </p:cNvGraphicFramePr>
          <p:nvPr/>
        </p:nvGraphicFramePr>
        <p:xfrm>
          <a:off x="676800" y="1882800"/>
          <a:ext cx="5334000" cy="3048000"/>
        </p:xfrm>
        <a:graphic>
          <a:graphicData uri="http://schemas.openxmlformats.org/drawingml/2006/table">
            <a:tbl>
              <a:tblPr firstRow="1" bandRow="1">
                <a:tableStyleId>{5C22544A-7EE6-4342-B048-85BDC9FD1C3A}</a:tableStyleId>
              </a:tblPr>
              <a:tblGrid>
                <a:gridCol w="1778000">
                  <a:extLst>
                    <a:ext uri="{9D8B030D-6E8A-4147-A177-3AD203B41FA5}">
                      <a16:colId xmlns:a16="http://schemas.microsoft.com/office/drawing/2014/main" val="20000"/>
                    </a:ext>
                  </a:extLst>
                </a:gridCol>
                <a:gridCol w="3556000">
                  <a:extLst>
                    <a:ext uri="{9D8B030D-6E8A-4147-A177-3AD203B41FA5}">
                      <a16:colId xmlns:a16="http://schemas.microsoft.com/office/drawing/2014/main" val="20001"/>
                    </a:ext>
                  </a:extLst>
                </a:gridCol>
              </a:tblGrid>
              <a:tr h="0">
                <a:tc gridSpan="2">
                  <a:txBody>
                    <a:bodyPr/>
                    <a:lstStyle/>
                    <a:p>
                      <a:pPr algn="l"/>
                      <a:r>
                        <a:rPr sz="1000" b="1">
                          <a:solidFill>
                            <a:srgbClr val="0F283E"/>
                          </a:solidFill>
                          <a:latin typeface="Open Sans Light"/>
                        </a:rPr>
                        <a:t>Source and methodology information</a:t>
                      </a:r>
                    </a:p>
                  </a:txBody>
                  <a:tcPr>
                    <a:lnL>
                      <a:solidFill>
                        <a:prstClr val="black">
                          <a:alpha val="0"/>
                          <a:alpha val="0"/>
                        </a:prstClr>
                      </a:solidFill>
                    </a:lnL>
                    <a:lnR>
                      <a:solidFill>
                        <a:prstClr val="black">
                          <a:alpha val="0"/>
                          <a:alpha val="0"/>
                        </a:prstClr>
                      </a:solidFill>
                    </a:lnR>
                    <a:lnT>
                      <a:solidFill>
                        <a:prstClr val="black">
                          <a:alpha val="0"/>
                          <a:alpha val="0"/>
                        </a:prstClr>
                      </a:solidFill>
                    </a:lnT>
                    <a:lnB>
                      <a:solidFill>
                        <a:prstClr val="black">
                          <a:alpha val="0"/>
                          <a:alpha val="0"/>
                          <a:alpha val="0"/>
                        </a:prstClr>
                      </a:solidFill>
                    </a:lnB>
                    <a:solidFill>
                      <a:prstClr val="black">
                        <a:alpha val="0"/>
                        <a:alpha val="0"/>
                      </a:prstClr>
                    </a:solidFill>
                  </a:tcPr>
                </a:tc>
                <a:tc hMerge="1">
                  <a:txBody>
                    <a:bodyPr/>
                    <a:lstStyle/>
                    <a:p>
                      <a:endParaRPr/>
                    </a:p>
                  </a:txBody>
                  <a:tcPr>
                    <a:lnL>
                      <a:solidFill>
                        <a:prstClr val="black">
                          <a:alpha val="0"/>
                        </a:prstClr>
                      </a:solidFill>
                    </a:lnL>
                    <a:lnB>
                      <a:solidFill>
                        <a:prstClr val="black">
                          <a:alpha val="0"/>
                          <a:alpha val="0"/>
                          <a:alpha val="0"/>
                        </a:prstClr>
                      </a:solidFill>
                    </a:lnB>
                  </a:tcPr>
                </a:tc>
                <a:extLst>
                  <a:ext uri="{0D108BD9-81ED-4DB2-BD59-A6C34878D82A}">
                    <a16:rowId xmlns:a16="http://schemas.microsoft.com/office/drawing/2014/main" val="10000"/>
                  </a:ext>
                </a:extLst>
              </a:tr>
              <a:tr h="0">
                <a:tc>
                  <a:txBody>
                    <a:bodyPr/>
                    <a:lstStyle/>
                    <a:p>
                      <a:r>
                        <a:rPr sz="800">
                          <a:solidFill>
                            <a:srgbClr val="0F283E"/>
                          </a:solidFill>
                          <a:latin typeface="Open Sans Light"/>
                        </a:rPr>
                        <a:t>Source(s)</a:t>
                      </a:r>
                    </a:p>
                  </a:txBody>
                  <a:tcPr>
                    <a:lnL>
                      <a:solidFill>
                        <a:prstClr val="black">
                          <a:alpha val="0"/>
                        </a:prstClr>
                      </a:solidFill>
                    </a:lnL>
                    <a:lnR>
                      <a:solidFill>
                        <a:prstClr val="black">
                          <a:alpha val="0"/>
                          <a:alpha val="0"/>
                        </a:prstClr>
                      </a:solidFill>
                    </a:lnR>
                    <a:lnT>
                      <a:solidFill>
                        <a:prstClr val="black">
                          <a:alpha val="0"/>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Allied Market Research; MarketsandMarkets; Transparency Market Research; BCC Research; Roland Berger</a:t>
                      </a:r>
                    </a:p>
                  </a:txBody>
                  <a:tcPr>
                    <a:lnL>
                      <a:solidFill>
                        <a:prstClr val="black">
                          <a:alpha val="0"/>
                          <a:alpha val="0"/>
                        </a:prstClr>
                      </a:solidFill>
                    </a:lnL>
                    <a:lnR>
                      <a:solidFill>
                        <a:prstClr val="black">
                          <a:alpha val="0"/>
                        </a:prstClr>
                      </a:solidFill>
                    </a:lnR>
                    <a:lnT>
                      <a:solidFill>
                        <a:prstClr val="black">
                          <a:alpha val="0"/>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1"/>
                  </a:ext>
                </a:extLst>
              </a:tr>
              <a:tr h="0">
                <a:tc>
                  <a:txBody>
                    <a:bodyPr/>
                    <a:lstStyle/>
                    <a:p>
                      <a:r>
                        <a:rPr sz="800">
                          <a:solidFill>
                            <a:srgbClr val="0F283E"/>
                          </a:solidFill>
                          <a:latin typeface="Open Sans Light"/>
                        </a:rPr>
                        <a:t>Conducted by</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Allied Market Research; MarketsandMarkets; Transparency Market Research; BCC Research; Roland Berger</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2"/>
                  </a:ext>
                </a:extLst>
              </a:tr>
              <a:tr h="0">
                <a:tc>
                  <a:txBody>
                    <a:bodyPr/>
                    <a:lstStyle/>
                    <a:p>
                      <a:r>
                        <a:rPr sz="800">
                          <a:solidFill>
                            <a:srgbClr val="0F283E"/>
                          </a:solidFill>
                          <a:latin typeface="Open Sans Light"/>
                        </a:rPr>
                        <a:t>Survey period</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as of September 2016</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3"/>
                  </a:ext>
                </a:extLst>
              </a:tr>
              <a:tr h="0">
                <a:tc>
                  <a:txBody>
                    <a:bodyPr/>
                    <a:lstStyle/>
                    <a:p>
                      <a:r>
                        <a:rPr sz="800">
                          <a:solidFill>
                            <a:srgbClr val="0F283E"/>
                          </a:solidFill>
                          <a:latin typeface="Open Sans Light"/>
                        </a:rPr>
                        <a:t>Region(s)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Worldwide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4"/>
                  </a:ext>
                </a:extLst>
              </a:tr>
              <a:tr h="0">
                <a:tc>
                  <a:txBody>
                    <a:bodyPr/>
                    <a:lstStyle/>
                    <a:p>
                      <a:r>
                        <a:rPr sz="800">
                          <a:solidFill>
                            <a:srgbClr val="0F283E"/>
                          </a:solidFill>
                          <a:latin typeface="Open Sans Light"/>
                        </a:rPr>
                        <a:t>Number of respondents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5"/>
                  </a:ext>
                </a:extLst>
              </a:tr>
              <a:tr h="0">
                <a:tc>
                  <a:txBody>
                    <a:bodyPr/>
                    <a:lstStyle/>
                    <a:p>
                      <a:r>
                        <a:rPr sz="800">
                          <a:solidFill>
                            <a:srgbClr val="0F283E"/>
                          </a:solidFill>
                          <a:latin typeface="Open Sans Light"/>
                        </a:rPr>
                        <a:t>Age group</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6"/>
                  </a:ext>
                </a:extLst>
              </a:tr>
              <a:tr h="0">
                <a:tc>
                  <a:txBody>
                    <a:bodyPr/>
                    <a:lstStyle/>
                    <a:p>
                      <a:r>
                        <a:rPr sz="800">
                          <a:solidFill>
                            <a:srgbClr val="0F283E"/>
                          </a:solidFill>
                          <a:latin typeface="Open Sans Light"/>
                        </a:rPr>
                        <a:t>Special characteristics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7"/>
                  </a:ext>
                </a:extLst>
              </a:tr>
              <a:tr h="0">
                <a:tc>
                  <a:txBody>
                    <a:bodyPr/>
                    <a:lstStyle/>
                    <a:p>
                      <a:r>
                        <a:rPr sz="800">
                          <a:solidFill>
                            <a:srgbClr val="0F283E"/>
                          </a:solidFill>
                          <a:latin typeface="Open Sans Light"/>
                        </a:rPr>
                        <a:t>Published by</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Roland Berger</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8"/>
                  </a:ext>
                </a:extLst>
              </a:tr>
              <a:tr h="0">
                <a:tc>
                  <a:txBody>
                    <a:bodyPr/>
                    <a:lstStyle/>
                    <a:p>
                      <a:r>
                        <a:rPr sz="800">
                          <a:solidFill>
                            <a:srgbClr val="0F283E"/>
                          </a:solidFill>
                          <a:latin typeface="Open Sans Light"/>
                        </a:rPr>
                        <a:t>Publication date</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September 2016</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9"/>
                  </a:ext>
                </a:extLst>
              </a:tr>
              <a:tr h="0">
                <a:tc>
                  <a:txBody>
                    <a:bodyPr/>
                    <a:lstStyle/>
                    <a:p>
                      <a:r>
                        <a:rPr sz="800">
                          <a:solidFill>
                            <a:srgbClr val="0F283E"/>
                          </a:solidFill>
                          <a:latin typeface="Open Sans Light"/>
                        </a:rPr>
                        <a:t>Original source</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Digital and disrupted: All change for healthcare, page 4</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10"/>
                  </a:ext>
                </a:extLst>
              </a:tr>
              <a:tr h="0">
                <a:tc>
                  <a:txBody>
                    <a:bodyPr/>
                    <a:lstStyle/>
                    <a:p>
                      <a:r>
                        <a:rPr sz="800">
                          <a:solidFill>
                            <a:srgbClr val="0F283E"/>
                          </a:solidFill>
                          <a:latin typeface="Open Sans Light"/>
                        </a:rPr>
                        <a:t>Website URL</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hlinkClick r:id="rId4"/>
                        </a:rPr>
                        <a:t>visit the website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11"/>
                  </a:ext>
                </a:extLst>
              </a:tr>
              <a:tr h="0">
                <a:tc>
                  <a:txBody>
                    <a:bodyPr/>
                    <a:lstStyle/>
                    <a:p>
                      <a:r>
                        <a:rPr sz="800">
                          <a:solidFill>
                            <a:srgbClr val="0F283E"/>
                          </a:solidFill>
                          <a:latin typeface="Open Sans Light"/>
                        </a:rPr>
                        <a:t>Notes: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prstClr>
                      </a:solidFill>
                    </a:lnB>
                    <a:solidFill>
                      <a:prstClr val="black">
                        <a:alpha val="0"/>
                      </a:prstClr>
                    </a:solidFill>
                  </a:tcPr>
                </a:tc>
                <a:tc>
                  <a:txBody>
                    <a:bodyPr/>
                    <a:lstStyle/>
                    <a:p>
                      <a:r>
                        <a:rPr sz="800" i="1">
                          <a:solidFill>
                            <a:srgbClr val="0F283E"/>
                          </a:solidFill>
                          <a:latin typeface="Open Sans Light"/>
                        </a:rPr>
                        <a:t>* Forecast.</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prstClr>
                      </a:solidFill>
                    </a:lnB>
                    <a:solidFill>
                      <a:prstClr val="black">
                        <a:alpha val="0"/>
                      </a:prstClr>
                    </a:solidFill>
                  </a:tcPr>
                </a:tc>
                <a:extLst>
                  <a:ext uri="{0D108BD9-81ED-4DB2-BD59-A6C34878D82A}">
                    <a16:rowId xmlns:a16="http://schemas.microsoft.com/office/drawing/2014/main" val="10012"/>
                  </a:ext>
                </a:extLst>
              </a:tr>
            </a:tbl>
          </a:graphicData>
        </a:graphic>
      </p:graphicFrame>
      <p:sp>
        <p:nvSpPr>
          <p:cNvPr id="5" name="New shape"/>
          <p:cNvSpPr/>
          <p:nvPr/>
        </p:nvSpPr>
        <p:spPr>
          <a:xfrm>
            <a:off x="6138000" y="1882800"/>
            <a:ext cx="528120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lnSpc>
                <a:spcPct val="1200"/>
              </a:lnSpc>
              <a:spcAft>
                <a:spcPct val="20000"/>
              </a:spcAft>
            </a:pPr>
            <a:r>
              <a:rPr sz="1000" b="1">
                <a:solidFill>
                  <a:srgbClr val="0F283E"/>
                </a:solidFill>
                <a:latin typeface="Open Sans Light"/>
              </a:rPr>
              <a:t>Description</a:t>
            </a:r>
          </a:p>
          <a:p>
            <a:pPr algn="l"/>
            <a:endParaRPr sz="800">
              <a:solidFill>
                <a:srgbClr val="0F283E"/>
              </a:solidFill>
              <a:latin typeface="Open Sans Light"/>
            </a:endParaRPr>
          </a:p>
          <a:p>
            <a:pPr algn="l"/>
            <a:r>
              <a:rPr sz="800">
                <a:solidFill>
                  <a:srgbClr val="0F283E"/>
                </a:solidFill>
                <a:latin typeface="Open Sans Light"/>
              </a:rPr>
              <a:t>This statistic displays the global digital health market in 2015 and 2016, and a projection for 2017 until 2020, by major segment. In 2017, the mobile health market is expected to reach 21 billon U.S. dollars worldwide. The digital health market is expected to reach 206 billion U.S. dollars by 2020, driven particularly by the mobile and wireless health market. The market in the Asia-Pacific region is expected to be a key region in the future. Global digital health market The global digital health market was valued at 80 billion U.S. dollars in 2015 and is expected to increase to over 200 billion U.S. dollars by 2020. During this time, the mobile health segment of the industry is expected to generate the second largest revenue share, reaching 46 billion U.S. dollars in 2020. Mobile health is experiencing a growth trend as consumers demand more accessibility to their medical health professionals and transparency in health care becomes more important. However, some hesitation still exists among consumers in regards to the privacy of personal information and the security of data systems. Approximately 33 percent of females reported that they were not at all comfortable sharing self-collected digital information , while about 12 percent of male consumers claimed to be very comfortable. More efficient healthcare expenditures are also important to many consumers, where 43 percent of consumers state that the ability to reduce one`s own health care costs is driving their adoption of mHealth applications and services . China`s market is expected to generate large growths in the overall global market, reaching 125.3 million RMB in 2017. The emergence of the digital health market is expected to increase the potential of big data and analytics and transform the consumer healthcare market.</a:t>
            </a:r>
            <a:endParaRPr sz="800" i="1">
              <a:solidFill>
                <a:srgbClr val="0F283E"/>
              </a:solidFill>
              <a:latin typeface="Open Sans Light"/>
            </a:endParaRPr>
          </a:p>
        </p:txBody>
      </p:sp>
      <p:sp>
        <p:nvSpPr>
          <p:cNvPr id="6" name="New shape"/>
          <p:cNvSpPr/>
          <p:nvPr/>
        </p:nvSpPr>
        <p:spPr>
          <a:xfrm flipH="1">
            <a:off x="60480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8</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9.11.14"/>
  <p:tag name="AS_TITLE" val="Aspose.Slides for .NET 4.0 Client Profile"/>
  <p:tag name="AS_VERSION" val="19.1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997</Words>
  <Application>Microsoft Macintosh PowerPoint</Application>
  <PresentationFormat>Breitbild</PresentationFormat>
  <Paragraphs>81</Paragraphs>
  <Slides>8</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8</vt:i4>
      </vt:variant>
    </vt:vector>
  </HeadingPairs>
  <TitlesOfParts>
    <vt:vector size="13" baseType="lpstr">
      <vt:lpstr>Arial</vt:lpstr>
      <vt:lpstr>Calibri</vt:lpstr>
      <vt:lpstr>Open Sans</vt:lpstr>
      <vt:lpstr>Open Sans Light</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cp:lastModifiedBy>Horst Kunhardt</cp:lastModifiedBy>
  <cp:revision>1</cp:revision>
  <cp:lastPrinted>2020-04-29T06:06:36Z</cp:lastPrinted>
  <dcterms:created xsi:type="dcterms:W3CDTF">2020-04-29T04:06:36Z</dcterms:created>
  <dcterms:modified xsi:type="dcterms:W3CDTF">2020-05-05T10:05:00Z</dcterms:modified>
</cp:coreProperties>
</file>