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Funding in billion U.S. dollars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463-434A-86D5-864E76A423CB}"/>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463-434A-86D5-864E76A423CB}"/>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463-434A-86D5-864E76A423CB}"/>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4463-434A-86D5-864E76A423CB}"/>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463-434A-86D5-864E76A423CB}"/>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463-434A-86D5-864E76A423CB}"/>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463-434A-86D5-864E76A423CB}"/>
                </c:ext>
              </c:extLst>
            </c:dLbl>
            <c:dLbl>
              <c:idx val="7"/>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4463-434A-86D5-864E76A423CB}"/>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463-434A-86D5-864E76A423CB}"/>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mHealth apps</c:v>
                </c:pt>
                <c:pt idx="1">
                  <c:v>Data analytics</c:v>
                </c:pt>
                <c:pt idx="2">
                  <c:v>Telemedicine</c:v>
                </c:pt>
                <c:pt idx="3">
                  <c:v>Wearables</c:v>
                </c:pt>
                <c:pt idx="4">
                  <c:v>Scheduling/appointment booking</c:v>
                </c:pt>
                <c:pt idx="5">
                  <c:v>Clinical decision support</c:v>
                </c:pt>
                <c:pt idx="6">
                  <c:v>Mobile/wireless</c:v>
                </c:pt>
                <c:pt idx="7">
                  <c:v>Wellness</c:v>
                </c:pt>
                <c:pt idx="8">
                  <c:v>Practice managemement solutions</c:v>
                </c:pt>
              </c:strCache>
            </c:strRef>
          </c:cat>
          <c:val>
            <c:numRef>
              <c:f>Sheet1!$B$2:$B$10</c:f>
              <c:numCache>
                <c:formatCode>General</c:formatCode>
                <c:ptCount val="9"/>
                <c:pt idx="0">
                  <c:v>3.5</c:v>
                </c:pt>
                <c:pt idx="1">
                  <c:v>2.5</c:v>
                </c:pt>
                <c:pt idx="2">
                  <c:v>2.1</c:v>
                </c:pt>
                <c:pt idx="3">
                  <c:v>1.9</c:v>
                </c:pt>
                <c:pt idx="4">
                  <c:v>1.7</c:v>
                </c:pt>
                <c:pt idx="5">
                  <c:v>1.5</c:v>
                </c:pt>
                <c:pt idx="6">
                  <c:v>1.3</c:v>
                </c:pt>
                <c:pt idx="7">
                  <c:v>1.1000000000000001</c:v>
                </c:pt>
                <c:pt idx="8">
                  <c:v>1</c:v>
                </c:pt>
              </c:numCache>
            </c:numRef>
          </c:val>
          <c:extLst>
            <c:ext xmlns:c16="http://schemas.microsoft.com/office/drawing/2014/chart" uri="{C3380CC4-5D6E-409C-BE32-E72D297353CC}">
              <c16:uniqueId val="{00000009-4463-434A-86D5-864E76A423CB}"/>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Funding in billion U.S. dollars</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3AC7-7E4D-9E08-37E20A964EC3}"/>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3AC7-7E4D-9E08-37E20A964EC3}"/>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3AC7-7E4D-9E08-37E20A964EC3}"/>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3AC7-7E4D-9E08-37E20A964EC3}"/>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3AC7-7E4D-9E08-37E20A964EC3}"/>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3AC7-7E4D-9E08-37E20A964EC3}"/>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3AC7-7E4D-9E08-37E20A964EC3}"/>
                </c:ext>
              </c:extLst>
            </c:dLbl>
            <c:dLbl>
              <c:idx val="7"/>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3AC7-7E4D-9E08-37E20A964EC3}"/>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3AC7-7E4D-9E08-37E20A964EC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mHealth apps</c:v>
                </c:pt>
                <c:pt idx="1">
                  <c:v>Data analytics</c:v>
                </c:pt>
                <c:pt idx="2">
                  <c:v>Telemedicine</c:v>
                </c:pt>
                <c:pt idx="3">
                  <c:v>Wearables</c:v>
                </c:pt>
                <c:pt idx="4">
                  <c:v>Scheduling/appointment booking</c:v>
                </c:pt>
                <c:pt idx="5">
                  <c:v>Clinical decision support</c:v>
                </c:pt>
                <c:pt idx="6">
                  <c:v>Mobile/wireless</c:v>
                </c:pt>
                <c:pt idx="7">
                  <c:v>Wellness</c:v>
                </c:pt>
                <c:pt idx="8">
                  <c:v>Practice managemement solutions</c:v>
                </c:pt>
              </c:strCache>
            </c:strRef>
          </c:cat>
          <c:val>
            <c:numRef>
              <c:f>Sheet1!$B$2:$B$10</c:f>
              <c:numCache>
                <c:formatCode>General</c:formatCode>
                <c:ptCount val="9"/>
                <c:pt idx="0">
                  <c:v>3.5</c:v>
                </c:pt>
                <c:pt idx="1">
                  <c:v>2.5</c:v>
                </c:pt>
                <c:pt idx="2">
                  <c:v>2.1</c:v>
                </c:pt>
                <c:pt idx="3">
                  <c:v>1.9</c:v>
                </c:pt>
                <c:pt idx="4">
                  <c:v>1.7</c:v>
                </c:pt>
                <c:pt idx="5">
                  <c:v>1.5</c:v>
                </c:pt>
                <c:pt idx="6">
                  <c:v>1.3</c:v>
                </c:pt>
                <c:pt idx="7">
                  <c:v>1.1000000000000001</c:v>
                </c:pt>
                <c:pt idx="8">
                  <c:v>1</c:v>
                </c:pt>
              </c:numCache>
            </c:numRef>
          </c:val>
          <c:extLst>
            <c:ext xmlns:c16="http://schemas.microsoft.com/office/drawing/2014/chart" uri="{C3380CC4-5D6E-409C-BE32-E72D297353CC}">
              <c16:uniqueId val="{00000009-3AC7-7E4D-9E08-37E20A964EC3}"/>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General" sourceLinked="1"/>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Funding in billion U.S. dollars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131F-C546-B1A0-746B13F6A8DD}"/>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131F-C546-B1A0-746B13F6A8DD}"/>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131F-C546-B1A0-746B13F6A8DD}"/>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131F-C546-B1A0-746B13F6A8DD}"/>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131F-C546-B1A0-746B13F6A8DD}"/>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131F-C546-B1A0-746B13F6A8DD}"/>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131F-C546-B1A0-746B13F6A8DD}"/>
                </c:ext>
              </c:extLst>
            </c:dLbl>
            <c:dLbl>
              <c:idx val="7"/>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131F-C546-B1A0-746B13F6A8DD}"/>
                </c:ext>
              </c:extLst>
            </c:dLbl>
            <c:dLbl>
              <c:idx val="8"/>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131F-C546-B1A0-746B13F6A8DD}"/>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Practice managemement solutions</c:v>
                </c:pt>
                <c:pt idx="1">
                  <c:v>Wellness</c:v>
                </c:pt>
                <c:pt idx="2">
                  <c:v>Mobile/wireless</c:v>
                </c:pt>
                <c:pt idx="3">
                  <c:v>Clinical decision support</c:v>
                </c:pt>
                <c:pt idx="4">
                  <c:v>Scheduling/appointment booking</c:v>
                </c:pt>
                <c:pt idx="5">
                  <c:v>Wearables</c:v>
                </c:pt>
                <c:pt idx="6">
                  <c:v>Telemedicine</c:v>
                </c:pt>
                <c:pt idx="7">
                  <c:v>Data analytics</c:v>
                </c:pt>
                <c:pt idx="8">
                  <c:v>mHealth apps</c:v>
                </c:pt>
              </c:strCache>
            </c:strRef>
          </c:cat>
          <c:val>
            <c:numRef>
              <c:f>Sheet1!$B$2:$B$10</c:f>
              <c:numCache>
                <c:formatCode>General</c:formatCode>
                <c:ptCount val="9"/>
                <c:pt idx="0">
                  <c:v>1</c:v>
                </c:pt>
                <c:pt idx="1">
                  <c:v>1.1000000000000001</c:v>
                </c:pt>
                <c:pt idx="2">
                  <c:v>1.3</c:v>
                </c:pt>
                <c:pt idx="3">
                  <c:v>1.5</c:v>
                </c:pt>
                <c:pt idx="4">
                  <c:v>1.7</c:v>
                </c:pt>
                <c:pt idx="5">
                  <c:v>1.9</c:v>
                </c:pt>
                <c:pt idx="6">
                  <c:v>2.1</c:v>
                </c:pt>
                <c:pt idx="7">
                  <c:v>2.5</c:v>
                </c:pt>
                <c:pt idx="8">
                  <c:v>3.5</c:v>
                </c:pt>
              </c:numCache>
            </c:numRef>
          </c:val>
          <c:extLst>
            <c:ext xmlns:c16="http://schemas.microsoft.com/office/drawing/2014/chart" uri="{C3380CC4-5D6E-409C-BE32-E72D297353CC}">
              <c16:uniqueId val="{00000009-131F-C546-B1A0-746B13F6A8DD}"/>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Funding in billion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Funding in billion U.S. dollars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0513-6A4F-9DF9-F68EA6098A3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0513-6A4F-9DF9-F68EA6098A3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0513-6A4F-9DF9-F68EA6098A3E}"/>
                </c:ext>
              </c:extLst>
            </c:dLbl>
            <c:dLbl>
              <c:idx val="3"/>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0513-6A4F-9DF9-F68EA6098A3E}"/>
                </c:ext>
              </c:extLst>
            </c:dLbl>
            <c:dLbl>
              <c:idx val="4"/>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0513-6A4F-9DF9-F68EA6098A3E}"/>
                </c:ext>
              </c:extLst>
            </c:dLbl>
            <c:dLbl>
              <c:idx val="5"/>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0513-6A4F-9DF9-F68EA6098A3E}"/>
                </c:ext>
              </c:extLst>
            </c:dLbl>
            <c:dLbl>
              <c:idx val="6"/>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0513-6A4F-9DF9-F68EA6098A3E}"/>
                </c:ext>
              </c:extLst>
            </c:dLbl>
            <c:dLbl>
              <c:idx val="7"/>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0513-6A4F-9DF9-F68EA6098A3E}"/>
                </c:ext>
              </c:extLst>
            </c:dLbl>
            <c:dLbl>
              <c:idx val="8"/>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0513-6A4F-9DF9-F68EA6098A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Practice managemement solutions</c:v>
                </c:pt>
                <c:pt idx="1">
                  <c:v>Wellness</c:v>
                </c:pt>
                <c:pt idx="2">
                  <c:v>Mobile/wireless</c:v>
                </c:pt>
                <c:pt idx="3">
                  <c:v>Clinical decision support</c:v>
                </c:pt>
                <c:pt idx="4">
                  <c:v>Scheduling/appointment booking</c:v>
                </c:pt>
                <c:pt idx="5">
                  <c:v>Wearables</c:v>
                </c:pt>
                <c:pt idx="6">
                  <c:v>Telemedicine</c:v>
                </c:pt>
                <c:pt idx="7">
                  <c:v>Data analytics</c:v>
                </c:pt>
                <c:pt idx="8">
                  <c:v>mHealth apps</c:v>
                </c:pt>
              </c:strCache>
            </c:strRef>
          </c:cat>
          <c:val>
            <c:numRef>
              <c:f>Sheet1!$B$2:$B$10</c:f>
              <c:numCache>
                <c:formatCode>General</c:formatCode>
                <c:ptCount val="9"/>
                <c:pt idx="0">
                  <c:v>1</c:v>
                </c:pt>
                <c:pt idx="1">
                  <c:v>1.1000000000000001</c:v>
                </c:pt>
                <c:pt idx="2">
                  <c:v>1.3</c:v>
                </c:pt>
                <c:pt idx="3">
                  <c:v>1.5</c:v>
                </c:pt>
                <c:pt idx="4">
                  <c:v>1.7</c:v>
                </c:pt>
                <c:pt idx="5">
                  <c:v>1.9</c:v>
                </c:pt>
                <c:pt idx="6">
                  <c:v>2.1</c:v>
                </c:pt>
                <c:pt idx="7">
                  <c:v>2.5</c:v>
                </c:pt>
                <c:pt idx="8">
                  <c:v>3.5</c:v>
                </c:pt>
              </c:numCache>
            </c:numRef>
          </c:val>
          <c:extLst>
            <c:ext xmlns:c16="http://schemas.microsoft.com/office/drawing/2014/chart" uri="{C3380CC4-5D6E-409C-BE32-E72D297353CC}">
              <c16:uniqueId val="{00000009-0513-6A4F-9DF9-F68EA6098A3E}"/>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Funding in billion U.S. dollars</a:t>
                </a:r>
              </a:p>
            </c:rich>
          </c:tx>
          <c:overlay val="0"/>
        </c:title>
        <c:numFmt formatCode="General" sourceLinked="1"/>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Funding in billion U.S. dollars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2C-1744-9928-A6FD0E7895E6}"/>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2C-1744-9928-A6FD0E7895E6}"/>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2C-1744-9928-A6FD0E7895E6}"/>
                </c:ext>
              </c:extLst>
            </c:dLbl>
            <c:dLbl>
              <c:idx val="3"/>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2C-1744-9928-A6FD0E7895E6}"/>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32C-1744-9928-A6FD0E7895E6}"/>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32C-1744-9928-A6FD0E7895E6}"/>
                </c:ext>
              </c:extLst>
            </c:dLbl>
            <c:dLbl>
              <c:idx val="6"/>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32C-1744-9928-A6FD0E7895E6}"/>
                </c:ext>
              </c:extLst>
            </c:dLbl>
            <c:dLbl>
              <c:idx val="7"/>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32C-1744-9928-A6FD0E7895E6}"/>
                </c:ext>
              </c:extLst>
            </c:dLbl>
            <c:dLbl>
              <c:idx val="8"/>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32C-1744-9928-A6FD0E7895E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Practice managemement solutions</c:v>
                </c:pt>
                <c:pt idx="1">
                  <c:v>Wellness</c:v>
                </c:pt>
                <c:pt idx="2">
                  <c:v>Mobile/wireless</c:v>
                </c:pt>
                <c:pt idx="3">
                  <c:v>Clinical decision support</c:v>
                </c:pt>
                <c:pt idx="4">
                  <c:v>Scheduling/appointment booking</c:v>
                </c:pt>
                <c:pt idx="5">
                  <c:v>Wearables</c:v>
                </c:pt>
                <c:pt idx="6">
                  <c:v>Telemedicine</c:v>
                </c:pt>
                <c:pt idx="7">
                  <c:v>Data analytics</c:v>
                </c:pt>
                <c:pt idx="8">
                  <c:v>mHealth apps</c:v>
                </c:pt>
              </c:strCache>
            </c:strRef>
          </c:cat>
          <c:val>
            <c:numRef>
              <c:f>Sheet1!$B$2:$B$10</c:f>
              <c:numCache>
                <c:formatCode>General</c:formatCode>
                <c:ptCount val="9"/>
                <c:pt idx="0">
                  <c:v>1</c:v>
                </c:pt>
                <c:pt idx="1">
                  <c:v>1.1000000000000001</c:v>
                </c:pt>
                <c:pt idx="2">
                  <c:v>1.3</c:v>
                </c:pt>
                <c:pt idx="3">
                  <c:v>1.5</c:v>
                </c:pt>
                <c:pt idx="4">
                  <c:v>1.7</c:v>
                </c:pt>
                <c:pt idx="5">
                  <c:v>1.9</c:v>
                </c:pt>
                <c:pt idx="6">
                  <c:v>2.1</c:v>
                </c:pt>
                <c:pt idx="7">
                  <c:v>2.5</c:v>
                </c:pt>
                <c:pt idx="8">
                  <c:v>3.5</c:v>
                </c:pt>
              </c:numCache>
            </c:numRef>
          </c:val>
          <c:smooth val="0"/>
          <c:extLst>
            <c:ext xmlns:c16="http://schemas.microsoft.com/office/drawing/2014/chart" uri="{C3380CC4-5D6E-409C-BE32-E72D297353CC}">
              <c16:uniqueId val="{00000009-732C-1744-9928-A6FD0E7895E6}"/>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Funding in billion U.S. dollars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Funding in billion U.S. dollars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057-514A-AABC-80F2782F7689}"/>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057-514A-AABC-80F2782F7689}"/>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057-514A-AABC-80F2782F7689}"/>
                </c:ext>
              </c:extLst>
            </c:dLbl>
            <c:dLbl>
              <c:idx val="3"/>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057-514A-AABC-80F2782F7689}"/>
                </c:ext>
              </c:extLst>
            </c:dLbl>
            <c:dLbl>
              <c:idx val="4"/>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057-514A-AABC-80F2782F7689}"/>
                </c:ext>
              </c:extLst>
            </c:dLbl>
            <c:dLbl>
              <c:idx val="5"/>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057-514A-AABC-80F2782F7689}"/>
                </c:ext>
              </c:extLst>
            </c:dLbl>
            <c:dLbl>
              <c:idx val="6"/>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057-514A-AABC-80F2782F7689}"/>
                </c:ext>
              </c:extLst>
            </c:dLbl>
            <c:dLbl>
              <c:idx val="7"/>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057-514A-AABC-80F2782F7689}"/>
                </c:ext>
              </c:extLst>
            </c:dLbl>
            <c:dLbl>
              <c:idx val="8"/>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057-514A-AABC-80F2782F768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Practice managemement solutions</c:v>
                </c:pt>
                <c:pt idx="1">
                  <c:v>Wellness</c:v>
                </c:pt>
                <c:pt idx="2">
                  <c:v>Mobile/wireless</c:v>
                </c:pt>
                <c:pt idx="3">
                  <c:v>Clinical decision support</c:v>
                </c:pt>
                <c:pt idx="4">
                  <c:v>Scheduling/appointment booking</c:v>
                </c:pt>
                <c:pt idx="5">
                  <c:v>Wearables</c:v>
                </c:pt>
                <c:pt idx="6">
                  <c:v>Telemedicine</c:v>
                </c:pt>
                <c:pt idx="7">
                  <c:v>Data analytics</c:v>
                </c:pt>
                <c:pt idx="8">
                  <c:v>mHealth apps</c:v>
                </c:pt>
              </c:strCache>
            </c:strRef>
          </c:cat>
          <c:val>
            <c:numRef>
              <c:f>Sheet1!$B$2:$B$10</c:f>
              <c:numCache>
                <c:formatCode>General</c:formatCode>
                <c:ptCount val="9"/>
                <c:pt idx="0">
                  <c:v>1</c:v>
                </c:pt>
                <c:pt idx="1">
                  <c:v>1.1000000000000001</c:v>
                </c:pt>
                <c:pt idx="2">
                  <c:v>1.3</c:v>
                </c:pt>
                <c:pt idx="3">
                  <c:v>1.5</c:v>
                </c:pt>
                <c:pt idx="4">
                  <c:v>1.7</c:v>
                </c:pt>
                <c:pt idx="5">
                  <c:v>1.9</c:v>
                </c:pt>
                <c:pt idx="6">
                  <c:v>2.1</c:v>
                </c:pt>
                <c:pt idx="7">
                  <c:v>2.5</c:v>
                </c:pt>
                <c:pt idx="8">
                  <c:v>3.5</c:v>
                </c:pt>
              </c:numCache>
            </c:numRef>
          </c:val>
          <c:smooth val="0"/>
          <c:extLst>
            <c:ext xmlns:c16="http://schemas.microsoft.com/office/drawing/2014/chart" uri="{C3380CC4-5D6E-409C-BE32-E72D297353CC}">
              <c16:uniqueId val="{00000009-B057-514A-AABC-80F2782F7689}"/>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5"/>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Funding in billion U.S. dollars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8A38710-46FD-4F93-80DC-F4161465736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37BBBE6-F34E-4ADC-B229-BA72A172008D}"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0289FED-34B3-4010-8005-131538FAC3D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A3BB149-BDA3-47B5-987F-2970DEF3B70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B68049B3-1D18-4591-BD27-8D4DEF1B5323}"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22A086A6-D55F-428B-92E2-0070091D35E0}"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1C99249A-8441-49F8-95CB-883FDE65F615}"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35ACD166-3A30-44BA-A438-ACEDD81665B0}"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236EA39F-CC42-4A9B-AEE2-DE709E6DD3E1}"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6CCB98BD-72A3-44E8-B219-4D86C117124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3ABAB2D4-10AC-456F-BB9E-46B67C7BE33A}"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736136/top-funded-health-it-technologies-worldwide"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736136/top-funded-health-it-technologies-worldw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Top funded health IT technologies worldwide between 2010 and 2017 (in billion U.S. dollars)</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MEDICAL TECHNOLOGY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708150" y="1882800"/>
            <a:ext cx="2679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Funding in billion U.S. dollars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2915950" y="1882800"/>
            <a:ext cx="26797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Funding in billion U.S. dollars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Worldwide</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Mercom Capital; </a:t>
            </a:r>
            <a:r>
              <a:rPr sz="800">
                <a:solidFill>
                  <a:srgbClr val="555555"/>
                </a:solidFill>
                <a:latin typeface="Open Sans"/>
                <a:hlinkClick r:id="rId5"/>
              </a:rPr>
              <a:t>ID 736136</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2500" lnSpcReduction="20000"/>
          </a:bodyPr>
          <a:lstStyle/>
          <a:p>
            <a:pPr algn="l">
              <a:lnSpc>
                <a:spcPct val="100000"/>
              </a:lnSpc>
              <a:spcAft>
                <a:spcPct val="20000"/>
              </a:spcAft>
            </a:pPr>
            <a:r>
              <a:rPr sz="3200">
                <a:solidFill>
                  <a:srgbClr val="0A85E6"/>
                </a:solidFill>
                <a:latin typeface="Open Sans Light"/>
              </a:rPr>
              <a:t>Top funded health IT technologies worldwide between 2010 and 2017 (in billion U.S. dollars)</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Most funded global health IT technologies 2010-2017</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Mercom Capital</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Mercom Capital</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2010 to 2017</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Worldwide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Mercom Capital</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May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mercomcapital.com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statistic shows the top funded health IT technologies worldwide since 2010. Some 3.5 billion U.S. dollars of funding has been provided for mHealth apps which makes it the top most funded HIT technology since 2010.</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526</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2020-05-05T12:00:25Z</cp:lastPrinted>
  <dcterms:created xsi:type="dcterms:W3CDTF">2020-05-05T10:00:25Z</dcterms:created>
  <dcterms:modified xsi:type="dcterms:W3CDTF">2020-05-05T10:00:40Z</dcterms:modified>
</cp:coreProperties>
</file>