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2" r:id="rId4"/>
    <p:sldId id="264" r:id="rId5"/>
    <p:sldId id="266" r:id="rId6"/>
    <p:sldId id="268" r:id="rId7"/>
    <p:sldId id="270" r:id="rId8"/>
    <p:sldId id="272" r:id="rId9"/>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0"/>
    <p:restoredTop sz="0"/>
  </p:normalViewPr>
  <p:slideViewPr>
    <p:cSldViewPr>
      <p:cViewPr varScale="1">
        <p:scale>
          <a:sx n="82" d="100"/>
          <a:sy n="82" d="100"/>
        </p:scale>
        <p:origin x="184" y="168"/>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Arbeitsblat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Arbeitsblat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Arbeitsblat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Arbeitsblat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Arbeitsblat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Arbeitsblat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Diabetes</c:v>
                </c:pt>
              </c:strCache>
            </c:strRef>
          </c:tx>
          <c:spPr>
            <a:solidFill>
              <a:srgbClr val="2875DD"/>
            </a:solidFill>
            <a:ln>
              <a:solidFill>
                <a:srgbClr val="2875DD"/>
              </a:solidFill>
            </a:ln>
          </c:spPr>
          <c:invertIfNegative val="0"/>
          <c:dLbls>
            <c:dLbl>
              <c:idx val="0"/>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0-9717-1747-A70B-C94DF4E97EF3}"/>
                </c:ext>
              </c:extLst>
            </c:dLbl>
            <c:dLbl>
              <c:idx val="1"/>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1-9717-1747-A70B-C94DF4E97EF3}"/>
                </c:ext>
              </c:extLst>
            </c:dLbl>
            <c:dLbl>
              <c:idx val="2"/>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2-9717-1747-A70B-C94DF4E97EF3}"/>
                </c:ext>
              </c:extLst>
            </c:dLbl>
            <c:dLbl>
              <c:idx val="3"/>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3-9717-1747-A70B-C94DF4E97EF3}"/>
                </c:ext>
              </c:extLst>
            </c:dLbl>
            <c:dLbl>
              <c:idx val="4"/>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4-9717-1747-A70B-C94DF4E97EF3}"/>
                </c:ext>
              </c:extLst>
            </c:dLbl>
            <c:dLbl>
              <c:idx val="5"/>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5-9717-1747-A70B-C94DF4E97EF3}"/>
                </c:ext>
              </c:extLst>
            </c:dLbl>
            <c:dLbl>
              <c:idx val="6"/>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6-9717-1747-A70B-C94DF4E97EF3}"/>
                </c:ext>
              </c:extLst>
            </c:dLbl>
            <c:spPr>
              <a:noFill/>
              <a:ln>
                <a:noFill/>
              </a:ln>
              <a:effectLst/>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Sheet1!$A$2:$A$8</c:f>
              <c:numCache>
                <c:formatCode>General</c:formatCode>
                <c:ptCount val="7"/>
                <c:pt idx="0">
                  <c:v>2016</c:v>
                </c:pt>
                <c:pt idx="1">
                  <c:v>2017</c:v>
                </c:pt>
                <c:pt idx="2">
                  <c:v>2018</c:v>
                </c:pt>
                <c:pt idx="3">
                  <c:v>2019</c:v>
                </c:pt>
                <c:pt idx="4">
                  <c:v>2020</c:v>
                </c:pt>
                <c:pt idx="5">
                  <c:v>2021</c:v>
                </c:pt>
                <c:pt idx="6">
                  <c:v>2022</c:v>
                </c:pt>
              </c:numCache>
            </c:numRef>
          </c:cat>
          <c:val>
            <c:numRef>
              <c:f>Sheet1!$B$2:$B$8</c:f>
              <c:numCache>
                <c:formatCode>General</c:formatCode>
                <c:ptCount val="7"/>
                <c:pt idx="0">
                  <c:v>17.34</c:v>
                </c:pt>
                <c:pt idx="1">
                  <c:v>18.309999999999999</c:v>
                </c:pt>
                <c:pt idx="2">
                  <c:v>19.87</c:v>
                </c:pt>
                <c:pt idx="3">
                  <c:v>22.33</c:v>
                </c:pt>
                <c:pt idx="4">
                  <c:v>25.54</c:v>
                </c:pt>
                <c:pt idx="5">
                  <c:v>28.74</c:v>
                </c:pt>
                <c:pt idx="6">
                  <c:v>31.29</c:v>
                </c:pt>
              </c:numCache>
            </c:numRef>
          </c:val>
          <c:extLst>
            <c:ext xmlns:c16="http://schemas.microsoft.com/office/drawing/2014/chart" uri="{C3380CC4-5D6E-409C-BE32-E72D297353CC}">
              <c16:uniqueId val="{00000007-9717-1747-A70B-C94DF4E97EF3}"/>
            </c:ext>
          </c:extLst>
        </c:ser>
        <c:ser>
          <c:idx val="1"/>
          <c:order val="1"/>
          <c:tx>
            <c:strRef>
              <c:f>Sheet1!$C$1</c:f>
              <c:strCache>
                <c:ptCount val="1"/>
                <c:pt idx="0">
                  <c:v>Hypertension</c:v>
                </c:pt>
              </c:strCache>
            </c:strRef>
          </c:tx>
          <c:spPr>
            <a:solidFill>
              <a:srgbClr val="0F283E"/>
            </a:solidFill>
            <a:ln>
              <a:solidFill>
                <a:srgbClr val="0F283E"/>
              </a:solidFill>
            </a:ln>
          </c:spPr>
          <c:invertIfNegative val="0"/>
          <c:dLbls>
            <c:dLbl>
              <c:idx val="0"/>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8-9717-1747-A70B-C94DF4E97EF3}"/>
                </c:ext>
              </c:extLst>
            </c:dLbl>
            <c:dLbl>
              <c:idx val="1"/>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9-9717-1747-A70B-C94DF4E97EF3}"/>
                </c:ext>
              </c:extLst>
            </c:dLbl>
            <c:dLbl>
              <c:idx val="2"/>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A-9717-1747-A70B-C94DF4E97EF3}"/>
                </c:ext>
              </c:extLst>
            </c:dLbl>
            <c:dLbl>
              <c:idx val="3"/>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B-9717-1747-A70B-C94DF4E97EF3}"/>
                </c:ext>
              </c:extLst>
            </c:dLbl>
            <c:dLbl>
              <c:idx val="4"/>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C-9717-1747-A70B-C94DF4E97EF3}"/>
                </c:ext>
              </c:extLst>
            </c:dLbl>
            <c:dLbl>
              <c:idx val="5"/>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D-9717-1747-A70B-C94DF4E97EF3}"/>
                </c:ext>
              </c:extLst>
            </c:dLbl>
            <c:dLbl>
              <c:idx val="6"/>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E-9717-1747-A70B-C94DF4E97EF3}"/>
                </c:ext>
              </c:extLst>
            </c:dLbl>
            <c:spPr>
              <a:noFill/>
              <a:ln>
                <a:noFill/>
              </a:ln>
              <a:effectLst/>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Sheet1!$A$2:$A$8</c:f>
              <c:numCache>
                <c:formatCode>General</c:formatCode>
                <c:ptCount val="7"/>
                <c:pt idx="0">
                  <c:v>2016</c:v>
                </c:pt>
                <c:pt idx="1">
                  <c:v>2017</c:v>
                </c:pt>
                <c:pt idx="2">
                  <c:v>2018</c:v>
                </c:pt>
                <c:pt idx="3">
                  <c:v>2019</c:v>
                </c:pt>
                <c:pt idx="4">
                  <c:v>2020</c:v>
                </c:pt>
                <c:pt idx="5">
                  <c:v>2021</c:v>
                </c:pt>
                <c:pt idx="6">
                  <c:v>2022</c:v>
                </c:pt>
              </c:numCache>
            </c:numRef>
          </c:cat>
          <c:val>
            <c:numRef>
              <c:f>Sheet1!$C$2:$C$8</c:f>
              <c:numCache>
                <c:formatCode>General</c:formatCode>
                <c:ptCount val="7"/>
                <c:pt idx="0">
                  <c:v>35.96</c:v>
                </c:pt>
                <c:pt idx="1">
                  <c:v>36.18</c:v>
                </c:pt>
                <c:pt idx="2">
                  <c:v>37.39</c:v>
                </c:pt>
                <c:pt idx="3">
                  <c:v>40.35</c:v>
                </c:pt>
                <c:pt idx="4">
                  <c:v>44.79</c:v>
                </c:pt>
                <c:pt idx="5">
                  <c:v>49.18</c:v>
                </c:pt>
                <c:pt idx="6">
                  <c:v>52.34</c:v>
                </c:pt>
              </c:numCache>
            </c:numRef>
          </c:val>
          <c:extLst>
            <c:ext xmlns:c16="http://schemas.microsoft.com/office/drawing/2014/chart" uri="{C3380CC4-5D6E-409C-BE32-E72D297353CC}">
              <c16:uniqueId val="{0000000F-9717-1747-A70B-C94DF4E97EF3}"/>
            </c:ext>
          </c:extLst>
        </c:ser>
        <c:ser>
          <c:idx val="2"/>
          <c:order val="2"/>
          <c:tx>
            <c:strRef>
              <c:f>Sheet1!$D$1</c:f>
              <c:strCache>
                <c:ptCount val="1"/>
                <c:pt idx="0">
                  <c:v>Heart Failure</c:v>
                </c:pt>
              </c:strCache>
            </c:strRef>
          </c:tx>
          <c:spPr>
            <a:solidFill>
              <a:srgbClr val="BABABA"/>
            </a:solidFill>
            <a:ln>
              <a:solidFill>
                <a:srgbClr val="BABABA"/>
              </a:solidFill>
            </a:ln>
          </c:spPr>
          <c:invertIfNegative val="0"/>
          <c:dLbls>
            <c:dLbl>
              <c:idx val="0"/>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10-9717-1747-A70B-C94DF4E97EF3}"/>
                </c:ext>
              </c:extLst>
            </c:dLbl>
            <c:dLbl>
              <c:idx val="1"/>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11-9717-1747-A70B-C94DF4E97EF3}"/>
                </c:ext>
              </c:extLst>
            </c:dLbl>
            <c:dLbl>
              <c:idx val="2"/>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12-9717-1747-A70B-C94DF4E97EF3}"/>
                </c:ext>
              </c:extLst>
            </c:dLbl>
            <c:dLbl>
              <c:idx val="3"/>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13-9717-1747-A70B-C94DF4E97EF3}"/>
                </c:ext>
              </c:extLst>
            </c:dLbl>
            <c:dLbl>
              <c:idx val="4"/>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14-9717-1747-A70B-C94DF4E97EF3}"/>
                </c:ext>
              </c:extLst>
            </c:dLbl>
            <c:dLbl>
              <c:idx val="5"/>
              <c:numFmt formatCode="#,##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15-9717-1747-A70B-C94DF4E97EF3}"/>
                </c:ext>
              </c:extLst>
            </c:dLbl>
            <c:dLbl>
              <c:idx val="6"/>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16-9717-1747-A70B-C94DF4E97EF3}"/>
                </c:ext>
              </c:extLst>
            </c:dLbl>
            <c:spPr>
              <a:noFill/>
              <a:ln>
                <a:noFill/>
              </a:ln>
              <a:effectLst/>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Sheet1!$A$2:$A$8</c:f>
              <c:numCache>
                <c:formatCode>General</c:formatCode>
                <c:ptCount val="7"/>
                <c:pt idx="0">
                  <c:v>2016</c:v>
                </c:pt>
                <c:pt idx="1">
                  <c:v>2017</c:v>
                </c:pt>
                <c:pt idx="2">
                  <c:v>2018</c:v>
                </c:pt>
                <c:pt idx="3">
                  <c:v>2019</c:v>
                </c:pt>
                <c:pt idx="4">
                  <c:v>2020</c:v>
                </c:pt>
                <c:pt idx="5">
                  <c:v>2021</c:v>
                </c:pt>
                <c:pt idx="6">
                  <c:v>2022</c:v>
                </c:pt>
              </c:numCache>
            </c:numRef>
          </c:cat>
          <c:val>
            <c:numRef>
              <c:f>Sheet1!$D$2:$D$8</c:f>
              <c:numCache>
                <c:formatCode>General</c:formatCode>
                <c:ptCount val="7"/>
                <c:pt idx="0">
                  <c:v>27.96</c:v>
                </c:pt>
                <c:pt idx="1">
                  <c:v>30.44</c:v>
                </c:pt>
                <c:pt idx="2">
                  <c:v>32.89</c:v>
                </c:pt>
                <c:pt idx="3">
                  <c:v>35.47</c:v>
                </c:pt>
                <c:pt idx="4">
                  <c:v>38.119999999999997</c:v>
                </c:pt>
                <c:pt idx="5">
                  <c:v>40.5</c:v>
                </c:pt>
                <c:pt idx="6">
                  <c:v>42.37</c:v>
                </c:pt>
              </c:numCache>
            </c:numRef>
          </c:val>
          <c:extLst>
            <c:ext xmlns:c16="http://schemas.microsoft.com/office/drawing/2014/chart" uri="{C3380CC4-5D6E-409C-BE32-E72D297353CC}">
              <c16:uniqueId val="{00000017-9717-1747-A70B-C94DF4E97EF3}"/>
            </c:ext>
          </c:extLst>
        </c:ser>
        <c:dLbls>
          <c:showLegendKey val="0"/>
          <c:showVal val="0"/>
          <c:showCatName val="0"/>
          <c:showSerName val="0"/>
          <c:showPercent val="0"/>
          <c:showBubbleSize val="0"/>
        </c:dLbls>
        <c:gapWidth val="80"/>
        <c:overlap val="10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Revenues in million US$</a:t>
                </a:r>
              </a:p>
            </c:rich>
          </c:tx>
          <c:overlay val="0"/>
        </c:title>
        <c:numFmt formatCode="General" sourceLinked="1"/>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legend>
      <c:legendPos val="t"/>
      <c:overlay val="0"/>
      <c:txPr>
        <a:bodyPr/>
        <a:lstStyle/>
        <a:p>
          <a:pPr>
            <a:defRPr sz="1000" smtId="4294967295">
              <a:solidFill>
                <a:srgbClr val="0F283E"/>
              </a:solidFill>
              <a:latin typeface="Open Sans Light"/>
            </a:defRPr>
          </a:pPr>
          <a:endParaRPr lang="de-DE"/>
        </a:p>
      </c:txPr>
    </c:legend>
    <c:plotVisOnly val="1"/>
    <c:dispBlanksAs val="zero"/>
    <c:showDLblsOverMax val="1"/>
  </c:chart>
  <c:txPr>
    <a:bodyPr/>
    <a:lstStyle/>
    <a:p>
      <a:pPr>
        <a:defRPr sz="1800" smtId="4294967295"/>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Diabetes</c:v>
                </c:pt>
              </c:strCache>
            </c:strRef>
          </c:tx>
          <c:spPr>
            <a:solidFill>
              <a:srgbClr val="2875DD"/>
            </a:solidFill>
            <a:ln>
              <a:solidFill>
                <a:srgbClr val="2875DD"/>
              </a:solidFill>
            </a:ln>
          </c:spPr>
          <c:invertIfNegative val="0"/>
          <c:dLbls>
            <c:dLbl>
              <c:idx val="0"/>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0-6001-B147-88DF-832E7B4D36B4}"/>
                </c:ext>
              </c:extLst>
            </c:dLbl>
            <c:dLbl>
              <c:idx val="1"/>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1-6001-B147-88DF-832E7B4D36B4}"/>
                </c:ext>
              </c:extLst>
            </c:dLbl>
            <c:dLbl>
              <c:idx val="2"/>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2-6001-B147-88DF-832E7B4D36B4}"/>
                </c:ext>
              </c:extLst>
            </c:dLbl>
            <c:dLbl>
              <c:idx val="3"/>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3-6001-B147-88DF-832E7B4D36B4}"/>
                </c:ext>
              </c:extLst>
            </c:dLbl>
            <c:dLbl>
              <c:idx val="4"/>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4-6001-B147-88DF-832E7B4D36B4}"/>
                </c:ext>
              </c:extLst>
            </c:dLbl>
            <c:dLbl>
              <c:idx val="5"/>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5-6001-B147-88DF-832E7B4D36B4}"/>
                </c:ext>
              </c:extLst>
            </c:dLbl>
            <c:dLbl>
              <c:idx val="6"/>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6-6001-B147-88DF-832E7B4D36B4}"/>
                </c:ext>
              </c:extLst>
            </c:dLbl>
            <c:spPr>
              <a:noFill/>
              <a:ln>
                <a:noFill/>
              </a:ln>
              <a:effectLst/>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Sheet1!$A$2:$A$8</c:f>
              <c:numCache>
                <c:formatCode>General</c:formatCode>
                <c:ptCount val="7"/>
                <c:pt idx="0">
                  <c:v>2016</c:v>
                </c:pt>
                <c:pt idx="1">
                  <c:v>2017</c:v>
                </c:pt>
                <c:pt idx="2">
                  <c:v>2018</c:v>
                </c:pt>
                <c:pt idx="3">
                  <c:v>2019</c:v>
                </c:pt>
                <c:pt idx="4">
                  <c:v>2020</c:v>
                </c:pt>
                <c:pt idx="5">
                  <c:v>2021</c:v>
                </c:pt>
                <c:pt idx="6">
                  <c:v>2022</c:v>
                </c:pt>
              </c:numCache>
            </c:numRef>
          </c:cat>
          <c:val>
            <c:numRef>
              <c:f>Sheet1!$B$2:$B$8</c:f>
              <c:numCache>
                <c:formatCode>General</c:formatCode>
                <c:ptCount val="7"/>
                <c:pt idx="0">
                  <c:v>17.34</c:v>
                </c:pt>
                <c:pt idx="1">
                  <c:v>18.309999999999999</c:v>
                </c:pt>
                <c:pt idx="2">
                  <c:v>19.87</c:v>
                </c:pt>
                <c:pt idx="3">
                  <c:v>22.33</c:v>
                </c:pt>
                <c:pt idx="4">
                  <c:v>25.54</c:v>
                </c:pt>
                <c:pt idx="5">
                  <c:v>28.74</c:v>
                </c:pt>
                <c:pt idx="6">
                  <c:v>31.29</c:v>
                </c:pt>
              </c:numCache>
            </c:numRef>
          </c:val>
          <c:extLst>
            <c:ext xmlns:c16="http://schemas.microsoft.com/office/drawing/2014/chart" uri="{C3380CC4-5D6E-409C-BE32-E72D297353CC}">
              <c16:uniqueId val="{00000007-6001-B147-88DF-832E7B4D36B4}"/>
            </c:ext>
          </c:extLst>
        </c:ser>
        <c:ser>
          <c:idx val="1"/>
          <c:order val="1"/>
          <c:tx>
            <c:strRef>
              <c:f>Sheet1!$C$1</c:f>
              <c:strCache>
                <c:ptCount val="1"/>
                <c:pt idx="0">
                  <c:v>Hypertension</c:v>
                </c:pt>
              </c:strCache>
            </c:strRef>
          </c:tx>
          <c:spPr>
            <a:solidFill>
              <a:srgbClr val="0F283E"/>
            </a:solidFill>
            <a:ln>
              <a:solidFill>
                <a:srgbClr val="0F283E"/>
              </a:solidFill>
            </a:ln>
          </c:spPr>
          <c:invertIfNegative val="0"/>
          <c:dLbls>
            <c:dLbl>
              <c:idx val="0"/>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8-6001-B147-88DF-832E7B4D36B4}"/>
                </c:ext>
              </c:extLst>
            </c:dLbl>
            <c:dLbl>
              <c:idx val="1"/>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9-6001-B147-88DF-832E7B4D36B4}"/>
                </c:ext>
              </c:extLst>
            </c:dLbl>
            <c:dLbl>
              <c:idx val="2"/>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A-6001-B147-88DF-832E7B4D36B4}"/>
                </c:ext>
              </c:extLst>
            </c:dLbl>
            <c:dLbl>
              <c:idx val="3"/>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B-6001-B147-88DF-832E7B4D36B4}"/>
                </c:ext>
              </c:extLst>
            </c:dLbl>
            <c:dLbl>
              <c:idx val="4"/>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C-6001-B147-88DF-832E7B4D36B4}"/>
                </c:ext>
              </c:extLst>
            </c:dLbl>
            <c:dLbl>
              <c:idx val="5"/>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D-6001-B147-88DF-832E7B4D36B4}"/>
                </c:ext>
              </c:extLst>
            </c:dLbl>
            <c:dLbl>
              <c:idx val="6"/>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E-6001-B147-88DF-832E7B4D36B4}"/>
                </c:ext>
              </c:extLst>
            </c:dLbl>
            <c:spPr>
              <a:noFill/>
              <a:ln>
                <a:noFill/>
              </a:ln>
              <a:effectLst/>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Sheet1!$A$2:$A$8</c:f>
              <c:numCache>
                <c:formatCode>General</c:formatCode>
                <c:ptCount val="7"/>
                <c:pt idx="0">
                  <c:v>2016</c:v>
                </c:pt>
                <c:pt idx="1">
                  <c:v>2017</c:v>
                </c:pt>
                <c:pt idx="2">
                  <c:v>2018</c:v>
                </c:pt>
                <c:pt idx="3">
                  <c:v>2019</c:v>
                </c:pt>
                <c:pt idx="4">
                  <c:v>2020</c:v>
                </c:pt>
                <c:pt idx="5">
                  <c:v>2021</c:v>
                </c:pt>
                <c:pt idx="6">
                  <c:v>2022</c:v>
                </c:pt>
              </c:numCache>
            </c:numRef>
          </c:cat>
          <c:val>
            <c:numRef>
              <c:f>Sheet1!$C$2:$C$8</c:f>
              <c:numCache>
                <c:formatCode>General</c:formatCode>
                <c:ptCount val="7"/>
                <c:pt idx="0">
                  <c:v>35.96</c:v>
                </c:pt>
                <c:pt idx="1">
                  <c:v>36.18</c:v>
                </c:pt>
                <c:pt idx="2">
                  <c:v>37.39</c:v>
                </c:pt>
                <c:pt idx="3">
                  <c:v>40.35</c:v>
                </c:pt>
                <c:pt idx="4">
                  <c:v>44.79</c:v>
                </c:pt>
                <c:pt idx="5">
                  <c:v>49.18</c:v>
                </c:pt>
                <c:pt idx="6">
                  <c:v>52.34</c:v>
                </c:pt>
              </c:numCache>
            </c:numRef>
          </c:val>
          <c:extLst>
            <c:ext xmlns:c16="http://schemas.microsoft.com/office/drawing/2014/chart" uri="{C3380CC4-5D6E-409C-BE32-E72D297353CC}">
              <c16:uniqueId val="{0000000F-6001-B147-88DF-832E7B4D36B4}"/>
            </c:ext>
          </c:extLst>
        </c:ser>
        <c:ser>
          <c:idx val="2"/>
          <c:order val="2"/>
          <c:tx>
            <c:strRef>
              <c:f>Sheet1!$D$1</c:f>
              <c:strCache>
                <c:ptCount val="1"/>
                <c:pt idx="0">
                  <c:v>Heart Failure</c:v>
                </c:pt>
              </c:strCache>
            </c:strRef>
          </c:tx>
          <c:spPr>
            <a:solidFill>
              <a:srgbClr val="BABABA"/>
            </a:solidFill>
            <a:ln>
              <a:solidFill>
                <a:srgbClr val="BABABA"/>
              </a:solidFill>
            </a:ln>
          </c:spPr>
          <c:invertIfNegative val="0"/>
          <c:dLbls>
            <c:dLbl>
              <c:idx val="0"/>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10-6001-B147-88DF-832E7B4D36B4}"/>
                </c:ext>
              </c:extLst>
            </c:dLbl>
            <c:dLbl>
              <c:idx val="1"/>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11-6001-B147-88DF-832E7B4D36B4}"/>
                </c:ext>
              </c:extLst>
            </c:dLbl>
            <c:dLbl>
              <c:idx val="2"/>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12-6001-B147-88DF-832E7B4D36B4}"/>
                </c:ext>
              </c:extLst>
            </c:dLbl>
            <c:dLbl>
              <c:idx val="3"/>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13-6001-B147-88DF-832E7B4D36B4}"/>
                </c:ext>
              </c:extLst>
            </c:dLbl>
            <c:dLbl>
              <c:idx val="4"/>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14-6001-B147-88DF-832E7B4D36B4}"/>
                </c:ext>
              </c:extLst>
            </c:dLbl>
            <c:dLbl>
              <c:idx val="5"/>
              <c:numFmt formatCode="#,##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15-6001-B147-88DF-832E7B4D36B4}"/>
                </c:ext>
              </c:extLst>
            </c:dLbl>
            <c:dLbl>
              <c:idx val="6"/>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16-6001-B147-88DF-832E7B4D36B4}"/>
                </c:ext>
              </c:extLst>
            </c:dLbl>
            <c:spPr>
              <a:noFill/>
              <a:ln>
                <a:noFill/>
              </a:ln>
              <a:effectLst/>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Sheet1!$A$2:$A$8</c:f>
              <c:numCache>
                <c:formatCode>General</c:formatCode>
                <c:ptCount val="7"/>
                <c:pt idx="0">
                  <c:v>2016</c:v>
                </c:pt>
                <c:pt idx="1">
                  <c:v>2017</c:v>
                </c:pt>
                <c:pt idx="2">
                  <c:v>2018</c:v>
                </c:pt>
                <c:pt idx="3">
                  <c:v>2019</c:v>
                </c:pt>
                <c:pt idx="4">
                  <c:v>2020</c:v>
                </c:pt>
                <c:pt idx="5">
                  <c:v>2021</c:v>
                </c:pt>
                <c:pt idx="6">
                  <c:v>2022</c:v>
                </c:pt>
              </c:numCache>
            </c:numRef>
          </c:cat>
          <c:val>
            <c:numRef>
              <c:f>Sheet1!$D$2:$D$8</c:f>
              <c:numCache>
                <c:formatCode>General</c:formatCode>
                <c:ptCount val="7"/>
                <c:pt idx="0">
                  <c:v>27.96</c:v>
                </c:pt>
                <c:pt idx="1">
                  <c:v>30.44</c:v>
                </c:pt>
                <c:pt idx="2">
                  <c:v>32.89</c:v>
                </c:pt>
                <c:pt idx="3">
                  <c:v>35.47</c:v>
                </c:pt>
                <c:pt idx="4">
                  <c:v>38.119999999999997</c:v>
                </c:pt>
                <c:pt idx="5">
                  <c:v>40.5</c:v>
                </c:pt>
                <c:pt idx="6">
                  <c:v>42.37</c:v>
                </c:pt>
              </c:numCache>
            </c:numRef>
          </c:val>
          <c:extLst>
            <c:ext xmlns:c16="http://schemas.microsoft.com/office/drawing/2014/chart" uri="{C3380CC4-5D6E-409C-BE32-E72D297353CC}">
              <c16:uniqueId val="{00000017-6001-B147-88DF-832E7B4D36B4}"/>
            </c:ext>
          </c:extLst>
        </c:ser>
        <c:dLbls>
          <c:showLegendKey val="0"/>
          <c:showVal val="0"/>
          <c:showCatName val="0"/>
          <c:showSerName val="0"/>
          <c:showPercent val="0"/>
          <c:showBubbleSize val="0"/>
        </c:dLbls>
        <c:gapWidth val="80"/>
        <c:overlap val="10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Revenues in million US$</a:t>
                </a:r>
              </a:p>
            </c:rich>
          </c:tx>
          <c:overlay val="0"/>
        </c:title>
        <c:numFmt formatCode="General" sourceLinked="1"/>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legend>
      <c:legendPos val="t"/>
      <c:overlay val="0"/>
      <c:txPr>
        <a:bodyPr/>
        <a:lstStyle/>
        <a:p>
          <a:pPr>
            <a:defRPr sz="1000" smtId="4294967295">
              <a:solidFill>
                <a:srgbClr val="0F283E"/>
              </a:solidFill>
              <a:latin typeface="Open Sans Light"/>
            </a:defRPr>
          </a:pPr>
          <a:endParaRPr lang="de-DE"/>
        </a:p>
      </c:txPr>
    </c:legend>
    <c:plotVisOnly val="1"/>
    <c:dispBlanksAs val="zero"/>
    <c:showDLblsOverMax val="1"/>
  </c:chart>
  <c:txPr>
    <a:bodyPr/>
    <a:lstStyle/>
    <a:p>
      <a:pPr>
        <a:defRPr sz="1800" smtId="4294967295"/>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Diabetes</c:v>
                </c:pt>
              </c:strCache>
            </c:strRef>
          </c:tx>
          <c:spPr>
            <a:solidFill>
              <a:srgbClr val="2875DD"/>
            </a:solidFill>
            <a:ln>
              <a:solidFill>
                <a:srgbClr val="2875DD"/>
              </a:solidFill>
            </a:ln>
          </c:spPr>
          <c:invertIfNegative val="0"/>
          <c:dLbls>
            <c:dLbl>
              <c:idx val="0"/>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0-234C-EF4C-880B-A683EE0D2F13}"/>
                </c:ext>
              </c:extLst>
            </c:dLbl>
            <c:dLbl>
              <c:idx val="1"/>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1-234C-EF4C-880B-A683EE0D2F13}"/>
                </c:ext>
              </c:extLst>
            </c:dLbl>
            <c:dLbl>
              <c:idx val="2"/>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2-234C-EF4C-880B-A683EE0D2F13}"/>
                </c:ext>
              </c:extLst>
            </c:dLbl>
            <c:dLbl>
              <c:idx val="3"/>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3-234C-EF4C-880B-A683EE0D2F13}"/>
                </c:ext>
              </c:extLst>
            </c:dLbl>
            <c:dLbl>
              <c:idx val="4"/>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4-234C-EF4C-880B-A683EE0D2F13}"/>
                </c:ext>
              </c:extLst>
            </c:dLbl>
            <c:dLbl>
              <c:idx val="5"/>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5-234C-EF4C-880B-A683EE0D2F13}"/>
                </c:ext>
              </c:extLst>
            </c:dLbl>
            <c:dLbl>
              <c:idx val="6"/>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6-234C-EF4C-880B-A683EE0D2F13}"/>
                </c:ext>
              </c:extLst>
            </c:dLbl>
            <c:spPr>
              <a:noFill/>
              <a:ln>
                <a:noFill/>
              </a:ln>
              <a:effectLst/>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Sheet1!$A$2:$A$8</c:f>
              <c:numCache>
                <c:formatCode>General</c:formatCode>
                <c:ptCount val="7"/>
                <c:pt idx="0">
                  <c:v>2022</c:v>
                </c:pt>
                <c:pt idx="1">
                  <c:v>2021</c:v>
                </c:pt>
                <c:pt idx="2">
                  <c:v>2020</c:v>
                </c:pt>
                <c:pt idx="3">
                  <c:v>2019</c:v>
                </c:pt>
                <c:pt idx="4">
                  <c:v>2018</c:v>
                </c:pt>
                <c:pt idx="5">
                  <c:v>2017</c:v>
                </c:pt>
                <c:pt idx="6">
                  <c:v>2016</c:v>
                </c:pt>
              </c:numCache>
            </c:numRef>
          </c:cat>
          <c:val>
            <c:numRef>
              <c:f>Sheet1!$B$2:$B$8</c:f>
              <c:numCache>
                <c:formatCode>General</c:formatCode>
                <c:ptCount val="7"/>
                <c:pt idx="0">
                  <c:v>31.29</c:v>
                </c:pt>
                <c:pt idx="1">
                  <c:v>28.74</c:v>
                </c:pt>
                <c:pt idx="2">
                  <c:v>25.54</c:v>
                </c:pt>
                <c:pt idx="3">
                  <c:v>22.33</c:v>
                </c:pt>
                <c:pt idx="4">
                  <c:v>19.87</c:v>
                </c:pt>
                <c:pt idx="5">
                  <c:v>18.309999999999999</c:v>
                </c:pt>
                <c:pt idx="6">
                  <c:v>17.34</c:v>
                </c:pt>
              </c:numCache>
            </c:numRef>
          </c:val>
          <c:extLst>
            <c:ext xmlns:c16="http://schemas.microsoft.com/office/drawing/2014/chart" uri="{C3380CC4-5D6E-409C-BE32-E72D297353CC}">
              <c16:uniqueId val="{00000007-234C-EF4C-880B-A683EE0D2F13}"/>
            </c:ext>
          </c:extLst>
        </c:ser>
        <c:ser>
          <c:idx val="1"/>
          <c:order val="1"/>
          <c:tx>
            <c:strRef>
              <c:f>Sheet1!$C$1</c:f>
              <c:strCache>
                <c:ptCount val="1"/>
                <c:pt idx="0">
                  <c:v>Hypertension</c:v>
                </c:pt>
              </c:strCache>
            </c:strRef>
          </c:tx>
          <c:spPr>
            <a:solidFill>
              <a:srgbClr val="0F283E"/>
            </a:solidFill>
            <a:ln>
              <a:solidFill>
                <a:srgbClr val="0F283E"/>
              </a:solidFill>
            </a:ln>
          </c:spPr>
          <c:invertIfNegative val="0"/>
          <c:dLbls>
            <c:dLbl>
              <c:idx val="0"/>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8-234C-EF4C-880B-A683EE0D2F13}"/>
                </c:ext>
              </c:extLst>
            </c:dLbl>
            <c:dLbl>
              <c:idx val="1"/>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9-234C-EF4C-880B-A683EE0D2F13}"/>
                </c:ext>
              </c:extLst>
            </c:dLbl>
            <c:dLbl>
              <c:idx val="2"/>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A-234C-EF4C-880B-A683EE0D2F13}"/>
                </c:ext>
              </c:extLst>
            </c:dLbl>
            <c:dLbl>
              <c:idx val="3"/>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B-234C-EF4C-880B-A683EE0D2F13}"/>
                </c:ext>
              </c:extLst>
            </c:dLbl>
            <c:dLbl>
              <c:idx val="4"/>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C-234C-EF4C-880B-A683EE0D2F13}"/>
                </c:ext>
              </c:extLst>
            </c:dLbl>
            <c:dLbl>
              <c:idx val="5"/>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D-234C-EF4C-880B-A683EE0D2F13}"/>
                </c:ext>
              </c:extLst>
            </c:dLbl>
            <c:dLbl>
              <c:idx val="6"/>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E-234C-EF4C-880B-A683EE0D2F13}"/>
                </c:ext>
              </c:extLst>
            </c:dLbl>
            <c:spPr>
              <a:noFill/>
              <a:ln>
                <a:noFill/>
              </a:ln>
              <a:effectLst/>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Sheet1!$A$2:$A$8</c:f>
              <c:numCache>
                <c:formatCode>General</c:formatCode>
                <c:ptCount val="7"/>
                <c:pt idx="0">
                  <c:v>2022</c:v>
                </c:pt>
                <c:pt idx="1">
                  <c:v>2021</c:v>
                </c:pt>
                <c:pt idx="2">
                  <c:v>2020</c:v>
                </c:pt>
                <c:pt idx="3">
                  <c:v>2019</c:v>
                </c:pt>
                <c:pt idx="4">
                  <c:v>2018</c:v>
                </c:pt>
                <c:pt idx="5">
                  <c:v>2017</c:v>
                </c:pt>
                <c:pt idx="6">
                  <c:v>2016</c:v>
                </c:pt>
              </c:numCache>
            </c:numRef>
          </c:cat>
          <c:val>
            <c:numRef>
              <c:f>Sheet1!$C$2:$C$8</c:f>
              <c:numCache>
                <c:formatCode>General</c:formatCode>
                <c:ptCount val="7"/>
                <c:pt idx="0">
                  <c:v>52.34</c:v>
                </c:pt>
                <c:pt idx="1">
                  <c:v>49.18</c:v>
                </c:pt>
                <c:pt idx="2">
                  <c:v>44.79</c:v>
                </c:pt>
                <c:pt idx="3">
                  <c:v>40.35</c:v>
                </c:pt>
                <c:pt idx="4">
                  <c:v>37.39</c:v>
                </c:pt>
                <c:pt idx="5">
                  <c:v>36.18</c:v>
                </c:pt>
                <c:pt idx="6">
                  <c:v>35.96</c:v>
                </c:pt>
              </c:numCache>
            </c:numRef>
          </c:val>
          <c:extLst>
            <c:ext xmlns:c16="http://schemas.microsoft.com/office/drawing/2014/chart" uri="{C3380CC4-5D6E-409C-BE32-E72D297353CC}">
              <c16:uniqueId val="{0000000F-234C-EF4C-880B-A683EE0D2F13}"/>
            </c:ext>
          </c:extLst>
        </c:ser>
        <c:ser>
          <c:idx val="2"/>
          <c:order val="2"/>
          <c:tx>
            <c:strRef>
              <c:f>Sheet1!$D$1</c:f>
              <c:strCache>
                <c:ptCount val="1"/>
                <c:pt idx="0">
                  <c:v>Heart Failure</c:v>
                </c:pt>
              </c:strCache>
            </c:strRef>
          </c:tx>
          <c:spPr>
            <a:solidFill>
              <a:srgbClr val="BABABA"/>
            </a:solidFill>
            <a:ln>
              <a:solidFill>
                <a:srgbClr val="BABABA"/>
              </a:solidFill>
            </a:ln>
          </c:spPr>
          <c:invertIfNegative val="0"/>
          <c:dLbls>
            <c:dLbl>
              <c:idx val="0"/>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10-234C-EF4C-880B-A683EE0D2F13}"/>
                </c:ext>
              </c:extLst>
            </c:dLbl>
            <c:dLbl>
              <c:idx val="1"/>
              <c:numFmt formatCode="#,##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11-234C-EF4C-880B-A683EE0D2F13}"/>
                </c:ext>
              </c:extLst>
            </c:dLbl>
            <c:dLbl>
              <c:idx val="2"/>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12-234C-EF4C-880B-A683EE0D2F13}"/>
                </c:ext>
              </c:extLst>
            </c:dLbl>
            <c:dLbl>
              <c:idx val="3"/>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13-234C-EF4C-880B-A683EE0D2F13}"/>
                </c:ext>
              </c:extLst>
            </c:dLbl>
            <c:dLbl>
              <c:idx val="4"/>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14-234C-EF4C-880B-A683EE0D2F13}"/>
                </c:ext>
              </c:extLst>
            </c:dLbl>
            <c:dLbl>
              <c:idx val="5"/>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15-234C-EF4C-880B-A683EE0D2F13}"/>
                </c:ext>
              </c:extLst>
            </c:dLbl>
            <c:dLbl>
              <c:idx val="6"/>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16-234C-EF4C-880B-A683EE0D2F13}"/>
                </c:ext>
              </c:extLst>
            </c:dLbl>
            <c:spPr>
              <a:noFill/>
              <a:ln>
                <a:noFill/>
              </a:ln>
              <a:effectLst/>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Sheet1!$A$2:$A$8</c:f>
              <c:numCache>
                <c:formatCode>General</c:formatCode>
                <c:ptCount val="7"/>
                <c:pt idx="0">
                  <c:v>2022</c:v>
                </c:pt>
                <c:pt idx="1">
                  <c:v>2021</c:v>
                </c:pt>
                <c:pt idx="2">
                  <c:v>2020</c:v>
                </c:pt>
                <c:pt idx="3">
                  <c:v>2019</c:v>
                </c:pt>
                <c:pt idx="4">
                  <c:v>2018</c:v>
                </c:pt>
                <c:pt idx="5">
                  <c:v>2017</c:v>
                </c:pt>
                <c:pt idx="6">
                  <c:v>2016</c:v>
                </c:pt>
              </c:numCache>
            </c:numRef>
          </c:cat>
          <c:val>
            <c:numRef>
              <c:f>Sheet1!$D$2:$D$8</c:f>
              <c:numCache>
                <c:formatCode>General</c:formatCode>
                <c:ptCount val="7"/>
                <c:pt idx="0">
                  <c:v>42.37</c:v>
                </c:pt>
                <c:pt idx="1">
                  <c:v>40.5</c:v>
                </c:pt>
                <c:pt idx="2">
                  <c:v>38.119999999999997</c:v>
                </c:pt>
                <c:pt idx="3">
                  <c:v>35.47</c:v>
                </c:pt>
                <c:pt idx="4">
                  <c:v>32.89</c:v>
                </c:pt>
                <c:pt idx="5">
                  <c:v>30.44</c:v>
                </c:pt>
                <c:pt idx="6">
                  <c:v>27.96</c:v>
                </c:pt>
              </c:numCache>
            </c:numRef>
          </c:val>
          <c:extLst>
            <c:ext xmlns:c16="http://schemas.microsoft.com/office/drawing/2014/chart" uri="{C3380CC4-5D6E-409C-BE32-E72D297353CC}">
              <c16:uniqueId val="{00000017-234C-EF4C-880B-A683EE0D2F13}"/>
            </c:ext>
          </c:extLst>
        </c:ser>
        <c:dLbls>
          <c:showLegendKey val="0"/>
          <c:showVal val="0"/>
          <c:showCatName val="0"/>
          <c:showSerName val="0"/>
          <c:showPercent val="0"/>
          <c:showBubbleSize val="0"/>
        </c:dLbls>
        <c:gapWidth val="80"/>
        <c:overlap val="10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General" sourceLinked="1"/>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legend>
      <c:legendPos val="t"/>
      <c:overlay val="0"/>
      <c:txPr>
        <a:bodyPr/>
        <a:lstStyle/>
        <a:p>
          <a:pPr>
            <a:defRPr sz="1000" smtId="4294967295">
              <a:solidFill>
                <a:srgbClr val="0F283E"/>
              </a:solidFill>
              <a:latin typeface="Open Sans Light"/>
            </a:defRPr>
          </a:pPr>
          <a:endParaRPr lang="de-DE"/>
        </a:p>
      </c:txPr>
    </c:legend>
    <c:plotVisOnly val="1"/>
    <c:dispBlanksAs val="zero"/>
    <c:showDLblsOverMax val="1"/>
  </c:chart>
  <c:txPr>
    <a:bodyPr/>
    <a:lstStyle/>
    <a:p>
      <a:pPr>
        <a:defRPr sz="1800" smtId="4294967295"/>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Diabetes</c:v>
                </c:pt>
              </c:strCache>
            </c:strRef>
          </c:tx>
          <c:spPr>
            <a:solidFill>
              <a:srgbClr val="2875DD"/>
            </a:solidFill>
            <a:ln>
              <a:solidFill>
                <a:srgbClr val="2875DD"/>
              </a:solidFill>
            </a:ln>
          </c:spPr>
          <c:invertIfNegative val="0"/>
          <c:dLbls>
            <c:dLbl>
              <c:idx val="0"/>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0-0C99-554E-9E2B-131A956C6B04}"/>
                </c:ext>
              </c:extLst>
            </c:dLbl>
            <c:dLbl>
              <c:idx val="1"/>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1-0C99-554E-9E2B-131A956C6B04}"/>
                </c:ext>
              </c:extLst>
            </c:dLbl>
            <c:dLbl>
              <c:idx val="2"/>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2-0C99-554E-9E2B-131A956C6B04}"/>
                </c:ext>
              </c:extLst>
            </c:dLbl>
            <c:dLbl>
              <c:idx val="3"/>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3-0C99-554E-9E2B-131A956C6B04}"/>
                </c:ext>
              </c:extLst>
            </c:dLbl>
            <c:dLbl>
              <c:idx val="4"/>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4-0C99-554E-9E2B-131A956C6B04}"/>
                </c:ext>
              </c:extLst>
            </c:dLbl>
            <c:dLbl>
              <c:idx val="5"/>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5-0C99-554E-9E2B-131A956C6B04}"/>
                </c:ext>
              </c:extLst>
            </c:dLbl>
            <c:dLbl>
              <c:idx val="6"/>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6-0C99-554E-9E2B-131A956C6B04}"/>
                </c:ext>
              </c:extLst>
            </c:dLbl>
            <c:spPr>
              <a:noFill/>
              <a:ln>
                <a:noFill/>
              </a:ln>
              <a:effectLst/>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Sheet1!$A$2:$A$8</c:f>
              <c:numCache>
                <c:formatCode>General</c:formatCode>
                <c:ptCount val="7"/>
                <c:pt idx="0">
                  <c:v>2022</c:v>
                </c:pt>
                <c:pt idx="1">
                  <c:v>2021</c:v>
                </c:pt>
                <c:pt idx="2">
                  <c:v>2020</c:v>
                </c:pt>
                <c:pt idx="3">
                  <c:v>2019</c:v>
                </c:pt>
                <c:pt idx="4">
                  <c:v>2018</c:v>
                </c:pt>
                <c:pt idx="5">
                  <c:v>2017</c:v>
                </c:pt>
                <c:pt idx="6">
                  <c:v>2016</c:v>
                </c:pt>
              </c:numCache>
            </c:numRef>
          </c:cat>
          <c:val>
            <c:numRef>
              <c:f>Sheet1!$B$2:$B$8</c:f>
              <c:numCache>
                <c:formatCode>General</c:formatCode>
                <c:ptCount val="7"/>
                <c:pt idx="0">
                  <c:v>31.29</c:v>
                </c:pt>
                <c:pt idx="1">
                  <c:v>28.74</c:v>
                </c:pt>
                <c:pt idx="2">
                  <c:v>25.54</c:v>
                </c:pt>
                <c:pt idx="3">
                  <c:v>22.33</c:v>
                </c:pt>
                <c:pt idx="4">
                  <c:v>19.87</c:v>
                </c:pt>
                <c:pt idx="5">
                  <c:v>18.309999999999999</c:v>
                </c:pt>
                <c:pt idx="6">
                  <c:v>17.34</c:v>
                </c:pt>
              </c:numCache>
            </c:numRef>
          </c:val>
          <c:extLst>
            <c:ext xmlns:c16="http://schemas.microsoft.com/office/drawing/2014/chart" uri="{C3380CC4-5D6E-409C-BE32-E72D297353CC}">
              <c16:uniqueId val="{00000007-0C99-554E-9E2B-131A956C6B04}"/>
            </c:ext>
          </c:extLst>
        </c:ser>
        <c:ser>
          <c:idx val="1"/>
          <c:order val="1"/>
          <c:tx>
            <c:strRef>
              <c:f>Sheet1!$C$1</c:f>
              <c:strCache>
                <c:ptCount val="1"/>
                <c:pt idx="0">
                  <c:v>Hypertension</c:v>
                </c:pt>
              </c:strCache>
            </c:strRef>
          </c:tx>
          <c:spPr>
            <a:solidFill>
              <a:srgbClr val="0F283E"/>
            </a:solidFill>
            <a:ln>
              <a:solidFill>
                <a:srgbClr val="0F283E"/>
              </a:solidFill>
            </a:ln>
          </c:spPr>
          <c:invertIfNegative val="0"/>
          <c:dLbls>
            <c:dLbl>
              <c:idx val="0"/>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8-0C99-554E-9E2B-131A956C6B04}"/>
                </c:ext>
              </c:extLst>
            </c:dLbl>
            <c:dLbl>
              <c:idx val="1"/>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9-0C99-554E-9E2B-131A956C6B04}"/>
                </c:ext>
              </c:extLst>
            </c:dLbl>
            <c:dLbl>
              <c:idx val="2"/>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A-0C99-554E-9E2B-131A956C6B04}"/>
                </c:ext>
              </c:extLst>
            </c:dLbl>
            <c:dLbl>
              <c:idx val="3"/>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B-0C99-554E-9E2B-131A956C6B04}"/>
                </c:ext>
              </c:extLst>
            </c:dLbl>
            <c:dLbl>
              <c:idx val="4"/>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C-0C99-554E-9E2B-131A956C6B04}"/>
                </c:ext>
              </c:extLst>
            </c:dLbl>
            <c:dLbl>
              <c:idx val="5"/>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D-0C99-554E-9E2B-131A956C6B04}"/>
                </c:ext>
              </c:extLst>
            </c:dLbl>
            <c:dLbl>
              <c:idx val="6"/>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0E-0C99-554E-9E2B-131A956C6B04}"/>
                </c:ext>
              </c:extLst>
            </c:dLbl>
            <c:spPr>
              <a:noFill/>
              <a:ln>
                <a:noFill/>
              </a:ln>
              <a:effectLst/>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Sheet1!$A$2:$A$8</c:f>
              <c:numCache>
                <c:formatCode>General</c:formatCode>
                <c:ptCount val="7"/>
                <c:pt idx="0">
                  <c:v>2022</c:v>
                </c:pt>
                <c:pt idx="1">
                  <c:v>2021</c:v>
                </c:pt>
                <c:pt idx="2">
                  <c:v>2020</c:v>
                </c:pt>
                <c:pt idx="3">
                  <c:v>2019</c:v>
                </c:pt>
                <c:pt idx="4">
                  <c:v>2018</c:v>
                </c:pt>
                <c:pt idx="5">
                  <c:v>2017</c:v>
                </c:pt>
                <c:pt idx="6">
                  <c:v>2016</c:v>
                </c:pt>
              </c:numCache>
            </c:numRef>
          </c:cat>
          <c:val>
            <c:numRef>
              <c:f>Sheet1!$C$2:$C$8</c:f>
              <c:numCache>
                <c:formatCode>General</c:formatCode>
                <c:ptCount val="7"/>
                <c:pt idx="0">
                  <c:v>52.34</c:v>
                </c:pt>
                <c:pt idx="1">
                  <c:v>49.18</c:v>
                </c:pt>
                <c:pt idx="2">
                  <c:v>44.79</c:v>
                </c:pt>
                <c:pt idx="3">
                  <c:v>40.35</c:v>
                </c:pt>
                <c:pt idx="4">
                  <c:v>37.39</c:v>
                </c:pt>
                <c:pt idx="5">
                  <c:v>36.18</c:v>
                </c:pt>
                <c:pt idx="6">
                  <c:v>35.96</c:v>
                </c:pt>
              </c:numCache>
            </c:numRef>
          </c:val>
          <c:extLst>
            <c:ext xmlns:c16="http://schemas.microsoft.com/office/drawing/2014/chart" uri="{C3380CC4-5D6E-409C-BE32-E72D297353CC}">
              <c16:uniqueId val="{0000000F-0C99-554E-9E2B-131A956C6B04}"/>
            </c:ext>
          </c:extLst>
        </c:ser>
        <c:ser>
          <c:idx val="2"/>
          <c:order val="2"/>
          <c:tx>
            <c:strRef>
              <c:f>Sheet1!$D$1</c:f>
              <c:strCache>
                <c:ptCount val="1"/>
                <c:pt idx="0">
                  <c:v>Heart Failure</c:v>
                </c:pt>
              </c:strCache>
            </c:strRef>
          </c:tx>
          <c:spPr>
            <a:solidFill>
              <a:srgbClr val="BABABA"/>
            </a:solidFill>
            <a:ln>
              <a:solidFill>
                <a:srgbClr val="BABABA"/>
              </a:solidFill>
            </a:ln>
          </c:spPr>
          <c:invertIfNegative val="0"/>
          <c:dLbls>
            <c:dLbl>
              <c:idx val="0"/>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10-0C99-554E-9E2B-131A956C6B04}"/>
                </c:ext>
              </c:extLst>
            </c:dLbl>
            <c:dLbl>
              <c:idx val="1"/>
              <c:numFmt formatCode="#,##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11-0C99-554E-9E2B-131A956C6B04}"/>
                </c:ext>
              </c:extLst>
            </c:dLbl>
            <c:dLbl>
              <c:idx val="2"/>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12-0C99-554E-9E2B-131A956C6B04}"/>
                </c:ext>
              </c:extLst>
            </c:dLbl>
            <c:dLbl>
              <c:idx val="3"/>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13-0C99-554E-9E2B-131A956C6B04}"/>
                </c:ext>
              </c:extLst>
            </c:dLbl>
            <c:dLbl>
              <c:idx val="4"/>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14-0C99-554E-9E2B-131A956C6B04}"/>
                </c:ext>
              </c:extLst>
            </c:dLbl>
            <c:dLbl>
              <c:idx val="5"/>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15-0C99-554E-9E2B-131A956C6B04}"/>
                </c:ext>
              </c:extLst>
            </c:dLbl>
            <c:dLbl>
              <c:idx val="6"/>
              <c:numFmt formatCode="#,##0.00" sourceLinked="0"/>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extLst>
                <c:ext xmlns:c16="http://schemas.microsoft.com/office/drawing/2014/chart" uri="{C3380CC4-5D6E-409C-BE32-E72D297353CC}">
                  <c16:uniqueId val="{00000016-0C99-554E-9E2B-131A956C6B04}"/>
                </c:ext>
              </c:extLst>
            </c:dLbl>
            <c:spPr>
              <a:noFill/>
              <a:ln>
                <a:noFill/>
              </a:ln>
              <a:effectLst/>
            </c:spPr>
            <c:txPr>
              <a:bodyPr/>
              <a:lstStyle/>
              <a:p>
                <a:pPr>
                  <a:defRPr sz="1000" b="0" smtId="4294967295">
                    <a:solidFill>
                      <a:srgbClr val="FFFFFF"/>
                    </a:solidFill>
                    <a:effectLst>
                      <a:outerShdw dist="38100" dir="2700000">
                        <a:srgbClr val="0F283E"/>
                      </a:outerShdw>
                    </a:effectLst>
                    <a:latin typeface="Open Sans Light"/>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Sheet1!$A$2:$A$8</c:f>
              <c:numCache>
                <c:formatCode>General</c:formatCode>
                <c:ptCount val="7"/>
                <c:pt idx="0">
                  <c:v>2022</c:v>
                </c:pt>
                <c:pt idx="1">
                  <c:v>2021</c:v>
                </c:pt>
                <c:pt idx="2">
                  <c:v>2020</c:v>
                </c:pt>
                <c:pt idx="3">
                  <c:v>2019</c:v>
                </c:pt>
                <c:pt idx="4">
                  <c:v>2018</c:v>
                </c:pt>
                <c:pt idx="5">
                  <c:v>2017</c:v>
                </c:pt>
                <c:pt idx="6">
                  <c:v>2016</c:v>
                </c:pt>
              </c:numCache>
            </c:numRef>
          </c:cat>
          <c:val>
            <c:numRef>
              <c:f>Sheet1!$D$2:$D$8</c:f>
              <c:numCache>
                <c:formatCode>General</c:formatCode>
                <c:ptCount val="7"/>
                <c:pt idx="0">
                  <c:v>42.37</c:v>
                </c:pt>
                <c:pt idx="1">
                  <c:v>40.5</c:v>
                </c:pt>
                <c:pt idx="2">
                  <c:v>38.119999999999997</c:v>
                </c:pt>
                <c:pt idx="3">
                  <c:v>35.47</c:v>
                </c:pt>
                <c:pt idx="4">
                  <c:v>32.89</c:v>
                </c:pt>
                <c:pt idx="5">
                  <c:v>30.44</c:v>
                </c:pt>
                <c:pt idx="6">
                  <c:v>27.96</c:v>
                </c:pt>
              </c:numCache>
            </c:numRef>
          </c:val>
          <c:extLst>
            <c:ext xmlns:c16="http://schemas.microsoft.com/office/drawing/2014/chart" uri="{C3380CC4-5D6E-409C-BE32-E72D297353CC}">
              <c16:uniqueId val="{00000017-0C99-554E-9E2B-131A956C6B04}"/>
            </c:ext>
          </c:extLst>
        </c:ser>
        <c:dLbls>
          <c:showLegendKey val="0"/>
          <c:showVal val="0"/>
          <c:showCatName val="0"/>
          <c:showSerName val="0"/>
          <c:showPercent val="0"/>
          <c:showBubbleSize val="0"/>
        </c:dLbls>
        <c:gapWidth val="80"/>
        <c:overlap val="10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General" sourceLinked="1"/>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legend>
      <c:legendPos val="t"/>
      <c:overlay val="0"/>
      <c:txPr>
        <a:bodyPr/>
        <a:lstStyle/>
        <a:p>
          <a:pPr>
            <a:defRPr sz="1000" smtId="4294967295">
              <a:solidFill>
                <a:srgbClr val="0F283E"/>
              </a:solidFill>
              <a:latin typeface="Open Sans Light"/>
            </a:defRPr>
          </a:pPr>
          <a:endParaRPr lang="de-DE"/>
        </a:p>
      </c:txPr>
    </c:legend>
    <c:plotVisOnly val="1"/>
    <c:dispBlanksAs val="zero"/>
    <c:showDLblsOverMax val="1"/>
  </c:chart>
  <c:txPr>
    <a:bodyPr/>
    <a:lstStyle/>
    <a:p>
      <a:pPr>
        <a:defRPr sz="1800" smtId="4294967295"/>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Diabetes</c:v>
                </c:pt>
              </c:strCache>
            </c:strRef>
          </c:tx>
          <c:spPr>
            <a:ln>
              <a:solidFill>
                <a:srgbClr val="2875DD"/>
              </a:solidFill>
            </a:ln>
          </c:spPr>
          <c:marker>
            <c:symbol val="circle"/>
            <c:size val="5"/>
            <c:spPr>
              <a:solidFill>
                <a:srgbClr val="2875DD"/>
              </a:solidFill>
              <a:ln>
                <a:solidFill>
                  <a:srgbClr val="2875DD"/>
                </a:solidFill>
              </a:ln>
            </c:spPr>
          </c:marker>
          <c:dLbls>
            <c:dLbl>
              <c:idx val="0"/>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F14-194C-A417-AB3099F373AC}"/>
                </c:ext>
              </c:extLst>
            </c:dLbl>
            <c:dLbl>
              <c:idx val="1"/>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F14-194C-A417-AB3099F373AC}"/>
                </c:ext>
              </c:extLst>
            </c:dLbl>
            <c:dLbl>
              <c:idx val="2"/>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F14-194C-A417-AB3099F373AC}"/>
                </c:ext>
              </c:extLst>
            </c:dLbl>
            <c:dLbl>
              <c:idx val="3"/>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F14-194C-A417-AB3099F373AC}"/>
                </c:ext>
              </c:extLst>
            </c:dLbl>
            <c:dLbl>
              <c:idx val="4"/>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F14-194C-A417-AB3099F373AC}"/>
                </c:ext>
              </c:extLst>
            </c:dLbl>
            <c:dLbl>
              <c:idx val="5"/>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F14-194C-A417-AB3099F373AC}"/>
                </c:ext>
              </c:extLst>
            </c:dLbl>
            <c:dLbl>
              <c:idx val="6"/>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F14-194C-A417-AB3099F373AC}"/>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Sheet1!$A$2:$A$8</c:f>
              <c:numCache>
                <c:formatCode>General</c:formatCode>
                <c:ptCount val="7"/>
                <c:pt idx="0">
                  <c:v>2016</c:v>
                </c:pt>
                <c:pt idx="1">
                  <c:v>2017</c:v>
                </c:pt>
                <c:pt idx="2">
                  <c:v>2018</c:v>
                </c:pt>
                <c:pt idx="3">
                  <c:v>2019</c:v>
                </c:pt>
                <c:pt idx="4">
                  <c:v>2020</c:v>
                </c:pt>
                <c:pt idx="5">
                  <c:v>2021</c:v>
                </c:pt>
                <c:pt idx="6">
                  <c:v>2022</c:v>
                </c:pt>
              </c:numCache>
            </c:numRef>
          </c:cat>
          <c:val>
            <c:numRef>
              <c:f>Sheet1!$B$2:$B$8</c:f>
              <c:numCache>
                <c:formatCode>General</c:formatCode>
                <c:ptCount val="7"/>
                <c:pt idx="0">
                  <c:v>17.34</c:v>
                </c:pt>
                <c:pt idx="1">
                  <c:v>18.309999999999999</c:v>
                </c:pt>
                <c:pt idx="2">
                  <c:v>19.87</c:v>
                </c:pt>
                <c:pt idx="3">
                  <c:v>22.33</c:v>
                </c:pt>
                <c:pt idx="4">
                  <c:v>25.54</c:v>
                </c:pt>
                <c:pt idx="5">
                  <c:v>28.74</c:v>
                </c:pt>
                <c:pt idx="6">
                  <c:v>31.29</c:v>
                </c:pt>
              </c:numCache>
            </c:numRef>
          </c:val>
          <c:smooth val="0"/>
          <c:extLst>
            <c:ext xmlns:c16="http://schemas.microsoft.com/office/drawing/2014/chart" uri="{C3380CC4-5D6E-409C-BE32-E72D297353CC}">
              <c16:uniqueId val="{00000007-7F14-194C-A417-AB3099F373AC}"/>
            </c:ext>
          </c:extLst>
        </c:ser>
        <c:ser>
          <c:idx val="1"/>
          <c:order val="1"/>
          <c:tx>
            <c:strRef>
              <c:f>Sheet1!$C$1</c:f>
              <c:strCache>
                <c:ptCount val="1"/>
                <c:pt idx="0">
                  <c:v>Hypertension</c:v>
                </c:pt>
              </c:strCache>
            </c:strRef>
          </c:tx>
          <c:spPr>
            <a:ln>
              <a:solidFill>
                <a:srgbClr val="0F283E"/>
              </a:solidFill>
            </a:ln>
          </c:spPr>
          <c:marker>
            <c:symbol val="circle"/>
            <c:size val="5"/>
            <c:spPr>
              <a:solidFill>
                <a:srgbClr val="0F283E"/>
              </a:solidFill>
              <a:ln>
                <a:solidFill>
                  <a:srgbClr val="0F283E"/>
                </a:solidFill>
              </a:ln>
            </c:spPr>
          </c:marker>
          <c:dLbls>
            <c:dLbl>
              <c:idx val="0"/>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F14-194C-A417-AB3099F373AC}"/>
                </c:ext>
              </c:extLst>
            </c:dLbl>
            <c:dLbl>
              <c:idx val="1"/>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F14-194C-A417-AB3099F373AC}"/>
                </c:ext>
              </c:extLst>
            </c:dLbl>
            <c:dLbl>
              <c:idx val="2"/>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F14-194C-A417-AB3099F373AC}"/>
                </c:ext>
              </c:extLst>
            </c:dLbl>
            <c:dLbl>
              <c:idx val="3"/>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7F14-194C-A417-AB3099F373AC}"/>
                </c:ext>
              </c:extLst>
            </c:dLbl>
            <c:dLbl>
              <c:idx val="4"/>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7F14-194C-A417-AB3099F373AC}"/>
                </c:ext>
              </c:extLst>
            </c:dLbl>
            <c:dLbl>
              <c:idx val="5"/>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7F14-194C-A417-AB3099F373AC}"/>
                </c:ext>
              </c:extLst>
            </c:dLbl>
            <c:dLbl>
              <c:idx val="6"/>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7F14-194C-A417-AB3099F373AC}"/>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Sheet1!$A$2:$A$8</c:f>
              <c:numCache>
                <c:formatCode>General</c:formatCode>
                <c:ptCount val="7"/>
                <c:pt idx="0">
                  <c:v>2016</c:v>
                </c:pt>
                <c:pt idx="1">
                  <c:v>2017</c:v>
                </c:pt>
                <c:pt idx="2">
                  <c:v>2018</c:v>
                </c:pt>
                <c:pt idx="3">
                  <c:v>2019</c:v>
                </c:pt>
                <c:pt idx="4">
                  <c:v>2020</c:v>
                </c:pt>
                <c:pt idx="5">
                  <c:v>2021</c:v>
                </c:pt>
                <c:pt idx="6">
                  <c:v>2022</c:v>
                </c:pt>
              </c:numCache>
            </c:numRef>
          </c:cat>
          <c:val>
            <c:numRef>
              <c:f>Sheet1!$C$2:$C$8</c:f>
              <c:numCache>
                <c:formatCode>General</c:formatCode>
                <c:ptCount val="7"/>
                <c:pt idx="0">
                  <c:v>35.96</c:v>
                </c:pt>
                <c:pt idx="1">
                  <c:v>36.18</c:v>
                </c:pt>
                <c:pt idx="2">
                  <c:v>37.39</c:v>
                </c:pt>
                <c:pt idx="3">
                  <c:v>40.35</c:v>
                </c:pt>
                <c:pt idx="4">
                  <c:v>44.79</c:v>
                </c:pt>
                <c:pt idx="5">
                  <c:v>49.18</c:v>
                </c:pt>
                <c:pt idx="6">
                  <c:v>52.34</c:v>
                </c:pt>
              </c:numCache>
            </c:numRef>
          </c:val>
          <c:smooth val="0"/>
          <c:extLst>
            <c:ext xmlns:c16="http://schemas.microsoft.com/office/drawing/2014/chart" uri="{C3380CC4-5D6E-409C-BE32-E72D297353CC}">
              <c16:uniqueId val="{0000000F-7F14-194C-A417-AB3099F373AC}"/>
            </c:ext>
          </c:extLst>
        </c:ser>
        <c:ser>
          <c:idx val="2"/>
          <c:order val="2"/>
          <c:tx>
            <c:strRef>
              <c:f>Sheet1!$D$1</c:f>
              <c:strCache>
                <c:ptCount val="1"/>
                <c:pt idx="0">
                  <c:v>Heart Failure</c:v>
                </c:pt>
              </c:strCache>
            </c:strRef>
          </c:tx>
          <c:spPr>
            <a:ln>
              <a:solidFill>
                <a:srgbClr val="BABABA"/>
              </a:solidFill>
            </a:ln>
          </c:spPr>
          <c:marker>
            <c:symbol val="circle"/>
            <c:size val="5"/>
            <c:spPr>
              <a:solidFill>
                <a:srgbClr val="BABABA"/>
              </a:solidFill>
              <a:ln>
                <a:solidFill>
                  <a:srgbClr val="BABABA"/>
                </a:solidFill>
              </a:ln>
            </c:spPr>
          </c:marker>
          <c:dLbls>
            <c:dLbl>
              <c:idx val="0"/>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7F14-194C-A417-AB3099F373AC}"/>
                </c:ext>
              </c:extLst>
            </c:dLbl>
            <c:dLbl>
              <c:idx val="1"/>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7F14-194C-A417-AB3099F373AC}"/>
                </c:ext>
              </c:extLst>
            </c:dLbl>
            <c:dLbl>
              <c:idx val="2"/>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7F14-194C-A417-AB3099F373AC}"/>
                </c:ext>
              </c:extLst>
            </c:dLbl>
            <c:dLbl>
              <c:idx val="3"/>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7F14-194C-A417-AB3099F373AC}"/>
                </c:ext>
              </c:extLst>
            </c:dLbl>
            <c:dLbl>
              <c:idx val="4"/>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7F14-194C-A417-AB3099F373AC}"/>
                </c:ext>
              </c:extLst>
            </c:dLbl>
            <c:dLbl>
              <c:idx val="5"/>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7F14-194C-A417-AB3099F373AC}"/>
                </c:ext>
              </c:extLst>
            </c:dLbl>
            <c:dLbl>
              <c:idx val="6"/>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7F14-194C-A417-AB3099F373AC}"/>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Sheet1!$A$2:$A$8</c:f>
              <c:numCache>
                <c:formatCode>General</c:formatCode>
                <c:ptCount val="7"/>
                <c:pt idx="0">
                  <c:v>2016</c:v>
                </c:pt>
                <c:pt idx="1">
                  <c:v>2017</c:v>
                </c:pt>
                <c:pt idx="2">
                  <c:v>2018</c:v>
                </c:pt>
                <c:pt idx="3">
                  <c:v>2019</c:v>
                </c:pt>
                <c:pt idx="4">
                  <c:v>2020</c:v>
                </c:pt>
                <c:pt idx="5">
                  <c:v>2021</c:v>
                </c:pt>
                <c:pt idx="6">
                  <c:v>2022</c:v>
                </c:pt>
              </c:numCache>
            </c:numRef>
          </c:cat>
          <c:val>
            <c:numRef>
              <c:f>Sheet1!$D$2:$D$8</c:f>
              <c:numCache>
                <c:formatCode>General</c:formatCode>
                <c:ptCount val="7"/>
                <c:pt idx="0">
                  <c:v>27.96</c:v>
                </c:pt>
                <c:pt idx="1">
                  <c:v>30.44</c:v>
                </c:pt>
                <c:pt idx="2">
                  <c:v>32.89</c:v>
                </c:pt>
                <c:pt idx="3">
                  <c:v>35.47</c:v>
                </c:pt>
                <c:pt idx="4">
                  <c:v>38.119999999999997</c:v>
                </c:pt>
                <c:pt idx="5">
                  <c:v>40.5</c:v>
                </c:pt>
                <c:pt idx="6">
                  <c:v>42.37</c:v>
                </c:pt>
              </c:numCache>
            </c:numRef>
          </c:val>
          <c:smooth val="0"/>
          <c:extLst>
            <c:ext xmlns:c16="http://schemas.microsoft.com/office/drawing/2014/chart" uri="{C3380CC4-5D6E-409C-BE32-E72D297353CC}">
              <c16:uniqueId val="{00000017-7F14-194C-A417-AB3099F373AC}"/>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1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Revenues in million US$</a:t>
                </a:r>
              </a:p>
            </c:rich>
          </c:tx>
          <c:overlay val="0"/>
        </c:title>
        <c:numFmt formatCode="#,##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legend>
      <c:legendPos val="t"/>
      <c:overlay val="0"/>
      <c:txPr>
        <a:bodyPr/>
        <a:lstStyle/>
        <a:p>
          <a:pPr>
            <a:defRPr sz="1000" smtId="4294967295">
              <a:solidFill>
                <a:srgbClr val="0F283E"/>
              </a:solidFill>
              <a:latin typeface="Open Sans Light"/>
            </a:defRPr>
          </a:pPr>
          <a:endParaRPr lang="de-DE"/>
        </a:p>
      </c:txPr>
    </c:legend>
    <c:plotVisOnly val="1"/>
    <c:dispBlanksAs val="zero"/>
    <c:showDLblsOverMax val="1"/>
  </c:chart>
  <c:txPr>
    <a:bodyPr/>
    <a:lstStyle/>
    <a:p>
      <a:pPr>
        <a:defRPr sz="1800" smtId="4294967295"/>
      </a:pPr>
      <a:endParaRPr lang="de-D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Diabetes</c:v>
                </c:pt>
              </c:strCache>
            </c:strRef>
          </c:tx>
          <c:spPr>
            <a:ln>
              <a:solidFill>
                <a:srgbClr val="2875DD"/>
              </a:solidFill>
            </a:ln>
          </c:spPr>
          <c:marker>
            <c:symbol val="circle"/>
            <c:size val="5"/>
            <c:spPr>
              <a:solidFill>
                <a:srgbClr val="2875DD"/>
              </a:solidFill>
              <a:ln>
                <a:solidFill>
                  <a:srgbClr val="2875DD"/>
                </a:solidFill>
              </a:ln>
            </c:spPr>
          </c:marker>
          <c:dLbls>
            <c:dLbl>
              <c:idx val="0"/>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F0E-7B4A-AC5A-868422B28717}"/>
                </c:ext>
              </c:extLst>
            </c:dLbl>
            <c:dLbl>
              <c:idx val="1"/>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F0E-7B4A-AC5A-868422B28717}"/>
                </c:ext>
              </c:extLst>
            </c:dLbl>
            <c:dLbl>
              <c:idx val="2"/>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F0E-7B4A-AC5A-868422B28717}"/>
                </c:ext>
              </c:extLst>
            </c:dLbl>
            <c:dLbl>
              <c:idx val="3"/>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F0E-7B4A-AC5A-868422B28717}"/>
                </c:ext>
              </c:extLst>
            </c:dLbl>
            <c:dLbl>
              <c:idx val="4"/>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F0E-7B4A-AC5A-868422B28717}"/>
                </c:ext>
              </c:extLst>
            </c:dLbl>
            <c:dLbl>
              <c:idx val="5"/>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F0E-7B4A-AC5A-868422B28717}"/>
                </c:ext>
              </c:extLst>
            </c:dLbl>
            <c:dLbl>
              <c:idx val="6"/>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F0E-7B4A-AC5A-868422B28717}"/>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Sheet1!$A$2:$A$8</c:f>
              <c:numCache>
                <c:formatCode>General</c:formatCode>
                <c:ptCount val="7"/>
                <c:pt idx="0">
                  <c:v>2016</c:v>
                </c:pt>
                <c:pt idx="1">
                  <c:v>2017</c:v>
                </c:pt>
                <c:pt idx="2">
                  <c:v>2018</c:v>
                </c:pt>
                <c:pt idx="3">
                  <c:v>2019</c:v>
                </c:pt>
                <c:pt idx="4">
                  <c:v>2020</c:v>
                </c:pt>
                <c:pt idx="5">
                  <c:v>2021</c:v>
                </c:pt>
                <c:pt idx="6">
                  <c:v>2022</c:v>
                </c:pt>
              </c:numCache>
            </c:numRef>
          </c:cat>
          <c:val>
            <c:numRef>
              <c:f>Sheet1!$B$2:$B$8</c:f>
              <c:numCache>
                <c:formatCode>General</c:formatCode>
                <c:ptCount val="7"/>
                <c:pt idx="0">
                  <c:v>17.34</c:v>
                </c:pt>
                <c:pt idx="1">
                  <c:v>18.309999999999999</c:v>
                </c:pt>
                <c:pt idx="2">
                  <c:v>19.87</c:v>
                </c:pt>
                <c:pt idx="3">
                  <c:v>22.33</c:v>
                </c:pt>
                <c:pt idx="4">
                  <c:v>25.54</c:v>
                </c:pt>
                <c:pt idx="5">
                  <c:v>28.74</c:v>
                </c:pt>
                <c:pt idx="6">
                  <c:v>31.29</c:v>
                </c:pt>
              </c:numCache>
            </c:numRef>
          </c:val>
          <c:smooth val="0"/>
          <c:extLst>
            <c:ext xmlns:c16="http://schemas.microsoft.com/office/drawing/2014/chart" uri="{C3380CC4-5D6E-409C-BE32-E72D297353CC}">
              <c16:uniqueId val="{00000007-2F0E-7B4A-AC5A-868422B28717}"/>
            </c:ext>
          </c:extLst>
        </c:ser>
        <c:ser>
          <c:idx val="1"/>
          <c:order val="1"/>
          <c:tx>
            <c:strRef>
              <c:f>Sheet1!$C$1</c:f>
              <c:strCache>
                <c:ptCount val="1"/>
                <c:pt idx="0">
                  <c:v>Hypertension</c:v>
                </c:pt>
              </c:strCache>
            </c:strRef>
          </c:tx>
          <c:spPr>
            <a:ln>
              <a:solidFill>
                <a:srgbClr val="0F283E"/>
              </a:solidFill>
            </a:ln>
          </c:spPr>
          <c:marker>
            <c:symbol val="circle"/>
            <c:size val="5"/>
            <c:spPr>
              <a:solidFill>
                <a:srgbClr val="0F283E"/>
              </a:solidFill>
              <a:ln>
                <a:solidFill>
                  <a:srgbClr val="0F283E"/>
                </a:solidFill>
              </a:ln>
            </c:spPr>
          </c:marker>
          <c:dLbls>
            <c:dLbl>
              <c:idx val="0"/>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F0E-7B4A-AC5A-868422B28717}"/>
                </c:ext>
              </c:extLst>
            </c:dLbl>
            <c:dLbl>
              <c:idx val="1"/>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F0E-7B4A-AC5A-868422B28717}"/>
                </c:ext>
              </c:extLst>
            </c:dLbl>
            <c:dLbl>
              <c:idx val="2"/>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F0E-7B4A-AC5A-868422B28717}"/>
                </c:ext>
              </c:extLst>
            </c:dLbl>
            <c:dLbl>
              <c:idx val="3"/>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F0E-7B4A-AC5A-868422B28717}"/>
                </c:ext>
              </c:extLst>
            </c:dLbl>
            <c:dLbl>
              <c:idx val="4"/>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2F0E-7B4A-AC5A-868422B28717}"/>
                </c:ext>
              </c:extLst>
            </c:dLbl>
            <c:dLbl>
              <c:idx val="5"/>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2F0E-7B4A-AC5A-868422B28717}"/>
                </c:ext>
              </c:extLst>
            </c:dLbl>
            <c:dLbl>
              <c:idx val="6"/>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2F0E-7B4A-AC5A-868422B28717}"/>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Sheet1!$A$2:$A$8</c:f>
              <c:numCache>
                <c:formatCode>General</c:formatCode>
                <c:ptCount val="7"/>
                <c:pt idx="0">
                  <c:v>2016</c:v>
                </c:pt>
                <c:pt idx="1">
                  <c:v>2017</c:v>
                </c:pt>
                <c:pt idx="2">
                  <c:v>2018</c:v>
                </c:pt>
                <c:pt idx="3">
                  <c:v>2019</c:v>
                </c:pt>
                <c:pt idx="4">
                  <c:v>2020</c:v>
                </c:pt>
                <c:pt idx="5">
                  <c:v>2021</c:v>
                </c:pt>
                <c:pt idx="6">
                  <c:v>2022</c:v>
                </c:pt>
              </c:numCache>
            </c:numRef>
          </c:cat>
          <c:val>
            <c:numRef>
              <c:f>Sheet1!$C$2:$C$8</c:f>
              <c:numCache>
                <c:formatCode>General</c:formatCode>
                <c:ptCount val="7"/>
                <c:pt idx="0">
                  <c:v>35.96</c:v>
                </c:pt>
                <c:pt idx="1">
                  <c:v>36.18</c:v>
                </c:pt>
                <c:pt idx="2">
                  <c:v>37.39</c:v>
                </c:pt>
                <c:pt idx="3">
                  <c:v>40.35</c:v>
                </c:pt>
                <c:pt idx="4">
                  <c:v>44.79</c:v>
                </c:pt>
                <c:pt idx="5">
                  <c:v>49.18</c:v>
                </c:pt>
                <c:pt idx="6">
                  <c:v>52.34</c:v>
                </c:pt>
              </c:numCache>
            </c:numRef>
          </c:val>
          <c:smooth val="0"/>
          <c:extLst>
            <c:ext xmlns:c16="http://schemas.microsoft.com/office/drawing/2014/chart" uri="{C3380CC4-5D6E-409C-BE32-E72D297353CC}">
              <c16:uniqueId val="{0000000F-2F0E-7B4A-AC5A-868422B28717}"/>
            </c:ext>
          </c:extLst>
        </c:ser>
        <c:ser>
          <c:idx val="2"/>
          <c:order val="2"/>
          <c:tx>
            <c:strRef>
              <c:f>Sheet1!$D$1</c:f>
              <c:strCache>
                <c:ptCount val="1"/>
                <c:pt idx="0">
                  <c:v>Heart Failure</c:v>
                </c:pt>
              </c:strCache>
            </c:strRef>
          </c:tx>
          <c:spPr>
            <a:ln>
              <a:solidFill>
                <a:srgbClr val="BABABA"/>
              </a:solidFill>
            </a:ln>
          </c:spPr>
          <c:marker>
            <c:symbol val="circle"/>
            <c:size val="5"/>
            <c:spPr>
              <a:solidFill>
                <a:srgbClr val="BABABA"/>
              </a:solidFill>
              <a:ln>
                <a:solidFill>
                  <a:srgbClr val="BABABA"/>
                </a:solidFill>
              </a:ln>
            </c:spPr>
          </c:marker>
          <c:dLbls>
            <c:dLbl>
              <c:idx val="0"/>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2F0E-7B4A-AC5A-868422B28717}"/>
                </c:ext>
              </c:extLst>
            </c:dLbl>
            <c:dLbl>
              <c:idx val="1"/>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2F0E-7B4A-AC5A-868422B28717}"/>
                </c:ext>
              </c:extLst>
            </c:dLbl>
            <c:dLbl>
              <c:idx val="2"/>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2F0E-7B4A-AC5A-868422B28717}"/>
                </c:ext>
              </c:extLst>
            </c:dLbl>
            <c:dLbl>
              <c:idx val="3"/>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2F0E-7B4A-AC5A-868422B28717}"/>
                </c:ext>
              </c:extLst>
            </c:dLbl>
            <c:dLbl>
              <c:idx val="4"/>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2F0E-7B4A-AC5A-868422B28717}"/>
                </c:ext>
              </c:extLst>
            </c:dLbl>
            <c:dLbl>
              <c:idx val="5"/>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2F0E-7B4A-AC5A-868422B28717}"/>
                </c:ext>
              </c:extLst>
            </c:dLbl>
            <c:dLbl>
              <c:idx val="6"/>
              <c:numFmt formatCode="#,##0.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2F0E-7B4A-AC5A-868422B28717}"/>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Sheet1!$A$2:$A$8</c:f>
              <c:numCache>
                <c:formatCode>General</c:formatCode>
                <c:ptCount val="7"/>
                <c:pt idx="0">
                  <c:v>2016</c:v>
                </c:pt>
                <c:pt idx="1">
                  <c:v>2017</c:v>
                </c:pt>
                <c:pt idx="2">
                  <c:v>2018</c:v>
                </c:pt>
                <c:pt idx="3">
                  <c:v>2019</c:v>
                </c:pt>
                <c:pt idx="4">
                  <c:v>2020</c:v>
                </c:pt>
                <c:pt idx="5">
                  <c:v>2021</c:v>
                </c:pt>
                <c:pt idx="6">
                  <c:v>2022</c:v>
                </c:pt>
              </c:numCache>
            </c:numRef>
          </c:cat>
          <c:val>
            <c:numRef>
              <c:f>Sheet1!$D$2:$D$8</c:f>
              <c:numCache>
                <c:formatCode>General</c:formatCode>
                <c:ptCount val="7"/>
                <c:pt idx="0">
                  <c:v>27.96</c:v>
                </c:pt>
                <c:pt idx="1">
                  <c:v>30.44</c:v>
                </c:pt>
                <c:pt idx="2">
                  <c:v>32.89</c:v>
                </c:pt>
                <c:pt idx="3">
                  <c:v>35.47</c:v>
                </c:pt>
                <c:pt idx="4">
                  <c:v>38.119999999999997</c:v>
                </c:pt>
                <c:pt idx="5">
                  <c:v>40.5</c:v>
                </c:pt>
                <c:pt idx="6">
                  <c:v>42.37</c:v>
                </c:pt>
              </c:numCache>
            </c:numRef>
          </c:val>
          <c:smooth val="0"/>
          <c:extLst>
            <c:ext xmlns:c16="http://schemas.microsoft.com/office/drawing/2014/chart" uri="{C3380CC4-5D6E-409C-BE32-E72D297353CC}">
              <c16:uniqueId val="{00000017-2F0E-7B4A-AC5A-868422B28717}"/>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1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Revenues in million US$</a:t>
                </a:r>
              </a:p>
            </c:rich>
          </c:tx>
          <c:overlay val="0"/>
        </c:title>
        <c:numFmt formatCode="#,##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legend>
      <c:legendPos val="t"/>
      <c:overlay val="0"/>
      <c:txPr>
        <a:bodyPr/>
        <a:lstStyle/>
        <a:p>
          <a:pPr>
            <a:defRPr sz="1000" smtId="4294967295">
              <a:solidFill>
                <a:srgbClr val="0F283E"/>
              </a:solidFill>
              <a:latin typeface="Open Sans Light"/>
            </a:defRPr>
          </a:pPr>
          <a:endParaRPr lang="de-DE"/>
        </a:p>
      </c:txPr>
    </c:legend>
    <c:plotVisOnly val="1"/>
    <c:dispBlanksAs val="zero"/>
    <c:showDLblsOverMax val="1"/>
  </c:chart>
  <c:txPr>
    <a:bodyPr/>
    <a:lstStyle/>
    <a:p>
      <a:pPr>
        <a:defRPr sz="1800" smtId="4294967295"/>
      </a:pPr>
      <a:endParaRPr lang="de-DE"/>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Click to edit Master title style</a:t>
            </a:r>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2"/>
          </p:nvPr>
        </p:nvSpPr>
        <p:spPr/>
        <p:txBody>
          <a:bodyPr/>
          <a:lstStyle/>
          <a:p>
            <a:fld id="{31FA08DE-F4F5-42F0-ABD4-15851E57C43E}"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B7BCCF9C-787B-4574-B75B-88C16C7A55F1}"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91EF7946-A354-4D18-93DA-F16CFC56343E}"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BFA44CCB-8375-4122-8295-176EF05FADBB}"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a:t>Click to edit Master text styles</a:t>
            </a:r>
          </a:p>
        </p:txBody>
      </p:sp>
      <p:sp>
        <p:nvSpPr>
          <p:cNvPr id="4" name="Date Placeholder 3"/>
          <p:cNvSpPr>
            <a:spLocks noGrp="1"/>
          </p:cNvSpPr>
          <p:nvPr>
            <p:ph type="dt" sz="half" idx="2"/>
          </p:nvPr>
        </p:nvSpPr>
        <p:spPr/>
        <p:txBody>
          <a:bodyPr/>
          <a:lstStyle/>
          <a:p>
            <a:fld id="{08699A18-3A28-4948-974F-DBDF6903335B}"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3"/>
          </p:nvPr>
        </p:nvSpPr>
        <p:spPr/>
        <p:txBody>
          <a:bodyPr/>
          <a:lstStyle/>
          <a:p>
            <a:fld id="{120C72E3-36E7-4436-A965-F9FE277BE28C}"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5"/>
          </p:nvPr>
        </p:nvSpPr>
        <p:spPr/>
        <p:txBody>
          <a:bodyPr/>
          <a:lstStyle/>
          <a:p>
            <a:fld id="{C9AAE86B-9A7A-4A4F-AEFA-DAE958EE348A}" type="datetimeFigureOut">
              <a:rPr lang="en-US" smtClean="0"/>
              <a:t>5/5/20</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
          </p:nvPr>
        </p:nvSpPr>
        <p:spPr/>
        <p:txBody>
          <a:bodyPr/>
          <a:lstStyle/>
          <a:p>
            <a:fld id="{54FA33BA-3E65-425D-93F6-67BBA17FF55B}" type="datetimeFigureOut">
              <a:rPr lang="en-US" smtClean="0"/>
              <a:t>5/5/20</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046A4748-1C52-42F2-A79B-C621098BF3CE}" type="datetimeFigureOut">
              <a:rPr lang="en-US" smtClean="0"/>
              <a:t>5/5/20</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EA481777-16C1-49E6-88B1-F5148384E098}"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B977BE92-6D72-4B49-B31D-B4322BFE3C69}"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5/5/20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hyperlink" Target="http://www.statista.com/statistics/887037/ehealth-revenue-by-segment-in-germany" TargetMode="Externa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hyperlink" Target="http://www.statista.com/statistics/887037/ehealth-revenue-by-segment-in-germany" TargetMode="External"/><Relationship Id="rId4" Type="http://schemas.openxmlformats.org/officeDocument/2006/relationships/slide" Target="slide8.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hyperlink" Target="http://www.statista.com/statistics/887037/ehealth-revenue-by-segment-in-germany" TargetMode="External"/><Relationship Id="rId4" Type="http://schemas.openxmlformats.org/officeDocument/2006/relationships/slide" Target="slide8.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hyperlink" Target="http://www.statista.com/statistics/887037/ehealth-revenue-by-segment-in-germany" TargetMode="External"/><Relationship Id="rId4" Type="http://schemas.openxmlformats.org/officeDocument/2006/relationships/slide" Target="slide8.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5.xml"/><Relationship Id="rId5" Type="http://schemas.openxmlformats.org/officeDocument/2006/relationships/hyperlink" Target="http://www.statista.com/statistics/887037/ehealth-revenue-by-segment-in-germany" TargetMode="External"/><Relationship Id="rId4" Type="http://schemas.openxmlformats.org/officeDocument/2006/relationships/slide" Target="slide8.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6.xml"/><Relationship Id="rId5" Type="http://schemas.openxmlformats.org/officeDocument/2006/relationships/hyperlink" Target="http://www.statista.com/statistics/887037/ehealth-revenue-by-segment-in-germany" TargetMode="Externa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www.statista.com/statistics/887037/ehealth-revenue-by-segment-in-german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ew shape"/>
          <p:cNvSpPr/>
          <p:nvPr/>
        </p:nvSpPr>
        <p:spPr>
          <a:xfrm>
            <a:off x="9939600" y="6141600"/>
            <a:ext cx="1501200" cy="306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763200" y="5986800"/>
            <a:ext cx="10692000" cy="324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New shape"/>
          <p:cNvSpPr/>
          <p:nvPr/>
        </p:nvSpPr>
        <p:spPr>
          <a:xfrm>
            <a:off x="0" y="0"/>
            <a:ext cx="12204001" cy="43704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4874400"/>
            <a:ext cx="10814400" cy="10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pPr algn="l">
              <a:lnSpc>
                <a:spcPct val="100000"/>
              </a:lnSpc>
              <a:spcAft>
                <a:spcPct val="20000"/>
              </a:spcAft>
            </a:pPr>
            <a:r>
              <a:rPr sz="3200">
                <a:solidFill>
                  <a:srgbClr val="0F283E"/>
                </a:solidFill>
                <a:latin typeface="Open Sans"/>
              </a:rPr>
              <a:t>eHealth revenue forecast by segment in Germany from 2016 to 2022 (in million U.S. dollars)</a:t>
            </a:r>
          </a:p>
        </p:txBody>
      </p:sp>
      <p:sp>
        <p:nvSpPr>
          <p:cNvPr id="3" name="New shape"/>
          <p:cNvSpPr/>
          <p:nvPr/>
        </p:nvSpPr>
        <p:spPr>
          <a:xfrm>
            <a:off x="676800" y="4564800"/>
            <a:ext cx="3186000" cy="3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algn="l">
              <a:lnSpc>
                <a:spcPct val="100000"/>
              </a:lnSpc>
              <a:spcAft>
                <a:spcPct val="20000"/>
              </a:spcAft>
            </a:pPr>
            <a:r>
              <a:rPr sz="1400" b="1">
                <a:solidFill>
                  <a:srgbClr val="0A85E6"/>
                </a:solidFill>
                <a:latin typeface="Open Sans"/>
              </a:rPr>
              <a:t>MEDICAL TECHNOLOGY</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2500" lnSpcReduction="20000"/>
          </a:bodyPr>
          <a:lstStyle/>
          <a:p>
            <a:pPr algn="l">
              <a:lnSpc>
                <a:spcPct val="100000"/>
              </a:lnSpc>
              <a:spcAft>
                <a:spcPct val="20000"/>
              </a:spcAft>
            </a:pPr>
            <a:r>
              <a:rPr sz="3200">
                <a:solidFill>
                  <a:srgbClr val="0A85E6"/>
                </a:solidFill>
                <a:latin typeface="Open Sans Light"/>
              </a:rPr>
              <a:t>eHealth revenue forecast by segment in Germany from 2016 to 2022 (in million U.S. dollars)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eHealth revenue forecast by segment in Germany 2016-2022</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2018</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Statista; </a:t>
            </a:r>
            <a:r>
              <a:rPr sz="800">
                <a:solidFill>
                  <a:srgbClr val="555555"/>
                </a:solidFill>
                <a:latin typeface="Open Sans"/>
                <a:hlinkClick r:id="rId5"/>
              </a:rPr>
              <a:t>ID 887037</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2</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2500" lnSpcReduction="20000"/>
          </a:bodyPr>
          <a:lstStyle/>
          <a:p>
            <a:pPr algn="l">
              <a:lnSpc>
                <a:spcPct val="100000"/>
              </a:lnSpc>
              <a:spcAft>
                <a:spcPct val="20000"/>
              </a:spcAft>
            </a:pPr>
            <a:r>
              <a:rPr sz="3200">
                <a:solidFill>
                  <a:srgbClr val="0A85E6"/>
                </a:solidFill>
                <a:latin typeface="Open Sans Light"/>
              </a:rPr>
              <a:t>eHealth revenue forecast by segment in Germany from 2016 to 2022 (in million U.S. dollars)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eHealth revenue forecast by segment in Germany 2016-2022</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2018</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Statista; </a:t>
            </a:r>
            <a:r>
              <a:rPr sz="800">
                <a:solidFill>
                  <a:srgbClr val="555555"/>
                </a:solidFill>
                <a:latin typeface="Open Sans"/>
                <a:hlinkClick r:id="rId5"/>
              </a:rPr>
              <a:t>ID 887037</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3</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2500" lnSpcReduction="20000"/>
          </a:bodyPr>
          <a:lstStyle/>
          <a:p>
            <a:pPr algn="l">
              <a:lnSpc>
                <a:spcPct val="100000"/>
              </a:lnSpc>
              <a:spcAft>
                <a:spcPct val="20000"/>
              </a:spcAft>
            </a:pPr>
            <a:r>
              <a:rPr sz="3200">
                <a:solidFill>
                  <a:srgbClr val="0A85E6"/>
                </a:solidFill>
                <a:latin typeface="Open Sans Light"/>
              </a:rPr>
              <a:t>eHealth revenue forecast by segment in Germany from 2016 to 2022 (in million U.S. dollars)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eHealth revenue forecast by segment in Germany 2016-2022</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2018</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Statista; </a:t>
            </a:r>
            <a:r>
              <a:rPr sz="800">
                <a:solidFill>
                  <a:srgbClr val="555555"/>
                </a:solidFill>
                <a:latin typeface="Open Sans"/>
                <a:hlinkClick r:id="rId5"/>
              </a:rPr>
              <a:t>ID 887037</a:t>
            </a:r>
          </a:p>
        </p:txBody>
      </p:sp>
      <p:graphicFrame>
        <p:nvGraphicFramePr>
          <p:cNvPr id="5" name="ChartObject"/>
          <p:cNvGraphicFramePr/>
          <p:nvPr/>
        </p:nvGraphicFramePr>
        <p:xfrm>
          <a:off x="676800" y="2098700"/>
          <a:ext cx="10742400" cy="38881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4898650" y="1882800"/>
            <a:ext cx="22987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Revenues in million US$</a:t>
            </a: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4</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2500" lnSpcReduction="20000"/>
          </a:bodyPr>
          <a:lstStyle/>
          <a:p>
            <a:pPr algn="l">
              <a:lnSpc>
                <a:spcPct val="100000"/>
              </a:lnSpc>
              <a:spcAft>
                <a:spcPct val="20000"/>
              </a:spcAft>
            </a:pPr>
            <a:r>
              <a:rPr sz="3200">
                <a:solidFill>
                  <a:srgbClr val="0A85E6"/>
                </a:solidFill>
                <a:latin typeface="Open Sans Light"/>
              </a:rPr>
              <a:t>eHealth revenue forecast by segment in Germany from 2016 to 2022 (in million U.S. dollars)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eHealth revenue forecast by segment in Germany 2016-2022</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2018</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Statista; </a:t>
            </a:r>
            <a:r>
              <a:rPr sz="800">
                <a:solidFill>
                  <a:srgbClr val="555555"/>
                </a:solidFill>
                <a:latin typeface="Open Sans"/>
                <a:hlinkClick r:id="rId5"/>
              </a:rPr>
              <a:t>ID 887037</a:t>
            </a:r>
          </a:p>
        </p:txBody>
      </p:sp>
      <p:graphicFrame>
        <p:nvGraphicFramePr>
          <p:cNvPr id="5" name="ChartObject"/>
          <p:cNvGraphicFramePr/>
          <p:nvPr/>
        </p:nvGraphicFramePr>
        <p:xfrm>
          <a:off x="676800" y="2098700"/>
          <a:ext cx="7158000" cy="38881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3106450" y="1882800"/>
            <a:ext cx="22987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Revenues in million US$</a:t>
            </a:r>
          </a:p>
        </p:txBody>
      </p:sp>
      <p:sp>
        <p:nvSpPr>
          <p:cNvPr id="7"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8"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5</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2500" lnSpcReduction="20000"/>
          </a:bodyPr>
          <a:lstStyle/>
          <a:p>
            <a:pPr algn="l">
              <a:lnSpc>
                <a:spcPct val="100000"/>
              </a:lnSpc>
              <a:spcAft>
                <a:spcPct val="20000"/>
              </a:spcAft>
            </a:pPr>
            <a:r>
              <a:rPr sz="3200">
                <a:solidFill>
                  <a:srgbClr val="0A85E6"/>
                </a:solidFill>
                <a:latin typeface="Open Sans Light"/>
              </a:rPr>
              <a:t>eHealth revenue forecast by segment in Germany from 2016 to 2022 (in million U.S. dollars)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eHealth revenue forecast by segment in Germany 2016-2022</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2018</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Statista; </a:t>
            </a:r>
            <a:r>
              <a:rPr sz="800">
                <a:solidFill>
                  <a:srgbClr val="555555"/>
                </a:solidFill>
                <a:latin typeface="Open Sans"/>
                <a:hlinkClick r:id="rId5"/>
              </a:rPr>
              <a:t>ID 887037</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6</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2500" lnSpcReduction="20000"/>
          </a:bodyPr>
          <a:lstStyle/>
          <a:p>
            <a:pPr algn="l">
              <a:lnSpc>
                <a:spcPct val="100000"/>
              </a:lnSpc>
              <a:spcAft>
                <a:spcPct val="20000"/>
              </a:spcAft>
            </a:pPr>
            <a:r>
              <a:rPr sz="3200">
                <a:solidFill>
                  <a:srgbClr val="0A85E6"/>
                </a:solidFill>
                <a:latin typeface="Open Sans Light"/>
              </a:rPr>
              <a:t>eHealth revenue forecast by segment in Germany from 2016 to 2022 (in million U.S. dollars)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eHealth revenue forecast by segment in Germany 2016-2022</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2018</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Statista; </a:t>
            </a:r>
            <a:r>
              <a:rPr sz="800">
                <a:solidFill>
                  <a:srgbClr val="555555"/>
                </a:solidFill>
                <a:latin typeface="Open Sans"/>
                <a:hlinkClick r:id="rId5"/>
              </a:rPr>
              <a:t>ID 887037</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7</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2500" lnSpcReduction="20000"/>
          </a:bodyPr>
          <a:lstStyle/>
          <a:p>
            <a:pPr algn="l">
              <a:lnSpc>
                <a:spcPct val="100000"/>
              </a:lnSpc>
              <a:spcAft>
                <a:spcPct val="20000"/>
              </a:spcAft>
            </a:pPr>
            <a:r>
              <a:rPr sz="3200">
                <a:solidFill>
                  <a:srgbClr val="0A85E6"/>
                </a:solidFill>
                <a:latin typeface="Open Sans Light"/>
              </a:rPr>
              <a:t>eHealth revenue forecast by segment in Germany from 2016 to 2022 (in million U.S. dollars)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eHealth revenue forecast by segment in Germany 2016-2022</a:t>
            </a:r>
          </a:p>
        </p:txBody>
      </p:sp>
      <p:graphicFrame>
        <p:nvGraphicFramePr>
          <p:cNvPr id="4" name="New Table"/>
          <p:cNvGraphicFramePr>
            <a:graphicFrameLocks noGrp="1"/>
          </p:cNvGraphicFramePr>
          <p:nvPr/>
        </p:nvGraphicFramePr>
        <p:xfrm>
          <a:off x="676800" y="1882800"/>
          <a:ext cx="5334000" cy="3291840"/>
        </p:xfrm>
        <a:graphic>
          <a:graphicData uri="http://schemas.openxmlformats.org/drawingml/2006/table">
            <a:tbl>
              <a:tblPr firstRow="1" bandRow="1">
                <a:tableStyleId>{5C22544A-7EE6-4342-B048-85BDC9FD1C3A}</a:tableStyleId>
              </a:tblPr>
              <a:tblGrid>
                <a:gridCol w="1778000">
                  <a:extLst>
                    <a:ext uri="{9D8B030D-6E8A-4147-A177-3AD203B41FA5}">
                      <a16:colId xmlns:a16="http://schemas.microsoft.com/office/drawing/2014/main" val="20000"/>
                    </a:ext>
                  </a:extLst>
                </a:gridCol>
                <a:gridCol w="3556000">
                  <a:extLst>
                    <a:ext uri="{9D8B030D-6E8A-4147-A177-3AD203B41FA5}">
                      <a16:colId xmlns:a16="http://schemas.microsoft.com/office/drawing/2014/main" val="20001"/>
                    </a:ext>
                  </a:extLst>
                </a:gridCol>
              </a:tblGrid>
              <a:tr h="0">
                <a:tc gridSpan="2">
                  <a:txBody>
                    <a:bodyPr/>
                    <a:lstStyle/>
                    <a:p>
                      <a:pPr algn="l"/>
                      <a:r>
                        <a:rPr sz="1000" b="1">
                          <a:solidFill>
                            <a:srgbClr val="0F283E"/>
                          </a:solidFill>
                          <a:latin typeface="Open Sans Light"/>
                        </a:rPr>
                        <a:t>Source and methodology information</a:t>
                      </a:r>
                    </a:p>
                  </a:txBody>
                  <a:tcPr>
                    <a:lnL>
                      <a:solidFill>
                        <a:prstClr val="black">
                          <a:alpha val="0"/>
                          <a:alpha val="0"/>
                        </a:prstClr>
                      </a:solidFill>
                    </a:lnL>
                    <a:lnR>
                      <a:solidFill>
                        <a:prstClr val="black">
                          <a:alpha val="0"/>
                          <a:alpha val="0"/>
                        </a:prstClr>
                      </a:solidFill>
                    </a:lnR>
                    <a:lnT>
                      <a:solidFill>
                        <a:prstClr val="black">
                          <a:alpha val="0"/>
                          <a:alpha val="0"/>
                        </a:prstClr>
                      </a:solidFill>
                    </a:lnT>
                    <a:lnB>
                      <a:solidFill>
                        <a:prstClr val="black">
                          <a:alpha val="0"/>
                          <a:alpha val="0"/>
                          <a:alpha val="0"/>
                        </a:prstClr>
                      </a:solidFill>
                    </a:lnB>
                    <a:solidFill>
                      <a:prstClr val="black">
                        <a:alpha val="0"/>
                        <a:alpha val="0"/>
                      </a:prstClr>
                    </a:solidFill>
                  </a:tcPr>
                </a:tc>
                <a:tc hMerge="1">
                  <a:txBody>
                    <a:bodyPr/>
                    <a:lstStyle/>
                    <a:p>
                      <a:endParaRPr/>
                    </a:p>
                  </a:txBody>
                  <a:tcPr>
                    <a:lnL>
                      <a:solidFill>
                        <a:prstClr val="black">
                          <a:alpha val="0"/>
                        </a:prstClr>
                      </a:solidFill>
                    </a:lnL>
                    <a:lnB>
                      <a:solidFill>
                        <a:prstClr val="black">
                          <a:alpha val="0"/>
                          <a:alpha val="0"/>
                          <a:alpha val="0"/>
                        </a:prstClr>
                      </a:solidFill>
                    </a:lnB>
                  </a:tcPr>
                </a:tc>
                <a:extLst>
                  <a:ext uri="{0D108BD9-81ED-4DB2-BD59-A6C34878D82A}">
                    <a16:rowId xmlns:a16="http://schemas.microsoft.com/office/drawing/2014/main" val="10000"/>
                  </a:ext>
                </a:extLst>
              </a:tr>
              <a:tr h="0">
                <a:tc>
                  <a:txBody>
                    <a:bodyPr/>
                    <a:lstStyle/>
                    <a:p>
                      <a:r>
                        <a:rPr sz="800">
                          <a:solidFill>
                            <a:srgbClr val="0F283E"/>
                          </a:solidFill>
                          <a:latin typeface="Open Sans Light"/>
                        </a:rPr>
                        <a:t>Source(s)</a:t>
                      </a:r>
                    </a:p>
                  </a:txBody>
                  <a:tcPr>
                    <a:lnL>
                      <a:solidFill>
                        <a:prstClr val="black">
                          <a:alpha val="0"/>
                        </a:prstClr>
                      </a:solidFill>
                    </a:lnL>
                    <a:lnR>
                      <a:solidFill>
                        <a:prstClr val="black">
                          <a:alpha val="0"/>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Statista</a:t>
                      </a:r>
                    </a:p>
                  </a:txBody>
                  <a:tcPr>
                    <a:lnL>
                      <a:solidFill>
                        <a:prstClr val="black">
                          <a:alpha val="0"/>
                          <a:alpha val="0"/>
                        </a:prstClr>
                      </a:solidFill>
                    </a:lnL>
                    <a:lnR>
                      <a:solidFill>
                        <a:prstClr val="black">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1"/>
                  </a:ext>
                </a:extLst>
              </a:tr>
              <a:tr h="0">
                <a:tc>
                  <a:txBody>
                    <a:bodyPr/>
                    <a:lstStyle/>
                    <a:p>
                      <a:r>
                        <a:rPr sz="800">
                          <a:solidFill>
                            <a:srgbClr val="0F283E"/>
                          </a:solidFill>
                          <a:latin typeface="Open Sans Light"/>
                        </a:rPr>
                        <a:t>Conducted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Statista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2"/>
                  </a:ext>
                </a:extLst>
              </a:tr>
              <a:tr h="0">
                <a:tc>
                  <a:txBody>
                    <a:bodyPr/>
                    <a:lstStyle/>
                    <a:p>
                      <a:r>
                        <a:rPr sz="800">
                          <a:solidFill>
                            <a:srgbClr val="0F283E"/>
                          </a:solidFill>
                          <a:latin typeface="Open Sans Light"/>
                        </a:rPr>
                        <a:t>Survey period</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2018</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3"/>
                  </a:ext>
                </a:extLst>
              </a:tr>
              <a:tr h="0">
                <a:tc>
                  <a:txBody>
                    <a:bodyPr/>
                    <a:lstStyle/>
                    <a:p>
                      <a:r>
                        <a:rPr sz="800">
                          <a:solidFill>
                            <a:srgbClr val="0F283E"/>
                          </a:solidFill>
                          <a:latin typeface="Open Sans Light"/>
                        </a:rPr>
                        <a:t>Region(s)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Germany</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4"/>
                  </a:ext>
                </a:extLst>
              </a:tr>
              <a:tr h="0">
                <a:tc>
                  <a:txBody>
                    <a:bodyPr/>
                    <a:lstStyle/>
                    <a:p>
                      <a:r>
                        <a:rPr sz="800">
                          <a:solidFill>
                            <a:srgbClr val="0F283E"/>
                          </a:solidFill>
                          <a:latin typeface="Open Sans Light"/>
                        </a:rPr>
                        <a:t>Number of respondents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5"/>
                  </a:ext>
                </a:extLst>
              </a:tr>
              <a:tr h="0">
                <a:tc>
                  <a:txBody>
                    <a:bodyPr/>
                    <a:lstStyle/>
                    <a:p>
                      <a:r>
                        <a:rPr sz="800">
                          <a:solidFill>
                            <a:srgbClr val="0F283E"/>
                          </a:solidFill>
                          <a:latin typeface="Open Sans Light"/>
                        </a:rPr>
                        <a:t>Age group</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6"/>
                  </a:ext>
                </a:extLst>
              </a:tr>
              <a:tr h="0">
                <a:tc>
                  <a:txBody>
                    <a:bodyPr/>
                    <a:lstStyle/>
                    <a:p>
                      <a:r>
                        <a:rPr sz="800">
                          <a:solidFill>
                            <a:srgbClr val="0F283E"/>
                          </a:solidFill>
                          <a:latin typeface="Open Sans Light"/>
                        </a:rPr>
                        <a:t>Special characteristics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7"/>
                  </a:ext>
                </a:extLst>
              </a:tr>
              <a:tr h="0">
                <a:tc>
                  <a:txBody>
                    <a:bodyPr/>
                    <a:lstStyle/>
                    <a:p>
                      <a:r>
                        <a:rPr sz="800">
                          <a:solidFill>
                            <a:srgbClr val="0F283E"/>
                          </a:solidFill>
                          <a:latin typeface="Open Sans Light"/>
                        </a:rPr>
                        <a:t>Published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Statista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8"/>
                  </a:ext>
                </a:extLst>
              </a:tr>
              <a:tr h="0">
                <a:tc>
                  <a:txBody>
                    <a:bodyPr/>
                    <a:lstStyle/>
                    <a:p>
                      <a:r>
                        <a:rPr sz="800">
                          <a:solidFill>
                            <a:srgbClr val="0F283E"/>
                          </a:solidFill>
                          <a:latin typeface="Open Sans Light"/>
                        </a:rPr>
                        <a:t>Publication date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July 2018</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9"/>
                  </a:ext>
                </a:extLst>
              </a:tr>
              <a:tr h="0">
                <a:tc>
                  <a:txBody>
                    <a:bodyPr/>
                    <a:lstStyle/>
                    <a:p>
                      <a:r>
                        <a:rPr sz="800">
                          <a:solidFill>
                            <a:srgbClr val="0F283E"/>
                          </a:solidFill>
                          <a:latin typeface="Open Sans Light"/>
                        </a:rPr>
                        <a:t>Original source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Digital Market Outlook</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0"/>
                  </a:ext>
                </a:extLst>
              </a:tr>
              <a:tr h="0">
                <a:tc>
                  <a:txBody>
                    <a:bodyPr/>
                    <a:lstStyle/>
                    <a:p>
                      <a:r>
                        <a:rPr sz="800">
                          <a:solidFill>
                            <a:srgbClr val="0F283E"/>
                          </a:solidFill>
                          <a:latin typeface="Open Sans Light"/>
                        </a:rPr>
                        <a:t>Website URL</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hlinkClick r:id="rId4"/>
                        </a:rPr>
                        <a:t>visit the website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1"/>
                  </a:ext>
                </a:extLst>
              </a:tr>
              <a:tr h="0">
                <a:tc>
                  <a:txBody>
                    <a:bodyPr/>
                    <a:lstStyle/>
                    <a:p>
                      <a:r>
                        <a:rPr sz="800">
                          <a:solidFill>
                            <a:srgbClr val="0F283E"/>
                          </a:solidFill>
                          <a:latin typeface="Open Sans Light"/>
                        </a:rPr>
                        <a:t>Notes: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prstClr>
                      </a:solidFill>
                    </a:lnB>
                    <a:solidFill>
                      <a:prstClr val="black">
                        <a:alpha val="0"/>
                      </a:prstClr>
                    </a:solidFill>
                  </a:tcPr>
                </a:tc>
                <a:tc>
                  <a:txBody>
                    <a:bodyPr/>
                    <a:lstStyle/>
                    <a:p>
                      <a:r>
                        <a:rPr sz="800" i="1">
                          <a:solidFill>
                            <a:srgbClr val="0F283E"/>
                          </a:solidFill>
                          <a:latin typeface="Open Sans Light"/>
                        </a:rPr>
                        <a:t>According to the World Health Organization, the official definition of eHealth is as follows: "eHealth is the secure use of information and communications technologies in support of health and health-related fields, including healthcare services and processes, prevention, health surveillance, treatm [...] For more information visit our Website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prstClr>
                      </a:solidFill>
                    </a:lnB>
                    <a:solidFill>
                      <a:prstClr val="black">
                        <a:alpha val="0"/>
                      </a:prstClr>
                    </a:solidFill>
                  </a:tcPr>
                </a:tc>
                <a:extLst>
                  <a:ext uri="{0D108BD9-81ED-4DB2-BD59-A6C34878D82A}">
                    <a16:rowId xmlns:a16="http://schemas.microsoft.com/office/drawing/2014/main" val="10012"/>
                  </a:ext>
                </a:extLst>
              </a:tr>
            </a:tbl>
          </a:graphicData>
        </a:graphic>
      </p:graphicFrame>
      <p:sp>
        <p:nvSpPr>
          <p:cNvPr id="5" name="New shape"/>
          <p:cNvSpPr/>
          <p:nvPr/>
        </p:nvSpPr>
        <p:spPr>
          <a:xfrm>
            <a:off x="6138000" y="1882800"/>
            <a:ext cx="528120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lnSpc>
                <a:spcPct val="1200"/>
              </a:lnSpc>
              <a:spcAft>
                <a:spcPct val="20000"/>
              </a:spcAft>
            </a:pPr>
            <a:r>
              <a:rPr sz="1000" b="1">
                <a:solidFill>
                  <a:srgbClr val="0F283E"/>
                </a:solidFill>
                <a:latin typeface="Open Sans Light"/>
              </a:rPr>
              <a:t>Description</a:t>
            </a:r>
          </a:p>
          <a:p>
            <a:pPr algn="l"/>
            <a:endParaRPr sz="800">
              <a:solidFill>
                <a:srgbClr val="0F283E"/>
              </a:solidFill>
              <a:latin typeface="Open Sans Light"/>
            </a:endParaRPr>
          </a:p>
          <a:p>
            <a:pPr algn="l"/>
            <a:r>
              <a:rPr sz="800">
                <a:solidFill>
                  <a:srgbClr val="0F283E"/>
                </a:solidFill>
                <a:latin typeface="Open Sans Light"/>
              </a:rPr>
              <a:t>This statistic shows a revenue forecast up to 2022 for the eHealth market by segment in Germany. According to the Digital Market Outlook, revenues in Heart Failure solutions are going to be at 42,4 million U.S. dollars in 2022. Statista`s Digital Market Outlook offers forecasts, detailed market insights and essential performance indicators of the most significant areas in the "Digital Economy", including various digital goods and services. Alongside revenue forecasts for 50 countries worldwide, Statista offers additional insights into consumer trends and demographic structure of digital consumer markets.</a:t>
            </a:r>
            <a:endParaRPr sz="800" i="1">
              <a:solidFill>
                <a:srgbClr val="0F283E"/>
              </a:solidFill>
              <a:latin typeface="Open Sans Light"/>
            </a:endParaRPr>
          </a:p>
        </p:txBody>
      </p:sp>
      <p:sp>
        <p:nvSpPr>
          <p:cNvPr id="6" name="New shape"/>
          <p:cNvSpPr/>
          <p:nvPr/>
        </p:nvSpPr>
        <p:spPr>
          <a:xfrm flipH="1">
            <a:off x="60480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8</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9.11.14"/>
  <p:tag name="AS_TITLE" val="Aspose.Slides for .NET 4.0 Client Profile"/>
  <p:tag name="AS_VERSION" val="19.1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623</Words>
  <Application>Microsoft Macintosh PowerPoint</Application>
  <PresentationFormat>Breitbild</PresentationFormat>
  <Paragraphs>81</Paragraphs>
  <Slides>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vt:i4>
      </vt:variant>
    </vt:vector>
  </HeadingPairs>
  <TitlesOfParts>
    <vt:vector size="13" baseType="lpstr">
      <vt:lpstr>Arial</vt:lpstr>
      <vt:lpstr>Calibri</vt:lpstr>
      <vt:lpstr>Open Sans</vt:lpstr>
      <vt:lpstr>Open Sans Light</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cp:lastModifiedBy>Horst Kunhardt</cp:lastModifiedBy>
  <cp:revision>1</cp:revision>
  <cp:lastPrinted>2020-04-29T04:33:52Z</cp:lastPrinted>
  <dcterms:created xsi:type="dcterms:W3CDTF">2020-04-29T02:33:52Z</dcterms:created>
  <dcterms:modified xsi:type="dcterms:W3CDTF">2020-05-05T09:30:42Z</dcterms:modified>
</cp:coreProperties>
</file>