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032F-BA43-A1AA-C8B972987DBD}"/>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032F-BA43-A1AA-C8B972987DBD}"/>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032F-BA43-A1AA-C8B972987DBD}"/>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032F-BA43-A1AA-C8B972987DBD}"/>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032F-BA43-A1AA-C8B972987DBD}"/>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032F-BA43-A1AA-C8B972987DBD}"/>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032F-BA43-A1AA-C8B972987DBD}"/>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032F-BA43-A1AA-C8B972987DBD}"/>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032F-BA43-A1AA-C8B972987DBD}"/>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032F-BA43-A1AA-C8B972987DBD}"/>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032F-BA43-A1AA-C8B972987DBD}"/>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032F-BA43-A1AA-C8B972987DBD}"/>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032F-BA43-A1AA-C8B972987DBD}"/>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032F-BA43-A1AA-C8B972987DBD}"/>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EMR implementation</c:v>
                </c:pt>
                <c:pt idx="1">
                  <c:v>IT security</c:v>
                </c:pt>
                <c:pt idx="2">
                  <c:v>Data exchange with external partners</c:v>
                </c:pt>
                <c:pt idx="3">
                  <c:v>Mobile devices</c:v>
                </c:pt>
                <c:pt idx="4">
                  <c:v>Improve patient access to information</c:v>
                </c:pt>
                <c:pt idx="5">
                  <c:v>Patient-generated data</c:v>
                </c:pt>
                <c:pt idx="6">
                  <c:v>Archiving and documentation</c:v>
                </c:pt>
                <c:pt idx="7">
                  <c:v>Improve clinician access to information</c:v>
                </c:pt>
                <c:pt idx="8">
                  <c:v>Updating hardware and/or network resources</c:v>
                </c:pt>
                <c:pt idx="9">
                  <c:v>System usability</c:v>
                </c:pt>
                <c:pt idx="10">
                  <c:v>Cost savings</c:v>
                </c:pt>
                <c:pt idx="11">
                  <c:v>Reorganization of health systems</c:v>
                </c:pt>
                <c:pt idx="12">
                  <c:v>Artificial Intelligence</c:v>
                </c:pt>
                <c:pt idx="13">
                  <c:v>Healthcare Analytics</c:v>
                </c:pt>
              </c:strCache>
            </c:strRef>
          </c:cat>
          <c:val>
            <c:numRef>
              <c:f>Sheet1!$B$2:$B$15</c:f>
              <c:numCache>
                <c:formatCode>General</c:formatCode>
                <c:ptCount val="14"/>
                <c:pt idx="0">
                  <c:v>0.54</c:v>
                </c:pt>
                <c:pt idx="1">
                  <c:v>0.46</c:v>
                </c:pt>
                <c:pt idx="2">
                  <c:v>0.27</c:v>
                </c:pt>
                <c:pt idx="3">
                  <c:v>0.18</c:v>
                </c:pt>
                <c:pt idx="4">
                  <c:v>0.17</c:v>
                </c:pt>
                <c:pt idx="5">
                  <c:v>0.16</c:v>
                </c:pt>
                <c:pt idx="6">
                  <c:v>0.15</c:v>
                </c:pt>
                <c:pt idx="7">
                  <c:v>0.15</c:v>
                </c:pt>
                <c:pt idx="8">
                  <c:v>0.14000000000000001</c:v>
                </c:pt>
                <c:pt idx="9">
                  <c:v>0.14000000000000001</c:v>
                </c:pt>
                <c:pt idx="10">
                  <c:v>0.13</c:v>
                </c:pt>
                <c:pt idx="11">
                  <c:v>0.12</c:v>
                </c:pt>
                <c:pt idx="12">
                  <c:v>0.08</c:v>
                </c:pt>
                <c:pt idx="13">
                  <c:v>0.06</c:v>
                </c:pt>
              </c:numCache>
            </c:numRef>
          </c:val>
          <c:extLst>
            <c:ext xmlns:c16="http://schemas.microsoft.com/office/drawing/2014/chart" uri="{C3380CC4-5D6E-409C-BE32-E72D297353CC}">
              <c16:uniqueId val="{0000000E-032F-BA43-A1AA-C8B972987DBD}"/>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9776-9346-A4DA-5B7A4E71FB7A}"/>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9776-9346-A4DA-5B7A4E71FB7A}"/>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9776-9346-A4DA-5B7A4E71FB7A}"/>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9776-9346-A4DA-5B7A4E71FB7A}"/>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9776-9346-A4DA-5B7A4E71FB7A}"/>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9776-9346-A4DA-5B7A4E71FB7A}"/>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9776-9346-A4DA-5B7A4E71FB7A}"/>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9776-9346-A4DA-5B7A4E71FB7A}"/>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9776-9346-A4DA-5B7A4E71FB7A}"/>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9776-9346-A4DA-5B7A4E71FB7A}"/>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9776-9346-A4DA-5B7A4E71FB7A}"/>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9776-9346-A4DA-5B7A4E71FB7A}"/>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9776-9346-A4DA-5B7A4E71FB7A}"/>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9776-9346-A4DA-5B7A4E71FB7A}"/>
                </c:ext>
              </c:extLst>
            </c:dLbl>
            <c:spPr>
              <a:noFill/>
              <a:ln>
                <a:noFill/>
              </a:ln>
              <a:effectLst/>
            </c:spPr>
            <c:txPr>
              <a:bodyPr/>
              <a:lstStyle/>
              <a:p>
                <a:pPr>
                  <a:defRPr sz="8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EMR implementation</c:v>
                </c:pt>
                <c:pt idx="1">
                  <c:v>IT security</c:v>
                </c:pt>
                <c:pt idx="2">
                  <c:v>Data exchange with external partners</c:v>
                </c:pt>
                <c:pt idx="3">
                  <c:v>Mobile devices</c:v>
                </c:pt>
                <c:pt idx="4">
                  <c:v>Improve patient access to information</c:v>
                </c:pt>
                <c:pt idx="5">
                  <c:v>Patient-generated data</c:v>
                </c:pt>
                <c:pt idx="6">
                  <c:v>Archiving and documentation</c:v>
                </c:pt>
                <c:pt idx="7">
                  <c:v>Improve clinician access to information</c:v>
                </c:pt>
                <c:pt idx="8">
                  <c:v>Updating hardware and/or network resources</c:v>
                </c:pt>
                <c:pt idx="9">
                  <c:v>System usability</c:v>
                </c:pt>
                <c:pt idx="10">
                  <c:v>Cost savings</c:v>
                </c:pt>
                <c:pt idx="11">
                  <c:v>Reorganization of health systems</c:v>
                </c:pt>
                <c:pt idx="12">
                  <c:v>Artificial Intelligence</c:v>
                </c:pt>
                <c:pt idx="13">
                  <c:v>Healthcare Analytics</c:v>
                </c:pt>
              </c:strCache>
            </c:strRef>
          </c:cat>
          <c:val>
            <c:numRef>
              <c:f>Sheet1!$B$2:$B$15</c:f>
              <c:numCache>
                <c:formatCode>General</c:formatCode>
                <c:ptCount val="14"/>
                <c:pt idx="0">
                  <c:v>0.54</c:v>
                </c:pt>
                <c:pt idx="1">
                  <c:v>0.46</c:v>
                </c:pt>
                <c:pt idx="2">
                  <c:v>0.27</c:v>
                </c:pt>
                <c:pt idx="3">
                  <c:v>0.18</c:v>
                </c:pt>
                <c:pt idx="4">
                  <c:v>0.17</c:v>
                </c:pt>
                <c:pt idx="5">
                  <c:v>0.16</c:v>
                </c:pt>
                <c:pt idx="6">
                  <c:v>0.15</c:v>
                </c:pt>
                <c:pt idx="7">
                  <c:v>0.15</c:v>
                </c:pt>
                <c:pt idx="8">
                  <c:v>0.14000000000000001</c:v>
                </c:pt>
                <c:pt idx="9">
                  <c:v>0.14000000000000001</c:v>
                </c:pt>
                <c:pt idx="10">
                  <c:v>0.13</c:v>
                </c:pt>
                <c:pt idx="11">
                  <c:v>0.12</c:v>
                </c:pt>
                <c:pt idx="12">
                  <c:v>0.08</c:v>
                </c:pt>
                <c:pt idx="13">
                  <c:v>0.06</c:v>
                </c:pt>
              </c:numCache>
            </c:numRef>
          </c:val>
          <c:extLst>
            <c:ext xmlns:c16="http://schemas.microsoft.com/office/drawing/2014/chart" uri="{C3380CC4-5D6E-409C-BE32-E72D297353CC}">
              <c16:uniqueId val="{0000000E-9776-9346-A4DA-5B7A4E71FB7A}"/>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2ED6-2142-9884-A36AC4DBC118}"/>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2ED6-2142-9884-A36AC4DBC118}"/>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2ED6-2142-9884-A36AC4DBC118}"/>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2ED6-2142-9884-A36AC4DBC118}"/>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2ED6-2142-9884-A36AC4DBC118}"/>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2ED6-2142-9884-A36AC4DBC118}"/>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2ED6-2142-9884-A36AC4DBC118}"/>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2ED6-2142-9884-A36AC4DBC118}"/>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2ED6-2142-9884-A36AC4DBC118}"/>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2ED6-2142-9884-A36AC4DBC118}"/>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2ED6-2142-9884-A36AC4DBC118}"/>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2ED6-2142-9884-A36AC4DBC118}"/>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2ED6-2142-9884-A36AC4DBC118}"/>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2ED6-2142-9884-A36AC4DBC118}"/>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EMR implementation</c:v>
                </c:pt>
                <c:pt idx="1">
                  <c:v>IT security</c:v>
                </c:pt>
                <c:pt idx="2">
                  <c:v>Data exchange with external partners</c:v>
                </c:pt>
                <c:pt idx="3">
                  <c:v>Mobile devices</c:v>
                </c:pt>
                <c:pt idx="4">
                  <c:v>Improve patient access to information</c:v>
                </c:pt>
                <c:pt idx="5">
                  <c:v>Patient-generated data</c:v>
                </c:pt>
                <c:pt idx="6">
                  <c:v>Archiving and documentation</c:v>
                </c:pt>
                <c:pt idx="7">
                  <c:v>Improve clinician access to information</c:v>
                </c:pt>
                <c:pt idx="8">
                  <c:v>Updating hardware and/or network resources</c:v>
                </c:pt>
                <c:pt idx="9">
                  <c:v>System usability</c:v>
                </c:pt>
                <c:pt idx="10">
                  <c:v>Cost savings</c:v>
                </c:pt>
                <c:pt idx="11">
                  <c:v>Reorganization of health systems</c:v>
                </c:pt>
                <c:pt idx="12">
                  <c:v>Artificial Intelligence</c:v>
                </c:pt>
                <c:pt idx="13">
                  <c:v>Healthcare Analytics</c:v>
                </c:pt>
              </c:strCache>
            </c:strRef>
          </c:cat>
          <c:val>
            <c:numRef>
              <c:f>Sheet1!$B$2:$B$15</c:f>
              <c:numCache>
                <c:formatCode>General</c:formatCode>
                <c:ptCount val="14"/>
                <c:pt idx="0">
                  <c:v>0.54</c:v>
                </c:pt>
                <c:pt idx="1">
                  <c:v>0.46</c:v>
                </c:pt>
                <c:pt idx="2">
                  <c:v>0.27</c:v>
                </c:pt>
                <c:pt idx="3">
                  <c:v>0.18</c:v>
                </c:pt>
                <c:pt idx="4">
                  <c:v>0.17</c:v>
                </c:pt>
                <c:pt idx="5">
                  <c:v>0.16</c:v>
                </c:pt>
                <c:pt idx="6">
                  <c:v>0.15</c:v>
                </c:pt>
                <c:pt idx="7">
                  <c:v>0.15</c:v>
                </c:pt>
                <c:pt idx="8">
                  <c:v>0.14000000000000001</c:v>
                </c:pt>
                <c:pt idx="9">
                  <c:v>0.14000000000000001</c:v>
                </c:pt>
                <c:pt idx="10">
                  <c:v>0.13</c:v>
                </c:pt>
                <c:pt idx="11">
                  <c:v>0.12</c:v>
                </c:pt>
                <c:pt idx="12">
                  <c:v>0.08</c:v>
                </c:pt>
                <c:pt idx="13">
                  <c:v>0.06</c:v>
                </c:pt>
              </c:numCache>
            </c:numRef>
          </c:val>
          <c:extLst>
            <c:ext xmlns:c16="http://schemas.microsoft.com/office/drawing/2014/chart" uri="{C3380CC4-5D6E-409C-BE32-E72D297353CC}">
              <c16:uniqueId val="{0000000E-2ED6-2142-9884-A36AC4DBC118}"/>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58D-224B-B070-4E02FDFC5E17}"/>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58D-224B-B070-4E02FDFC5E17}"/>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58D-224B-B070-4E02FDFC5E17}"/>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A58D-224B-B070-4E02FDFC5E17}"/>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58D-224B-B070-4E02FDFC5E17}"/>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A58D-224B-B070-4E02FDFC5E17}"/>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A58D-224B-B070-4E02FDFC5E17}"/>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A58D-224B-B070-4E02FDFC5E17}"/>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A58D-224B-B070-4E02FDFC5E17}"/>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A58D-224B-B070-4E02FDFC5E17}"/>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A58D-224B-B070-4E02FDFC5E17}"/>
                </c:ext>
              </c:extLst>
            </c:dLbl>
            <c:dLbl>
              <c:idx val="1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B-A58D-224B-B070-4E02FDFC5E17}"/>
                </c:ext>
              </c:extLst>
            </c:dLbl>
            <c:dLbl>
              <c:idx val="1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A58D-224B-B070-4E02FDFC5E17}"/>
                </c:ext>
              </c:extLst>
            </c:dLbl>
            <c:dLbl>
              <c:idx val="1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A58D-224B-B070-4E02FDFC5E1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EMR implementation</c:v>
                </c:pt>
                <c:pt idx="1">
                  <c:v>IT security</c:v>
                </c:pt>
                <c:pt idx="2">
                  <c:v>Data exchange with external partners</c:v>
                </c:pt>
                <c:pt idx="3">
                  <c:v>Mobile devices</c:v>
                </c:pt>
                <c:pt idx="4">
                  <c:v>Improve patient access to information</c:v>
                </c:pt>
                <c:pt idx="5">
                  <c:v>Patient-generated data</c:v>
                </c:pt>
                <c:pt idx="6">
                  <c:v>Archiving and documentation</c:v>
                </c:pt>
                <c:pt idx="7">
                  <c:v>Improve clinician access to information</c:v>
                </c:pt>
                <c:pt idx="8">
                  <c:v>Updating hardware and/or network resources</c:v>
                </c:pt>
                <c:pt idx="9">
                  <c:v>System usability</c:v>
                </c:pt>
                <c:pt idx="10">
                  <c:v>Cost savings</c:v>
                </c:pt>
                <c:pt idx="11">
                  <c:v>Reorganization of health systems</c:v>
                </c:pt>
                <c:pt idx="12">
                  <c:v>Artificial Intelligence</c:v>
                </c:pt>
                <c:pt idx="13">
                  <c:v>Healthcare Analytics</c:v>
                </c:pt>
              </c:strCache>
            </c:strRef>
          </c:cat>
          <c:val>
            <c:numRef>
              <c:f>Sheet1!$B$2:$B$15</c:f>
              <c:numCache>
                <c:formatCode>General</c:formatCode>
                <c:ptCount val="14"/>
                <c:pt idx="0">
                  <c:v>0.54</c:v>
                </c:pt>
                <c:pt idx="1">
                  <c:v>0.46</c:v>
                </c:pt>
                <c:pt idx="2">
                  <c:v>0.27</c:v>
                </c:pt>
                <c:pt idx="3">
                  <c:v>0.18</c:v>
                </c:pt>
                <c:pt idx="4">
                  <c:v>0.17</c:v>
                </c:pt>
                <c:pt idx="5">
                  <c:v>0.16</c:v>
                </c:pt>
                <c:pt idx="6">
                  <c:v>0.15</c:v>
                </c:pt>
                <c:pt idx="7">
                  <c:v>0.15</c:v>
                </c:pt>
                <c:pt idx="8">
                  <c:v>0.14000000000000001</c:v>
                </c:pt>
                <c:pt idx="9">
                  <c:v>0.14000000000000001</c:v>
                </c:pt>
                <c:pt idx="10">
                  <c:v>0.13</c:v>
                </c:pt>
                <c:pt idx="11">
                  <c:v>0.12</c:v>
                </c:pt>
                <c:pt idx="12">
                  <c:v>0.08</c:v>
                </c:pt>
                <c:pt idx="13">
                  <c:v>0.06</c:v>
                </c:pt>
              </c:numCache>
            </c:numRef>
          </c:val>
          <c:extLst>
            <c:ext xmlns:c16="http://schemas.microsoft.com/office/drawing/2014/chart" uri="{C3380CC4-5D6E-409C-BE32-E72D297353CC}">
              <c16:uniqueId val="{0000000E-A58D-224B-B070-4E02FDFC5E17}"/>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17-8941-BBCA-F419951A1FF8}"/>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17-8941-BBCA-F419951A1FF8}"/>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17-8941-BBCA-F419951A1FF8}"/>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17-8941-BBCA-F419951A1FF8}"/>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17-8941-BBCA-F419951A1FF8}"/>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17-8941-BBCA-F419951A1FF8}"/>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C17-8941-BBCA-F419951A1FF8}"/>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C17-8941-BBCA-F419951A1FF8}"/>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C17-8941-BBCA-F419951A1FF8}"/>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C17-8941-BBCA-F419951A1FF8}"/>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C17-8941-BBCA-F419951A1FF8}"/>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C17-8941-BBCA-F419951A1FF8}"/>
                </c:ext>
              </c:extLst>
            </c:dLbl>
            <c:dLbl>
              <c:idx val="1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C17-8941-BBCA-F419951A1FF8}"/>
                </c:ext>
              </c:extLst>
            </c:dLbl>
            <c:dLbl>
              <c:idx val="1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C17-8941-BBCA-F419951A1FF8}"/>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EMR implementation</c:v>
                </c:pt>
                <c:pt idx="1">
                  <c:v>IT security</c:v>
                </c:pt>
                <c:pt idx="2">
                  <c:v>Data exchange with external partners</c:v>
                </c:pt>
                <c:pt idx="3">
                  <c:v>Mobile devices</c:v>
                </c:pt>
                <c:pt idx="4">
                  <c:v>Improve patient access to information</c:v>
                </c:pt>
                <c:pt idx="5">
                  <c:v>Patient-generated data</c:v>
                </c:pt>
                <c:pt idx="6">
                  <c:v>Archiving and documentation</c:v>
                </c:pt>
                <c:pt idx="7">
                  <c:v>Improve clinician access to information</c:v>
                </c:pt>
                <c:pt idx="8">
                  <c:v>Updating hardware and/or network resources</c:v>
                </c:pt>
                <c:pt idx="9">
                  <c:v>System usability</c:v>
                </c:pt>
                <c:pt idx="10">
                  <c:v>Cost savings</c:v>
                </c:pt>
                <c:pt idx="11">
                  <c:v>Reorganization of health systems</c:v>
                </c:pt>
                <c:pt idx="12">
                  <c:v>Artificial Intelligence</c:v>
                </c:pt>
                <c:pt idx="13">
                  <c:v>Healthcare Analytics</c:v>
                </c:pt>
              </c:strCache>
            </c:strRef>
          </c:cat>
          <c:val>
            <c:numRef>
              <c:f>Sheet1!$B$2:$B$15</c:f>
              <c:numCache>
                <c:formatCode>General</c:formatCode>
                <c:ptCount val="14"/>
                <c:pt idx="0">
                  <c:v>0.54</c:v>
                </c:pt>
                <c:pt idx="1">
                  <c:v>0.46</c:v>
                </c:pt>
                <c:pt idx="2">
                  <c:v>0.27</c:v>
                </c:pt>
                <c:pt idx="3">
                  <c:v>0.18</c:v>
                </c:pt>
                <c:pt idx="4">
                  <c:v>0.17</c:v>
                </c:pt>
                <c:pt idx="5">
                  <c:v>0.16</c:v>
                </c:pt>
                <c:pt idx="6">
                  <c:v>0.15</c:v>
                </c:pt>
                <c:pt idx="7">
                  <c:v>0.15</c:v>
                </c:pt>
                <c:pt idx="8">
                  <c:v>0.14000000000000001</c:v>
                </c:pt>
                <c:pt idx="9">
                  <c:v>0.14000000000000001</c:v>
                </c:pt>
                <c:pt idx="10">
                  <c:v>0.13</c:v>
                </c:pt>
                <c:pt idx="11">
                  <c:v>0.12</c:v>
                </c:pt>
                <c:pt idx="12">
                  <c:v>0.08</c:v>
                </c:pt>
                <c:pt idx="13">
                  <c:v>0.06</c:v>
                </c:pt>
              </c:numCache>
            </c:numRef>
          </c:val>
          <c:smooth val="0"/>
          <c:extLst>
            <c:ext xmlns:c16="http://schemas.microsoft.com/office/drawing/2014/chart" uri="{C3380CC4-5D6E-409C-BE32-E72D297353CC}">
              <c16:uniqueId val="{0000000E-DC17-8941-BBCA-F419951A1FF8}"/>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AA-5B48-BBB8-21522EFD8CF2}"/>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AA-5B48-BBB8-21522EFD8CF2}"/>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AA-5B48-BBB8-21522EFD8CF2}"/>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AA-5B48-BBB8-21522EFD8CF2}"/>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AA-5B48-BBB8-21522EFD8CF2}"/>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AA-5B48-BBB8-21522EFD8CF2}"/>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AA-5B48-BBB8-21522EFD8CF2}"/>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DAA-5B48-BBB8-21522EFD8CF2}"/>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DAA-5B48-BBB8-21522EFD8CF2}"/>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DAA-5B48-BBB8-21522EFD8CF2}"/>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DAA-5B48-BBB8-21522EFD8CF2}"/>
                </c:ext>
              </c:extLst>
            </c:dLbl>
            <c:dLbl>
              <c:idx val="1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DAA-5B48-BBB8-21522EFD8CF2}"/>
                </c:ext>
              </c:extLst>
            </c:dLbl>
            <c:dLbl>
              <c:idx val="1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DAA-5B48-BBB8-21522EFD8CF2}"/>
                </c:ext>
              </c:extLst>
            </c:dLbl>
            <c:dLbl>
              <c:idx val="1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DAA-5B48-BBB8-21522EFD8CF2}"/>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EMR implementation</c:v>
                </c:pt>
                <c:pt idx="1">
                  <c:v>IT security</c:v>
                </c:pt>
                <c:pt idx="2">
                  <c:v>Data exchange with external partners</c:v>
                </c:pt>
                <c:pt idx="3">
                  <c:v>Mobile devices</c:v>
                </c:pt>
                <c:pt idx="4">
                  <c:v>Improve patient access to information</c:v>
                </c:pt>
                <c:pt idx="5">
                  <c:v>Patient-generated data</c:v>
                </c:pt>
                <c:pt idx="6">
                  <c:v>Archiving and documentation</c:v>
                </c:pt>
                <c:pt idx="7">
                  <c:v>Improve clinician access to information</c:v>
                </c:pt>
                <c:pt idx="8">
                  <c:v>Updating hardware and/or network resources</c:v>
                </c:pt>
                <c:pt idx="9">
                  <c:v>System usability</c:v>
                </c:pt>
                <c:pt idx="10">
                  <c:v>Cost savings</c:v>
                </c:pt>
                <c:pt idx="11">
                  <c:v>Reorganization of health systems</c:v>
                </c:pt>
                <c:pt idx="12">
                  <c:v>Artificial Intelligence</c:v>
                </c:pt>
                <c:pt idx="13">
                  <c:v>Healthcare Analytics</c:v>
                </c:pt>
              </c:strCache>
            </c:strRef>
          </c:cat>
          <c:val>
            <c:numRef>
              <c:f>Sheet1!$B$2:$B$15</c:f>
              <c:numCache>
                <c:formatCode>General</c:formatCode>
                <c:ptCount val="14"/>
                <c:pt idx="0">
                  <c:v>0.54</c:v>
                </c:pt>
                <c:pt idx="1">
                  <c:v>0.46</c:v>
                </c:pt>
                <c:pt idx="2">
                  <c:v>0.27</c:v>
                </c:pt>
                <c:pt idx="3">
                  <c:v>0.18</c:v>
                </c:pt>
                <c:pt idx="4">
                  <c:v>0.17</c:v>
                </c:pt>
                <c:pt idx="5">
                  <c:v>0.16</c:v>
                </c:pt>
                <c:pt idx="6">
                  <c:v>0.15</c:v>
                </c:pt>
                <c:pt idx="7">
                  <c:v>0.15</c:v>
                </c:pt>
                <c:pt idx="8">
                  <c:v>0.14000000000000001</c:v>
                </c:pt>
                <c:pt idx="9">
                  <c:v>0.14000000000000001</c:v>
                </c:pt>
                <c:pt idx="10">
                  <c:v>0.13</c:v>
                </c:pt>
                <c:pt idx="11">
                  <c:v>0.12</c:v>
                </c:pt>
                <c:pt idx="12">
                  <c:v>0.08</c:v>
                </c:pt>
                <c:pt idx="13">
                  <c:v>0.06</c:v>
                </c:pt>
              </c:numCache>
            </c:numRef>
          </c:val>
          <c:smooth val="0"/>
          <c:extLst>
            <c:ext xmlns:c16="http://schemas.microsoft.com/office/drawing/2014/chart" uri="{C3380CC4-5D6E-409C-BE32-E72D297353CC}">
              <c16:uniqueId val="{0000000E-EDAA-5B48-BBB8-21522EFD8CF2}"/>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633E8D9A-6D19-4590-BFD0-42704A029B39}"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FA0655DC-5306-4C4F-96DD-2CFBBEA6FB9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5F655A8-DF8B-496E-B060-62B4FD93922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D27B133-72D8-423F-AE0C-17A536A7852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CE94EDAD-738C-4E83-B35E-57FC4AA1DCC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568650FD-16B0-417F-B343-B0DFF26DE0DF}"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51887513-7F51-4E77-A1E8-7E389FC42CA5}"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B83C5AB-033C-4518-9472-9ED8959D5410}"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A5BB4074-DEBB-41F6-A72B-1E6F85D9378F}"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BFAF4CD0-4573-4432-8243-1DB192F313DA}"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0873B01B-2D4D-46F1-AA4F-A16CA1220015}"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010744/germany-ehealth-priorities-for-healthcare-providers"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010744/germany-ehealth-priorities-for-healthcare-providers"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010744/germany-ehealth-priorities-for-healthcare-providers"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010744/germany-ehealth-priorities-for-healthcare-providers"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010744/germany-ehealth-priorities-for-healthcare-providers"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010744/germany-ehealth-priorities-for-healthcare-providers"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010744/germany-ehealth-priorities-for-healthcare-provid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What are the biggest eHealth priorities for healthcare providers at the moment?*</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96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1010744</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96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1010744</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96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1010744</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96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1010744</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96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1010744</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Germany; September to October 2019; 96 Respondents; eHealth professionals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HIMSS; </a:t>
            </a:r>
            <a:r>
              <a:rPr sz="800">
                <a:solidFill>
                  <a:srgbClr val="555555"/>
                </a:solidFill>
                <a:latin typeface="Open Sans"/>
                <a:hlinkClick r:id="rId5"/>
              </a:rPr>
              <a:t>ID 1010744</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2500" lnSpcReduction="20000"/>
          </a:bodyPr>
          <a:lstStyle/>
          <a:p>
            <a:pPr algn="l">
              <a:lnSpc>
                <a:spcPct val="100000"/>
              </a:lnSpc>
              <a:spcAft>
                <a:spcPct val="20000"/>
              </a:spcAft>
            </a:pPr>
            <a:r>
              <a:rPr sz="3200">
                <a:solidFill>
                  <a:srgbClr val="0A85E6"/>
                </a:solidFill>
                <a:latin typeface="Open Sans Light"/>
              </a:rPr>
              <a:t>What are the biggest eHealth priorities for healthcare providers at the moment?*</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Current eHealth priorities for healthcare providers in Germany in 2019</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to October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Germany</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96</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eHealth professionals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HIMSS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November 2019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Annual European eHealth Survey 2019, Page 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 Three responses possible.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displays the result of a survey where eHealth professionals from Germany in 2019 were asked to evaluate the biggest eHealth priorities for healthcare providers. In this year, 54 percent of respondents believed that electronic medical records (EMR) implementation was the highest priority, while 46 percent believed IT security was a priority.</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546</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2020-04-30T13:56:33Z</cp:lastPrinted>
  <dcterms:created xsi:type="dcterms:W3CDTF">2020-04-30T11:56:33Z</dcterms:created>
  <dcterms:modified xsi:type="dcterms:W3CDTF">2020-05-05T09:33:58Z</dcterms:modified>
</cp:coreProperties>
</file>