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2359-2A45-A227-35551F57791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2359-2A45-A227-35551F57791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2359-2A45-A227-35551F57791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2359-2A45-A227-35551F57791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2359-2A45-A227-35551F57791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2359-2A45-A227-35551F577916}"/>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2359-2A45-A227-35551F577916}"/>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2359-2A45-A227-35551F577916}"/>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2359-2A45-A227-35551F577916}"/>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2359-2A45-A227-35551F577916}"/>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2359-2A45-A227-35551F577916}"/>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2359-2A45-A227-35551F57791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Sufficiently skilled employees</c:v>
                </c:pt>
                <c:pt idx="2">
                  <c:v>IT security</c:v>
                </c:pt>
                <c:pt idx="3">
                  <c:v>Legislation issues</c:v>
                </c:pt>
                <c:pt idx="4">
                  <c:v>Interoperability standards</c:v>
                </c:pt>
                <c:pt idx="5">
                  <c:v>Struggles with EMR implementation</c:v>
                </c:pt>
                <c:pt idx="6">
                  <c:v>Lack of political direction</c:v>
                </c:pt>
                <c:pt idx="7">
                  <c:v>Lack of leadership</c:v>
                </c:pt>
                <c:pt idx="8">
                  <c:v>Mobile health</c:v>
                </c:pt>
                <c:pt idx="9">
                  <c:v>Resistance from clinical staff</c:v>
                </c:pt>
                <c:pt idx="10">
                  <c:v>Patient empowerment and self-management</c:v>
                </c:pt>
                <c:pt idx="11">
                  <c:v>Healthcare analytics</c:v>
                </c:pt>
              </c:strCache>
            </c:strRef>
          </c:cat>
          <c:val>
            <c:numRef>
              <c:f>Sheet1!$B$2:$B$13</c:f>
              <c:numCache>
                <c:formatCode>General</c:formatCode>
                <c:ptCount val="12"/>
                <c:pt idx="0">
                  <c:v>0.53</c:v>
                </c:pt>
                <c:pt idx="1">
                  <c:v>0.41</c:v>
                </c:pt>
                <c:pt idx="2">
                  <c:v>0.35</c:v>
                </c:pt>
                <c:pt idx="3">
                  <c:v>0.27</c:v>
                </c:pt>
                <c:pt idx="4">
                  <c:v>0.24</c:v>
                </c:pt>
                <c:pt idx="5">
                  <c:v>0.2</c:v>
                </c:pt>
                <c:pt idx="6">
                  <c:v>0.17</c:v>
                </c:pt>
                <c:pt idx="7">
                  <c:v>0.16</c:v>
                </c:pt>
                <c:pt idx="8">
                  <c:v>0.15</c:v>
                </c:pt>
                <c:pt idx="9">
                  <c:v>0.11</c:v>
                </c:pt>
                <c:pt idx="10">
                  <c:v>0.08</c:v>
                </c:pt>
                <c:pt idx="11">
                  <c:v>0.02</c:v>
                </c:pt>
              </c:numCache>
            </c:numRef>
          </c:val>
          <c:extLst>
            <c:ext xmlns:c16="http://schemas.microsoft.com/office/drawing/2014/chart" uri="{C3380CC4-5D6E-409C-BE32-E72D297353CC}">
              <c16:uniqueId val="{0000000C-2359-2A45-A227-35551F577916}"/>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412C-C245-B588-AD6CE7C856F9}"/>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412C-C245-B588-AD6CE7C856F9}"/>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412C-C245-B588-AD6CE7C856F9}"/>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412C-C245-B588-AD6CE7C856F9}"/>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412C-C245-B588-AD6CE7C856F9}"/>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412C-C245-B588-AD6CE7C856F9}"/>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412C-C245-B588-AD6CE7C856F9}"/>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412C-C245-B588-AD6CE7C856F9}"/>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412C-C245-B588-AD6CE7C856F9}"/>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412C-C245-B588-AD6CE7C856F9}"/>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412C-C245-B588-AD6CE7C856F9}"/>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412C-C245-B588-AD6CE7C856F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Sufficiently skilled employees</c:v>
                </c:pt>
                <c:pt idx="2">
                  <c:v>IT security</c:v>
                </c:pt>
                <c:pt idx="3">
                  <c:v>Legislation issues</c:v>
                </c:pt>
                <c:pt idx="4">
                  <c:v>Interoperability standards</c:v>
                </c:pt>
                <c:pt idx="5">
                  <c:v>Struggles with EMR implementation</c:v>
                </c:pt>
                <c:pt idx="6">
                  <c:v>Lack of political direction</c:v>
                </c:pt>
                <c:pt idx="7">
                  <c:v>Lack of leadership</c:v>
                </c:pt>
                <c:pt idx="8">
                  <c:v>Mobile health</c:v>
                </c:pt>
                <c:pt idx="9">
                  <c:v>Resistance from clinical staff</c:v>
                </c:pt>
                <c:pt idx="10">
                  <c:v>Patient empowerment and self-management</c:v>
                </c:pt>
                <c:pt idx="11">
                  <c:v>Healthcare analytics</c:v>
                </c:pt>
              </c:strCache>
            </c:strRef>
          </c:cat>
          <c:val>
            <c:numRef>
              <c:f>Sheet1!$B$2:$B$13</c:f>
              <c:numCache>
                <c:formatCode>General</c:formatCode>
                <c:ptCount val="12"/>
                <c:pt idx="0">
                  <c:v>0.53</c:v>
                </c:pt>
                <c:pt idx="1">
                  <c:v>0.41</c:v>
                </c:pt>
                <c:pt idx="2">
                  <c:v>0.35</c:v>
                </c:pt>
                <c:pt idx="3">
                  <c:v>0.27</c:v>
                </c:pt>
                <c:pt idx="4">
                  <c:v>0.24</c:v>
                </c:pt>
                <c:pt idx="5">
                  <c:v>0.2</c:v>
                </c:pt>
                <c:pt idx="6">
                  <c:v>0.17</c:v>
                </c:pt>
                <c:pt idx="7">
                  <c:v>0.16</c:v>
                </c:pt>
                <c:pt idx="8">
                  <c:v>0.15</c:v>
                </c:pt>
                <c:pt idx="9">
                  <c:v>0.11</c:v>
                </c:pt>
                <c:pt idx="10">
                  <c:v>0.08</c:v>
                </c:pt>
                <c:pt idx="11">
                  <c:v>0.02</c:v>
                </c:pt>
              </c:numCache>
            </c:numRef>
          </c:val>
          <c:extLst>
            <c:ext xmlns:c16="http://schemas.microsoft.com/office/drawing/2014/chart" uri="{C3380CC4-5D6E-409C-BE32-E72D297353CC}">
              <c16:uniqueId val="{0000000C-412C-C245-B588-AD6CE7C856F9}"/>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3685-3748-BE3F-8369D32AB92D}"/>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3685-3748-BE3F-8369D32AB92D}"/>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3685-3748-BE3F-8369D32AB92D}"/>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3685-3748-BE3F-8369D32AB92D}"/>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3685-3748-BE3F-8369D32AB92D}"/>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3685-3748-BE3F-8369D32AB92D}"/>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3685-3748-BE3F-8369D32AB92D}"/>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3685-3748-BE3F-8369D32AB92D}"/>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3685-3748-BE3F-8369D32AB92D}"/>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3685-3748-BE3F-8369D32AB92D}"/>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3685-3748-BE3F-8369D32AB92D}"/>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3685-3748-BE3F-8369D32AB92D}"/>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Sufficiently skilled employees</c:v>
                </c:pt>
                <c:pt idx="2">
                  <c:v>IT security</c:v>
                </c:pt>
                <c:pt idx="3">
                  <c:v>Legislation issues</c:v>
                </c:pt>
                <c:pt idx="4">
                  <c:v>Interoperability standards</c:v>
                </c:pt>
                <c:pt idx="5">
                  <c:v>Struggles with EMR implementation</c:v>
                </c:pt>
                <c:pt idx="6">
                  <c:v>Lack of political direction</c:v>
                </c:pt>
                <c:pt idx="7">
                  <c:v>Lack of leadership</c:v>
                </c:pt>
                <c:pt idx="8">
                  <c:v>Mobile health</c:v>
                </c:pt>
                <c:pt idx="9">
                  <c:v>Resistance from clinical staff</c:v>
                </c:pt>
                <c:pt idx="10">
                  <c:v>Patient empowerment and self-management</c:v>
                </c:pt>
                <c:pt idx="11">
                  <c:v>Healthcare analytics</c:v>
                </c:pt>
              </c:strCache>
            </c:strRef>
          </c:cat>
          <c:val>
            <c:numRef>
              <c:f>Sheet1!$B$2:$B$13</c:f>
              <c:numCache>
                <c:formatCode>General</c:formatCode>
                <c:ptCount val="12"/>
                <c:pt idx="0">
                  <c:v>0.53</c:v>
                </c:pt>
                <c:pt idx="1">
                  <c:v>0.41</c:v>
                </c:pt>
                <c:pt idx="2">
                  <c:v>0.35</c:v>
                </c:pt>
                <c:pt idx="3">
                  <c:v>0.27</c:v>
                </c:pt>
                <c:pt idx="4">
                  <c:v>0.24</c:v>
                </c:pt>
                <c:pt idx="5">
                  <c:v>0.2</c:v>
                </c:pt>
                <c:pt idx="6">
                  <c:v>0.17</c:v>
                </c:pt>
                <c:pt idx="7">
                  <c:v>0.16</c:v>
                </c:pt>
                <c:pt idx="8">
                  <c:v>0.15</c:v>
                </c:pt>
                <c:pt idx="9">
                  <c:v>0.11</c:v>
                </c:pt>
                <c:pt idx="10">
                  <c:v>0.08</c:v>
                </c:pt>
                <c:pt idx="11">
                  <c:v>0.02</c:v>
                </c:pt>
              </c:numCache>
            </c:numRef>
          </c:val>
          <c:extLst>
            <c:ext xmlns:c16="http://schemas.microsoft.com/office/drawing/2014/chart" uri="{C3380CC4-5D6E-409C-BE32-E72D297353CC}">
              <c16:uniqueId val="{0000000C-3685-3748-BE3F-8369D32AB92D}"/>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E88-AF4F-84E4-5BE5168E16B9}"/>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E88-AF4F-84E4-5BE5168E16B9}"/>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E88-AF4F-84E4-5BE5168E16B9}"/>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6E88-AF4F-84E4-5BE5168E16B9}"/>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E88-AF4F-84E4-5BE5168E16B9}"/>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6E88-AF4F-84E4-5BE5168E16B9}"/>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6E88-AF4F-84E4-5BE5168E16B9}"/>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6E88-AF4F-84E4-5BE5168E16B9}"/>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6E88-AF4F-84E4-5BE5168E16B9}"/>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6E88-AF4F-84E4-5BE5168E16B9}"/>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6E88-AF4F-84E4-5BE5168E16B9}"/>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6E88-AF4F-84E4-5BE5168E16B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Sufficiently skilled employees</c:v>
                </c:pt>
                <c:pt idx="2">
                  <c:v>IT security</c:v>
                </c:pt>
                <c:pt idx="3">
                  <c:v>Legislation issues</c:v>
                </c:pt>
                <c:pt idx="4">
                  <c:v>Interoperability standards</c:v>
                </c:pt>
                <c:pt idx="5">
                  <c:v>Struggles with EMR implementation</c:v>
                </c:pt>
                <c:pt idx="6">
                  <c:v>Lack of political direction</c:v>
                </c:pt>
                <c:pt idx="7">
                  <c:v>Lack of leadership</c:v>
                </c:pt>
                <c:pt idx="8">
                  <c:v>Mobile health</c:v>
                </c:pt>
                <c:pt idx="9">
                  <c:v>Resistance from clinical staff</c:v>
                </c:pt>
                <c:pt idx="10">
                  <c:v>Patient empowerment and self-management</c:v>
                </c:pt>
                <c:pt idx="11">
                  <c:v>Healthcare analytics</c:v>
                </c:pt>
              </c:strCache>
            </c:strRef>
          </c:cat>
          <c:val>
            <c:numRef>
              <c:f>Sheet1!$B$2:$B$13</c:f>
              <c:numCache>
                <c:formatCode>General</c:formatCode>
                <c:ptCount val="12"/>
                <c:pt idx="0">
                  <c:v>0.53</c:v>
                </c:pt>
                <c:pt idx="1">
                  <c:v>0.41</c:v>
                </c:pt>
                <c:pt idx="2">
                  <c:v>0.35</c:v>
                </c:pt>
                <c:pt idx="3">
                  <c:v>0.27</c:v>
                </c:pt>
                <c:pt idx="4">
                  <c:v>0.24</c:v>
                </c:pt>
                <c:pt idx="5">
                  <c:v>0.2</c:v>
                </c:pt>
                <c:pt idx="6">
                  <c:v>0.17</c:v>
                </c:pt>
                <c:pt idx="7">
                  <c:v>0.16</c:v>
                </c:pt>
                <c:pt idx="8">
                  <c:v>0.15</c:v>
                </c:pt>
                <c:pt idx="9">
                  <c:v>0.11</c:v>
                </c:pt>
                <c:pt idx="10">
                  <c:v>0.08</c:v>
                </c:pt>
                <c:pt idx="11">
                  <c:v>0.02</c:v>
                </c:pt>
              </c:numCache>
            </c:numRef>
          </c:val>
          <c:extLst>
            <c:ext xmlns:c16="http://schemas.microsoft.com/office/drawing/2014/chart" uri="{C3380CC4-5D6E-409C-BE32-E72D297353CC}">
              <c16:uniqueId val="{0000000C-6E88-AF4F-84E4-5BE5168E16B9}"/>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4D5-0F4D-A16A-BB01057FFC89}"/>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D5-0F4D-A16A-BB01057FFC89}"/>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4D5-0F4D-A16A-BB01057FFC89}"/>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D5-0F4D-A16A-BB01057FFC89}"/>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4D5-0F4D-A16A-BB01057FFC89}"/>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4D5-0F4D-A16A-BB01057FFC89}"/>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4D5-0F4D-A16A-BB01057FFC89}"/>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4D5-0F4D-A16A-BB01057FFC89}"/>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4D5-0F4D-A16A-BB01057FFC89}"/>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4D5-0F4D-A16A-BB01057FFC89}"/>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4D5-0F4D-A16A-BB01057FFC89}"/>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4D5-0F4D-A16A-BB01057FFC8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Sufficiently skilled employees</c:v>
                </c:pt>
                <c:pt idx="2">
                  <c:v>IT security</c:v>
                </c:pt>
                <c:pt idx="3">
                  <c:v>Legislation issues</c:v>
                </c:pt>
                <c:pt idx="4">
                  <c:v>Interoperability standards</c:v>
                </c:pt>
                <c:pt idx="5">
                  <c:v>Struggles with EMR implementation</c:v>
                </c:pt>
                <c:pt idx="6">
                  <c:v>Lack of political direction</c:v>
                </c:pt>
                <c:pt idx="7">
                  <c:v>Lack of leadership</c:v>
                </c:pt>
                <c:pt idx="8">
                  <c:v>Mobile health</c:v>
                </c:pt>
                <c:pt idx="9">
                  <c:v>Resistance from clinical staff</c:v>
                </c:pt>
                <c:pt idx="10">
                  <c:v>Patient empowerment and self-management</c:v>
                </c:pt>
                <c:pt idx="11">
                  <c:v>Healthcare analytics</c:v>
                </c:pt>
              </c:strCache>
            </c:strRef>
          </c:cat>
          <c:val>
            <c:numRef>
              <c:f>Sheet1!$B$2:$B$13</c:f>
              <c:numCache>
                <c:formatCode>General</c:formatCode>
                <c:ptCount val="12"/>
                <c:pt idx="0">
                  <c:v>0.53</c:v>
                </c:pt>
                <c:pt idx="1">
                  <c:v>0.41</c:v>
                </c:pt>
                <c:pt idx="2">
                  <c:v>0.35</c:v>
                </c:pt>
                <c:pt idx="3">
                  <c:v>0.27</c:v>
                </c:pt>
                <c:pt idx="4">
                  <c:v>0.24</c:v>
                </c:pt>
                <c:pt idx="5">
                  <c:v>0.2</c:v>
                </c:pt>
                <c:pt idx="6">
                  <c:v>0.17</c:v>
                </c:pt>
                <c:pt idx="7">
                  <c:v>0.16</c:v>
                </c:pt>
                <c:pt idx="8">
                  <c:v>0.15</c:v>
                </c:pt>
                <c:pt idx="9">
                  <c:v>0.11</c:v>
                </c:pt>
                <c:pt idx="10">
                  <c:v>0.08</c:v>
                </c:pt>
                <c:pt idx="11">
                  <c:v>0.02</c:v>
                </c:pt>
              </c:numCache>
            </c:numRef>
          </c:val>
          <c:smooth val="0"/>
          <c:extLst>
            <c:ext xmlns:c16="http://schemas.microsoft.com/office/drawing/2014/chart" uri="{C3380CC4-5D6E-409C-BE32-E72D297353CC}">
              <c16:uniqueId val="{0000000C-94D5-0F4D-A16A-BB01057FFC89}"/>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60-AD45-8D72-F6EDB1A42BA1}"/>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60-AD45-8D72-F6EDB1A42BA1}"/>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60-AD45-8D72-F6EDB1A42BA1}"/>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60-AD45-8D72-F6EDB1A42BA1}"/>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60-AD45-8D72-F6EDB1A42BA1}"/>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60-AD45-8D72-F6EDB1A42BA1}"/>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F60-AD45-8D72-F6EDB1A42BA1}"/>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F60-AD45-8D72-F6EDB1A42BA1}"/>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F60-AD45-8D72-F6EDB1A42BA1}"/>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F60-AD45-8D72-F6EDB1A42BA1}"/>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F60-AD45-8D72-F6EDB1A42BA1}"/>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F60-AD45-8D72-F6EDB1A42BA1}"/>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Funding</c:v>
                </c:pt>
                <c:pt idx="1">
                  <c:v>Sufficiently skilled employees</c:v>
                </c:pt>
                <c:pt idx="2">
                  <c:v>IT security</c:v>
                </c:pt>
                <c:pt idx="3">
                  <c:v>Legislation issues</c:v>
                </c:pt>
                <c:pt idx="4">
                  <c:v>Interoperability standards</c:v>
                </c:pt>
                <c:pt idx="5">
                  <c:v>Struggles with EMR implementation</c:v>
                </c:pt>
                <c:pt idx="6">
                  <c:v>Lack of political direction</c:v>
                </c:pt>
                <c:pt idx="7">
                  <c:v>Lack of leadership</c:v>
                </c:pt>
                <c:pt idx="8">
                  <c:v>Mobile health</c:v>
                </c:pt>
                <c:pt idx="9">
                  <c:v>Resistance from clinical staff</c:v>
                </c:pt>
                <c:pt idx="10">
                  <c:v>Patient empowerment and self-management</c:v>
                </c:pt>
                <c:pt idx="11">
                  <c:v>Healthcare analytics</c:v>
                </c:pt>
              </c:strCache>
            </c:strRef>
          </c:cat>
          <c:val>
            <c:numRef>
              <c:f>Sheet1!$B$2:$B$13</c:f>
              <c:numCache>
                <c:formatCode>General</c:formatCode>
                <c:ptCount val="12"/>
                <c:pt idx="0">
                  <c:v>0.53</c:v>
                </c:pt>
                <c:pt idx="1">
                  <c:v>0.41</c:v>
                </c:pt>
                <c:pt idx="2">
                  <c:v>0.35</c:v>
                </c:pt>
                <c:pt idx="3">
                  <c:v>0.27</c:v>
                </c:pt>
                <c:pt idx="4">
                  <c:v>0.24</c:v>
                </c:pt>
                <c:pt idx="5">
                  <c:v>0.2</c:v>
                </c:pt>
                <c:pt idx="6">
                  <c:v>0.17</c:v>
                </c:pt>
                <c:pt idx="7">
                  <c:v>0.16</c:v>
                </c:pt>
                <c:pt idx="8">
                  <c:v>0.15</c:v>
                </c:pt>
                <c:pt idx="9">
                  <c:v>0.11</c:v>
                </c:pt>
                <c:pt idx="10">
                  <c:v>0.08</c:v>
                </c:pt>
                <c:pt idx="11">
                  <c:v>0.02</c:v>
                </c:pt>
              </c:numCache>
            </c:numRef>
          </c:val>
          <c:smooth val="0"/>
          <c:extLst>
            <c:ext xmlns:c16="http://schemas.microsoft.com/office/drawing/2014/chart" uri="{C3380CC4-5D6E-409C-BE32-E72D297353CC}">
              <c16:uniqueId val="{0000000C-9F60-AD45-8D72-F6EDB1A42BA1}"/>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399BBA29-6AE1-4BE6-A4E1-DD580FADA5E7}"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CE4185E4-AF2F-460B-8AE6-F9B41E3AD91C}"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456AEAD-0FAC-4778-9A4E-5BB190ED429E}"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5C6A5A57-384E-4079-9F90-C86A3A0BFEF4}"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9EBAF5D2-99BE-4DC2-B8DF-A4899B961DF9}"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13E95BF3-2391-46E5-BE1D-F79DF08A4084}"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6CA39AFA-194B-4003-AB09-57178385255A}"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71190278-D623-4E8E-BC53-04308CD0ED17}"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A3B4D25F-D07C-486A-895A-68635B700A84}"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A742E69C-F6A6-46F2-BD57-11A8AB66773B}"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D35C2842-6706-49B6-9565-A883D1914A41}"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10761/germany-main-ehealth-challenges-for-healthcare-providers"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10761/germany-main-ehealth-challenges-for-healthcare-providers"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10761/germany-main-ehealth-challenges-for-healthcare-providers"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10761/germany-main-ehealth-challenges-for-healthcare-providers"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10761/germany-main-ehealth-challenges-for-healthcare-providers"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10761/germany-main-ehealth-challenges-for-healthcare-providers"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10761/germany-main-ehealth-challenges-for-healthcare-provid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What are the main eHealth challenges healthcare providers currently face?*</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1010761</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828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1010761</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906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1010761</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1010761</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1010761</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97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1010761</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7500" lnSpcReduction="20000"/>
          </a:bodyPr>
          <a:lstStyle/>
          <a:p>
            <a:pPr algn="l">
              <a:lnSpc>
                <a:spcPct val="100000"/>
              </a:lnSpc>
              <a:spcAft>
                <a:spcPct val="20000"/>
              </a:spcAft>
            </a:pPr>
            <a:r>
              <a:rPr sz="3200">
                <a:solidFill>
                  <a:srgbClr val="0A85E6"/>
                </a:solidFill>
                <a:latin typeface="Open Sans Light"/>
              </a:rPr>
              <a:t>What are the main eHealth challenges healthcare providers currently face?*</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challenges for healthcare providers in Germany in 2019</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to October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Germany</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97</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eHealth professionals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November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Annual European eHealth Survey 2019, Page 10</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 Three responses possible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the result of a survey where eHealth professionals from Germany were asked to evaluate the main eHealth challenges for healthcare providers in 2019. According to the results, 53 percent of respondents in Germany believe that receiving funding is currently the biggest challenge for healthcare providers, while hiring skilled employees received 41 percent of responses.</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2020-04-29T04:33:55Z</cp:lastPrinted>
  <dcterms:created xsi:type="dcterms:W3CDTF">2020-04-29T02:33:55Z</dcterms:created>
  <dcterms:modified xsi:type="dcterms:W3CDTF">2020-05-05T09:34:22Z</dcterms:modified>
</cp:coreProperties>
</file>