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0"/>
    <p:restoredTop sz="0"/>
  </p:normalViewPr>
  <p:slideViewPr>
    <p:cSldViewPr>
      <p:cViewPr varScale="1">
        <p:scale>
          <a:sx n="82" d="100"/>
          <a:sy n="82" d="100"/>
        </p:scale>
        <p:origin x="184" y="16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Arbeitsblat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497D-914C-A1AB-87A907CDD60A}"/>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497D-914C-A1AB-87A907CDD60A}"/>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497D-914C-A1AB-87A907CDD60A}"/>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497D-914C-A1AB-87A907CDD60A}"/>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497D-914C-A1AB-87A907CDD60A}"/>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497D-914C-A1AB-87A907CDD60A}"/>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497D-914C-A1AB-87A907CDD60A}"/>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497D-914C-A1AB-87A907CDD60A}"/>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497D-914C-A1AB-87A907CDD60A}"/>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497D-914C-A1AB-87A907CDD60A}"/>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497D-914C-A1AB-87A907CDD60A}"/>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497D-914C-A1AB-87A907CDD60A}"/>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Provision of telemedicine services (by providers)</c:v>
                </c:pt>
                <c:pt idx="1">
                  <c:v>Patient Health Records</c:v>
                </c:pt>
                <c:pt idx="2">
                  <c:v>EMR implementation and adoption by healthcare providers</c:v>
                </c:pt>
                <c:pt idx="3">
                  <c:v>Health information exchange with external providers</c:v>
                </c:pt>
                <c:pt idx="4">
                  <c:v>Personalised medicine</c:v>
                </c:pt>
                <c:pt idx="5">
                  <c:v>Artificial intelligence</c:v>
                </c:pt>
                <c:pt idx="6">
                  <c:v>Patient self-monitoring</c:v>
                </c:pt>
                <c:pt idx="7">
                  <c:v>Provision of virtual care services (by new market players)</c:v>
                </c:pt>
                <c:pt idx="8">
                  <c:v>Data analytics</c:v>
                </c:pt>
                <c:pt idx="9">
                  <c:v>Population Health Management</c:v>
                </c:pt>
                <c:pt idx="10">
                  <c:v>Augmented reality</c:v>
                </c:pt>
                <c:pt idx="11">
                  <c:v>Blockchain</c:v>
                </c:pt>
              </c:strCache>
            </c:strRef>
          </c:cat>
          <c:val>
            <c:numRef>
              <c:f>Sheet1!$B$2:$B$13</c:f>
              <c:numCache>
                <c:formatCode>General</c:formatCode>
                <c:ptCount val="12"/>
                <c:pt idx="0">
                  <c:v>0.49</c:v>
                </c:pt>
                <c:pt idx="1">
                  <c:v>0.36</c:v>
                </c:pt>
                <c:pt idx="2">
                  <c:v>0.35</c:v>
                </c:pt>
                <c:pt idx="3">
                  <c:v>0.31</c:v>
                </c:pt>
                <c:pt idx="4">
                  <c:v>0.3</c:v>
                </c:pt>
                <c:pt idx="5">
                  <c:v>0.24</c:v>
                </c:pt>
                <c:pt idx="6">
                  <c:v>0.22</c:v>
                </c:pt>
                <c:pt idx="7">
                  <c:v>0.16</c:v>
                </c:pt>
                <c:pt idx="8">
                  <c:v>0.12</c:v>
                </c:pt>
                <c:pt idx="9">
                  <c:v>0.12</c:v>
                </c:pt>
                <c:pt idx="10">
                  <c:v>0.05</c:v>
                </c:pt>
                <c:pt idx="11">
                  <c:v>0.01</c:v>
                </c:pt>
              </c:numCache>
            </c:numRef>
          </c:val>
          <c:extLst>
            <c:ext xmlns:c16="http://schemas.microsoft.com/office/drawing/2014/chart" uri="{C3380CC4-5D6E-409C-BE32-E72D297353CC}">
              <c16:uniqueId val="{0000000C-497D-914C-A1AB-87A907CDD60A}"/>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0.0%" sourceLinked="0"/>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79B3-A84D-80D5-72310357F08C}"/>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79B3-A84D-80D5-72310357F08C}"/>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79B3-A84D-80D5-72310357F08C}"/>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79B3-A84D-80D5-72310357F08C}"/>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79B3-A84D-80D5-72310357F08C}"/>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79B3-A84D-80D5-72310357F08C}"/>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79B3-A84D-80D5-72310357F08C}"/>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79B3-A84D-80D5-72310357F08C}"/>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79B3-A84D-80D5-72310357F08C}"/>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79B3-A84D-80D5-72310357F08C}"/>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79B3-A84D-80D5-72310357F08C}"/>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79B3-A84D-80D5-72310357F08C}"/>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Provision of telemedicine services (by providers)</c:v>
                </c:pt>
                <c:pt idx="1">
                  <c:v>Patient Health Records</c:v>
                </c:pt>
                <c:pt idx="2">
                  <c:v>EMR implementation and adoption by healthcare providers</c:v>
                </c:pt>
                <c:pt idx="3">
                  <c:v>Health information exchange with external providers</c:v>
                </c:pt>
                <c:pt idx="4">
                  <c:v>Personalised medicine</c:v>
                </c:pt>
                <c:pt idx="5">
                  <c:v>Artificial intelligence</c:v>
                </c:pt>
                <c:pt idx="6">
                  <c:v>Patient self-monitoring</c:v>
                </c:pt>
                <c:pt idx="7">
                  <c:v>Provision of virtual care services (by new market players)</c:v>
                </c:pt>
                <c:pt idx="8">
                  <c:v>Data analytics</c:v>
                </c:pt>
                <c:pt idx="9">
                  <c:v>Population Health Management</c:v>
                </c:pt>
                <c:pt idx="10">
                  <c:v>Augmented reality</c:v>
                </c:pt>
                <c:pt idx="11">
                  <c:v>Blockchain</c:v>
                </c:pt>
              </c:strCache>
            </c:strRef>
          </c:cat>
          <c:val>
            <c:numRef>
              <c:f>Sheet1!$B$2:$B$13</c:f>
              <c:numCache>
                <c:formatCode>General</c:formatCode>
                <c:ptCount val="12"/>
                <c:pt idx="0">
                  <c:v>0.49</c:v>
                </c:pt>
                <c:pt idx="1">
                  <c:v>0.36</c:v>
                </c:pt>
                <c:pt idx="2">
                  <c:v>0.35</c:v>
                </c:pt>
                <c:pt idx="3">
                  <c:v>0.31</c:v>
                </c:pt>
                <c:pt idx="4">
                  <c:v>0.3</c:v>
                </c:pt>
                <c:pt idx="5">
                  <c:v>0.24</c:v>
                </c:pt>
                <c:pt idx="6">
                  <c:v>0.22</c:v>
                </c:pt>
                <c:pt idx="7">
                  <c:v>0.16</c:v>
                </c:pt>
                <c:pt idx="8">
                  <c:v>0.12</c:v>
                </c:pt>
                <c:pt idx="9">
                  <c:v>0.12</c:v>
                </c:pt>
                <c:pt idx="10">
                  <c:v>0.05</c:v>
                </c:pt>
                <c:pt idx="11">
                  <c:v>0.01</c:v>
                </c:pt>
              </c:numCache>
            </c:numRef>
          </c:val>
          <c:extLst>
            <c:ext xmlns:c16="http://schemas.microsoft.com/office/drawing/2014/chart" uri="{C3380CC4-5D6E-409C-BE32-E72D297353CC}">
              <c16:uniqueId val="{0000000C-79B3-A84D-80D5-72310357F08C}"/>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0.0%" sourceLinked="0"/>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A103-D348-BD23-24BF362215E6}"/>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A103-D348-BD23-24BF362215E6}"/>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A103-D348-BD23-24BF362215E6}"/>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A103-D348-BD23-24BF362215E6}"/>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A103-D348-BD23-24BF362215E6}"/>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A103-D348-BD23-24BF362215E6}"/>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A103-D348-BD23-24BF362215E6}"/>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A103-D348-BD23-24BF362215E6}"/>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A103-D348-BD23-24BF362215E6}"/>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A103-D348-BD23-24BF362215E6}"/>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A103-D348-BD23-24BF362215E6}"/>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A103-D348-BD23-24BF362215E6}"/>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Provision of telemedicine services (by providers)</c:v>
                </c:pt>
                <c:pt idx="1">
                  <c:v>Patient Health Records</c:v>
                </c:pt>
                <c:pt idx="2">
                  <c:v>EMR implementation and adoption by healthcare providers</c:v>
                </c:pt>
                <c:pt idx="3">
                  <c:v>Health information exchange with external providers</c:v>
                </c:pt>
                <c:pt idx="4">
                  <c:v>Personalised medicine</c:v>
                </c:pt>
                <c:pt idx="5">
                  <c:v>Artificial intelligence</c:v>
                </c:pt>
                <c:pt idx="6">
                  <c:v>Patient self-monitoring</c:v>
                </c:pt>
                <c:pt idx="7">
                  <c:v>Provision of virtual care services (by new market players)</c:v>
                </c:pt>
                <c:pt idx="8">
                  <c:v>Data analytics</c:v>
                </c:pt>
                <c:pt idx="9">
                  <c:v>Population Health Management</c:v>
                </c:pt>
                <c:pt idx="10">
                  <c:v>Augmented reality</c:v>
                </c:pt>
                <c:pt idx="11">
                  <c:v>Blockchain</c:v>
                </c:pt>
              </c:strCache>
            </c:strRef>
          </c:cat>
          <c:val>
            <c:numRef>
              <c:f>Sheet1!$B$2:$B$13</c:f>
              <c:numCache>
                <c:formatCode>General</c:formatCode>
                <c:ptCount val="12"/>
                <c:pt idx="0">
                  <c:v>0.49</c:v>
                </c:pt>
                <c:pt idx="1">
                  <c:v>0.36</c:v>
                </c:pt>
                <c:pt idx="2">
                  <c:v>0.35</c:v>
                </c:pt>
                <c:pt idx="3">
                  <c:v>0.31</c:v>
                </c:pt>
                <c:pt idx="4">
                  <c:v>0.3</c:v>
                </c:pt>
                <c:pt idx="5">
                  <c:v>0.24</c:v>
                </c:pt>
                <c:pt idx="6">
                  <c:v>0.22</c:v>
                </c:pt>
                <c:pt idx="7">
                  <c:v>0.16</c:v>
                </c:pt>
                <c:pt idx="8">
                  <c:v>0.12</c:v>
                </c:pt>
                <c:pt idx="9">
                  <c:v>0.12</c:v>
                </c:pt>
                <c:pt idx="10">
                  <c:v>0.05</c:v>
                </c:pt>
                <c:pt idx="11">
                  <c:v>0.01</c:v>
                </c:pt>
              </c:numCache>
            </c:numRef>
          </c:val>
          <c:extLst>
            <c:ext xmlns:c16="http://schemas.microsoft.com/office/drawing/2014/chart" uri="{C3380CC4-5D6E-409C-BE32-E72D297353CC}">
              <c16:uniqueId val="{0000000C-A103-D348-BD23-24BF362215E6}"/>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4164-6A41-9F49-48811F1E94A0}"/>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4164-6A41-9F49-48811F1E94A0}"/>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4164-6A41-9F49-48811F1E94A0}"/>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4164-6A41-9F49-48811F1E94A0}"/>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4164-6A41-9F49-48811F1E94A0}"/>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4164-6A41-9F49-48811F1E94A0}"/>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4164-6A41-9F49-48811F1E94A0}"/>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4164-6A41-9F49-48811F1E94A0}"/>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4164-6A41-9F49-48811F1E94A0}"/>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4164-6A41-9F49-48811F1E94A0}"/>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4164-6A41-9F49-48811F1E94A0}"/>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4164-6A41-9F49-48811F1E94A0}"/>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Provision of telemedicine services (by providers)</c:v>
                </c:pt>
                <c:pt idx="1">
                  <c:v>Patient Health Records</c:v>
                </c:pt>
                <c:pt idx="2">
                  <c:v>EMR implementation and adoption by healthcare providers</c:v>
                </c:pt>
                <c:pt idx="3">
                  <c:v>Health information exchange with external providers</c:v>
                </c:pt>
                <c:pt idx="4">
                  <c:v>Personalised medicine</c:v>
                </c:pt>
                <c:pt idx="5">
                  <c:v>Artificial intelligence</c:v>
                </c:pt>
                <c:pt idx="6">
                  <c:v>Patient self-monitoring</c:v>
                </c:pt>
                <c:pt idx="7">
                  <c:v>Provision of virtual care services (by new market players)</c:v>
                </c:pt>
                <c:pt idx="8">
                  <c:v>Data analytics</c:v>
                </c:pt>
                <c:pt idx="9">
                  <c:v>Population Health Management</c:v>
                </c:pt>
                <c:pt idx="10">
                  <c:v>Augmented reality</c:v>
                </c:pt>
                <c:pt idx="11">
                  <c:v>Blockchain</c:v>
                </c:pt>
              </c:strCache>
            </c:strRef>
          </c:cat>
          <c:val>
            <c:numRef>
              <c:f>Sheet1!$B$2:$B$13</c:f>
              <c:numCache>
                <c:formatCode>General</c:formatCode>
                <c:ptCount val="12"/>
                <c:pt idx="0">
                  <c:v>0.49</c:v>
                </c:pt>
                <c:pt idx="1">
                  <c:v>0.36</c:v>
                </c:pt>
                <c:pt idx="2">
                  <c:v>0.35</c:v>
                </c:pt>
                <c:pt idx="3">
                  <c:v>0.31</c:v>
                </c:pt>
                <c:pt idx="4">
                  <c:v>0.3</c:v>
                </c:pt>
                <c:pt idx="5">
                  <c:v>0.24</c:v>
                </c:pt>
                <c:pt idx="6">
                  <c:v>0.22</c:v>
                </c:pt>
                <c:pt idx="7">
                  <c:v>0.16</c:v>
                </c:pt>
                <c:pt idx="8">
                  <c:v>0.12</c:v>
                </c:pt>
                <c:pt idx="9">
                  <c:v>0.12</c:v>
                </c:pt>
                <c:pt idx="10">
                  <c:v>0.05</c:v>
                </c:pt>
                <c:pt idx="11">
                  <c:v>0.01</c:v>
                </c:pt>
              </c:numCache>
            </c:numRef>
          </c:val>
          <c:extLst>
            <c:ext xmlns:c16="http://schemas.microsoft.com/office/drawing/2014/chart" uri="{C3380CC4-5D6E-409C-BE32-E72D297353CC}">
              <c16:uniqueId val="{0000000C-4164-6A41-9F49-48811F1E94A0}"/>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Share of responses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0A2-7849-9CF3-AF17F707A284}"/>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0A2-7849-9CF3-AF17F707A284}"/>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0A2-7849-9CF3-AF17F707A284}"/>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0A2-7849-9CF3-AF17F707A284}"/>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0A2-7849-9CF3-AF17F707A284}"/>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0A2-7849-9CF3-AF17F707A284}"/>
                </c:ext>
              </c:extLst>
            </c:dLbl>
            <c:dLbl>
              <c:idx val="6"/>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0A2-7849-9CF3-AF17F707A284}"/>
                </c:ext>
              </c:extLst>
            </c:dLbl>
            <c:dLbl>
              <c:idx val="7"/>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0A2-7849-9CF3-AF17F707A284}"/>
                </c:ext>
              </c:extLst>
            </c:dLbl>
            <c:dLbl>
              <c:idx val="8"/>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0A2-7849-9CF3-AF17F707A284}"/>
                </c:ext>
              </c:extLst>
            </c:dLbl>
            <c:dLbl>
              <c:idx val="9"/>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0A2-7849-9CF3-AF17F707A284}"/>
                </c:ext>
              </c:extLst>
            </c:dLbl>
            <c:dLbl>
              <c:idx val="1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0A2-7849-9CF3-AF17F707A284}"/>
                </c:ext>
              </c:extLst>
            </c:dLbl>
            <c:dLbl>
              <c:idx val="1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0A2-7849-9CF3-AF17F707A284}"/>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Provision of telemedicine services (by providers)</c:v>
                </c:pt>
                <c:pt idx="1">
                  <c:v>Patient Health Records</c:v>
                </c:pt>
                <c:pt idx="2">
                  <c:v>EMR implementation and adoption by healthcare providers</c:v>
                </c:pt>
                <c:pt idx="3">
                  <c:v>Health information exchange with external providers</c:v>
                </c:pt>
                <c:pt idx="4">
                  <c:v>Personalised medicine</c:v>
                </c:pt>
                <c:pt idx="5">
                  <c:v>Artificial intelligence</c:v>
                </c:pt>
                <c:pt idx="6">
                  <c:v>Patient self-monitoring</c:v>
                </c:pt>
                <c:pt idx="7">
                  <c:v>Provision of virtual care services (by new market players)</c:v>
                </c:pt>
                <c:pt idx="8">
                  <c:v>Data analytics</c:v>
                </c:pt>
                <c:pt idx="9">
                  <c:v>Population Health Management</c:v>
                </c:pt>
                <c:pt idx="10">
                  <c:v>Augmented reality</c:v>
                </c:pt>
                <c:pt idx="11">
                  <c:v>Blockchain</c:v>
                </c:pt>
              </c:strCache>
            </c:strRef>
          </c:cat>
          <c:val>
            <c:numRef>
              <c:f>Sheet1!$B$2:$B$13</c:f>
              <c:numCache>
                <c:formatCode>General</c:formatCode>
                <c:ptCount val="12"/>
                <c:pt idx="0">
                  <c:v>0.49</c:v>
                </c:pt>
                <c:pt idx="1">
                  <c:v>0.36</c:v>
                </c:pt>
                <c:pt idx="2">
                  <c:v>0.35</c:v>
                </c:pt>
                <c:pt idx="3">
                  <c:v>0.31</c:v>
                </c:pt>
                <c:pt idx="4">
                  <c:v>0.3</c:v>
                </c:pt>
                <c:pt idx="5">
                  <c:v>0.24</c:v>
                </c:pt>
                <c:pt idx="6">
                  <c:v>0.22</c:v>
                </c:pt>
                <c:pt idx="7">
                  <c:v>0.16</c:v>
                </c:pt>
                <c:pt idx="8">
                  <c:v>0.12</c:v>
                </c:pt>
                <c:pt idx="9">
                  <c:v>0.12</c:v>
                </c:pt>
                <c:pt idx="10">
                  <c:v>0.05</c:v>
                </c:pt>
                <c:pt idx="11">
                  <c:v>0.01</c:v>
                </c:pt>
              </c:numCache>
            </c:numRef>
          </c:val>
          <c:smooth val="0"/>
          <c:extLst>
            <c:ext xmlns:c16="http://schemas.microsoft.com/office/drawing/2014/chart" uri="{C3380CC4-5D6E-409C-BE32-E72D297353CC}">
              <c16:uniqueId val="{0000000C-20A2-7849-9CF3-AF17F707A284}"/>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Share of responses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646-E84A-B70A-6FEDDF727C4E}"/>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646-E84A-B70A-6FEDDF727C4E}"/>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646-E84A-B70A-6FEDDF727C4E}"/>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646-E84A-B70A-6FEDDF727C4E}"/>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646-E84A-B70A-6FEDDF727C4E}"/>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646-E84A-B70A-6FEDDF727C4E}"/>
                </c:ext>
              </c:extLst>
            </c:dLbl>
            <c:dLbl>
              <c:idx val="6"/>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646-E84A-B70A-6FEDDF727C4E}"/>
                </c:ext>
              </c:extLst>
            </c:dLbl>
            <c:dLbl>
              <c:idx val="7"/>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646-E84A-B70A-6FEDDF727C4E}"/>
                </c:ext>
              </c:extLst>
            </c:dLbl>
            <c:dLbl>
              <c:idx val="8"/>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646-E84A-B70A-6FEDDF727C4E}"/>
                </c:ext>
              </c:extLst>
            </c:dLbl>
            <c:dLbl>
              <c:idx val="9"/>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646-E84A-B70A-6FEDDF727C4E}"/>
                </c:ext>
              </c:extLst>
            </c:dLbl>
            <c:dLbl>
              <c:idx val="1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646-E84A-B70A-6FEDDF727C4E}"/>
                </c:ext>
              </c:extLst>
            </c:dLbl>
            <c:dLbl>
              <c:idx val="1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646-E84A-B70A-6FEDDF727C4E}"/>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Provision of telemedicine services (by providers)</c:v>
                </c:pt>
                <c:pt idx="1">
                  <c:v>Patient Health Records</c:v>
                </c:pt>
                <c:pt idx="2">
                  <c:v>EMR implementation and adoption by healthcare providers</c:v>
                </c:pt>
                <c:pt idx="3">
                  <c:v>Health information exchange with external providers</c:v>
                </c:pt>
                <c:pt idx="4">
                  <c:v>Personalised medicine</c:v>
                </c:pt>
                <c:pt idx="5">
                  <c:v>Artificial intelligence</c:v>
                </c:pt>
                <c:pt idx="6">
                  <c:v>Patient self-monitoring</c:v>
                </c:pt>
                <c:pt idx="7">
                  <c:v>Provision of virtual care services (by new market players)</c:v>
                </c:pt>
                <c:pt idx="8">
                  <c:v>Data analytics</c:v>
                </c:pt>
                <c:pt idx="9">
                  <c:v>Population Health Management</c:v>
                </c:pt>
                <c:pt idx="10">
                  <c:v>Augmented reality</c:v>
                </c:pt>
                <c:pt idx="11">
                  <c:v>Blockchain</c:v>
                </c:pt>
              </c:strCache>
            </c:strRef>
          </c:cat>
          <c:val>
            <c:numRef>
              <c:f>Sheet1!$B$2:$B$13</c:f>
              <c:numCache>
                <c:formatCode>General</c:formatCode>
                <c:ptCount val="12"/>
                <c:pt idx="0">
                  <c:v>0.49</c:v>
                </c:pt>
                <c:pt idx="1">
                  <c:v>0.36</c:v>
                </c:pt>
                <c:pt idx="2">
                  <c:v>0.35</c:v>
                </c:pt>
                <c:pt idx="3">
                  <c:v>0.31</c:v>
                </c:pt>
                <c:pt idx="4">
                  <c:v>0.3</c:v>
                </c:pt>
                <c:pt idx="5">
                  <c:v>0.24</c:v>
                </c:pt>
                <c:pt idx="6">
                  <c:v>0.22</c:v>
                </c:pt>
                <c:pt idx="7">
                  <c:v>0.16</c:v>
                </c:pt>
                <c:pt idx="8">
                  <c:v>0.12</c:v>
                </c:pt>
                <c:pt idx="9">
                  <c:v>0.12</c:v>
                </c:pt>
                <c:pt idx="10">
                  <c:v>0.05</c:v>
                </c:pt>
                <c:pt idx="11">
                  <c:v>0.01</c:v>
                </c:pt>
              </c:numCache>
            </c:numRef>
          </c:val>
          <c:smooth val="0"/>
          <c:extLst>
            <c:ext xmlns:c16="http://schemas.microsoft.com/office/drawing/2014/chart" uri="{C3380CC4-5D6E-409C-BE32-E72D297353CC}">
              <c16:uniqueId val="{0000000C-C646-E84A-B70A-6FEDDF727C4E}"/>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8B500412-D7E6-4D1E-9004-DEF375DAAE52}"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9EFB57D6-3E68-4CC6-80F7-E76822643CDB}"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178805EC-AC78-4211-B2D7-D301A0BBC8C4}"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D651A582-ECAA-423F-A993-0E4ED2309D5E}"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8ECAE4A7-7EE5-41B8-92A4-C450DC4780D1}"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BFE9A5C2-1B86-4642-9169-70A4848AFD0D}"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4E3424D7-A95E-488B-BB65-65935E8E7440}" type="datetimeFigureOut">
              <a:rPr lang="en-US" smtClean="0"/>
              <a:t>5/5/20</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7373F7E7-3D5D-4022-8BDD-13EE50FD2BBA}" type="datetimeFigureOut">
              <a:rPr lang="en-US" smtClean="0"/>
              <a:t>5/5/20</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88D410E7-05A5-4F1B-A1F7-80189CB4D5F1}" type="datetimeFigureOut">
              <a:rPr lang="en-US" smtClean="0"/>
              <a:t>5/5/20</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F2B38CCF-515F-42B8-86FC-56D7FA631410}"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2F11D9CD-4F38-4EC7-A8B4-7D305F282071}"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5/5/20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hyperlink" Target="http://www.statista.com/statistics/1010782/germany-future-ehealth-trends" TargetMode="Externa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hyperlink" Target="http://www.statista.com/statistics/1010782/germany-future-ehealth-trends" TargetMode="Externa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hyperlink" Target="http://www.statista.com/statistics/1010782/germany-future-ehealth-trends" TargetMode="Externa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hyperlink" Target="http://www.statista.com/statistics/1010782/germany-future-ehealth-trends" TargetMode="Externa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hyperlink" Target="http://www.statista.com/statistics/1010782/germany-future-ehealth-trends" TargetMode="Externa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hyperlink" Target="http://www.statista.com/statistics/1010782/germany-future-ehealth-trends" TargetMode="Externa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statista.com/statistics/1010782/germany-future-ehealth-tren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ew shape"/>
          <p:cNvSpPr/>
          <p:nvPr/>
        </p:nvSpPr>
        <p:spPr>
          <a:xfrm>
            <a:off x="9939600" y="6141600"/>
            <a:ext cx="1501200" cy="306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763200" y="5986800"/>
            <a:ext cx="10692000" cy="324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New shape"/>
          <p:cNvSpPr/>
          <p:nvPr/>
        </p:nvSpPr>
        <p:spPr>
          <a:xfrm>
            <a:off x="0" y="0"/>
            <a:ext cx="12204001" cy="43704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4874400"/>
            <a:ext cx="108144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r>
              <a:rPr sz="3200">
                <a:solidFill>
                  <a:srgbClr val="0F283E"/>
                </a:solidFill>
                <a:latin typeface="Open Sans"/>
              </a:rPr>
              <a:t>What do you see as the biggest eHealth trends within the next two to three years?*</a:t>
            </a:r>
          </a:p>
        </p:txBody>
      </p:sp>
      <p:sp>
        <p:nvSpPr>
          <p:cNvPr id="3" name="New shape"/>
          <p:cNvSpPr/>
          <p:nvPr/>
        </p:nvSpPr>
        <p:spPr>
          <a:xfrm>
            <a:off x="676800" y="4564800"/>
            <a:ext cx="3186000" cy="3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l">
              <a:lnSpc>
                <a:spcPct val="100000"/>
              </a:lnSpc>
              <a:spcAft>
                <a:spcPct val="20000"/>
              </a:spcAft>
            </a:pPr>
            <a:r>
              <a:rPr sz="1400" b="1">
                <a:solidFill>
                  <a:srgbClr val="0A85E6"/>
                </a:solidFill>
                <a:latin typeface="Open Sans"/>
              </a:rPr>
              <a:t>MEDICAL TECHNOLOGY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0000" lnSpcReduction="20000"/>
          </a:bodyPr>
          <a:lstStyle/>
          <a:p>
            <a:pPr algn="l">
              <a:lnSpc>
                <a:spcPct val="100000"/>
              </a:lnSpc>
              <a:spcAft>
                <a:spcPct val="20000"/>
              </a:spcAft>
            </a:pPr>
            <a:r>
              <a:rPr sz="3200">
                <a:solidFill>
                  <a:srgbClr val="0A85E6"/>
                </a:solidFill>
                <a:latin typeface="Open Sans Light"/>
              </a:rPr>
              <a:t>What do you see as the biggest eHealth trends within the next two to three years?*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Opinion on future eHealth trends in Germany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97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1010782</a:t>
            </a:r>
          </a:p>
        </p:txBody>
      </p:sp>
      <p:graphicFrame>
        <p:nvGraphicFramePr>
          <p:cNvPr id="5" name="ChartObject"/>
          <p:cNvGraphicFramePr/>
          <p:nvPr/>
        </p:nvGraphicFramePr>
        <p:xfrm>
          <a:off x="676800" y="2098700"/>
          <a:ext cx="107424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5082800" y="1882800"/>
            <a:ext cx="19304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Share of responses</a:t>
            </a: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2</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0000" lnSpcReduction="20000"/>
          </a:bodyPr>
          <a:lstStyle/>
          <a:p>
            <a:pPr algn="l">
              <a:lnSpc>
                <a:spcPct val="100000"/>
              </a:lnSpc>
              <a:spcAft>
                <a:spcPct val="20000"/>
              </a:spcAft>
            </a:pPr>
            <a:r>
              <a:rPr sz="3200">
                <a:solidFill>
                  <a:srgbClr val="0A85E6"/>
                </a:solidFill>
                <a:latin typeface="Open Sans Light"/>
              </a:rPr>
              <a:t>What do you see as the biggest eHealth trends within the next two to three years?*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Opinion on future eHealth trends in Germany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97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1010782</a:t>
            </a:r>
          </a:p>
        </p:txBody>
      </p:sp>
      <p:graphicFrame>
        <p:nvGraphicFramePr>
          <p:cNvPr id="5" name="ChartObject"/>
          <p:cNvGraphicFramePr/>
          <p:nvPr/>
        </p:nvGraphicFramePr>
        <p:xfrm>
          <a:off x="676800" y="2098700"/>
          <a:ext cx="71580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3290600" y="1882800"/>
            <a:ext cx="19304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Share of responses</a:t>
            </a:r>
          </a:p>
        </p:txBody>
      </p:sp>
      <p:sp>
        <p:nvSpPr>
          <p:cNvPr id="7"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8"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3</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0000" lnSpcReduction="20000"/>
          </a:bodyPr>
          <a:lstStyle/>
          <a:p>
            <a:pPr algn="l">
              <a:lnSpc>
                <a:spcPct val="100000"/>
              </a:lnSpc>
              <a:spcAft>
                <a:spcPct val="20000"/>
              </a:spcAft>
            </a:pPr>
            <a:r>
              <a:rPr sz="3200">
                <a:solidFill>
                  <a:srgbClr val="0A85E6"/>
                </a:solidFill>
                <a:latin typeface="Open Sans Light"/>
              </a:rPr>
              <a:t>What do you see as the biggest eHealth trends within the next two to three years?*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Opinion on future eHealth trends in Germany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97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1010782</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4</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0000" lnSpcReduction="20000"/>
          </a:bodyPr>
          <a:lstStyle/>
          <a:p>
            <a:pPr algn="l">
              <a:lnSpc>
                <a:spcPct val="100000"/>
              </a:lnSpc>
              <a:spcAft>
                <a:spcPct val="20000"/>
              </a:spcAft>
            </a:pPr>
            <a:r>
              <a:rPr sz="3200">
                <a:solidFill>
                  <a:srgbClr val="0A85E6"/>
                </a:solidFill>
                <a:latin typeface="Open Sans Light"/>
              </a:rPr>
              <a:t>What do you see as the biggest eHealth trends within the next two to three years?*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Opinion on future eHealth trends in Germany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97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1010782</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0000" lnSpcReduction="20000"/>
          </a:bodyPr>
          <a:lstStyle/>
          <a:p>
            <a:pPr algn="l">
              <a:lnSpc>
                <a:spcPct val="100000"/>
              </a:lnSpc>
              <a:spcAft>
                <a:spcPct val="20000"/>
              </a:spcAft>
            </a:pPr>
            <a:r>
              <a:rPr sz="3200">
                <a:solidFill>
                  <a:srgbClr val="0A85E6"/>
                </a:solidFill>
                <a:latin typeface="Open Sans Light"/>
              </a:rPr>
              <a:t>What do you see as the biggest eHealth trends within the next two to three years?*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Opinion on future eHealth trends in Germany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97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1010782</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0000" lnSpcReduction="20000"/>
          </a:bodyPr>
          <a:lstStyle/>
          <a:p>
            <a:pPr algn="l">
              <a:lnSpc>
                <a:spcPct val="100000"/>
              </a:lnSpc>
              <a:spcAft>
                <a:spcPct val="20000"/>
              </a:spcAft>
            </a:pPr>
            <a:r>
              <a:rPr sz="3200">
                <a:solidFill>
                  <a:srgbClr val="0A85E6"/>
                </a:solidFill>
                <a:latin typeface="Open Sans Light"/>
              </a:rPr>
              <a:t>What do you see as the biggest eHealth trends within the next two to three years?*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Opinion on future eHealth trends in Germany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97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1010782</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0000" lnSpcReduction="20000"/>
          </a:bodyPr>
          <a:lstStyle/>
          <a:p>
            <a:pPr algn="l">
              <a:lnSpc>
                <a:spcPct val="100000"/>
              </a:lnSpc>
              <a:spcAft>
                <a:spcPct val="20000"/>
              </a:spcAft>
            </a:pPr>
            <a:r>
              <a:rPr sz="3200">
                <a:solidFill>
                  <a:srgbClr val="0A85E6"/>
                </a:solidFill>
                <a:latin typeface="Open Sans Light"/>
              </a:rPr>
              <a:t>What do you see as the biggest eHealth trends within the next two to three years?*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Opinion on future eHealth trends in Germany in 2019</a:t>
            </a:r>
          </a:p>
        </p:txBody>
      </p:sp>
      <p:graphicFrame>
        <p:nvGraphicFramePr>
          <p:cNvPr id="4" name="New Table"/>
          <p:cNvGraphicFramePr>
            <a:graphicFrameLocks noGrp="1"/>
          </p:cNvGraphicFramePr>
          <p:nvPr/>
        </p:nvGraphicFramePr>
        <p:xfrm>
          <a:off x="676800" y="1882800"/>
          <a:ext cx="5334000" cy="2804160"/>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20000"/>
                    </a:ext>
                  </a:extLst>
                </a:gridCol>
                <a:gridCol w="3556000">
                  <a:extLst>
                    <a:ext uri="{9D8B030D-6E8A-4147-A177-3AD203B41FA5}">
                      <a16:colId xmlns:a16="http://schemas.microsoft.com/office/drawing/2014/main" val="20001"/>
                    </a:ext>
                  </a:extLst>
                </a:gridCol>
              </a:tblGrid>
              <a:tr h="0">
                <a:tc gridSpan="2">
                  <a:txBody>
                    <a:bodyPr/>
                    <a:lstStyle/>
                    <a:p>
                      <a:pPr algn="l"/>
                      <a:r>
                        <a:rPr sz="1000" b="1">
                          <a:solidFill>
                            <a:srgbClr val="0F283E"/>
                          </a:solidFill>
                          <a:latin typeface="Open Sans Light"/>
                        </a:rPr>
                        <a:t>Source and methodology information</a:t>
                      </a:r>
                    </a:p>
                  </a:txBody>
                  <a:tcPr>
                    <a:lnL>
                      <a:solidFill>
                        <a:prstClr val="black">
                          <a:alpha val="0"/>
                          <a:alpha val="0"/>
                        </a:prstClr>
                      </a:solidFill>
                    </a:lnL>
                    <a:lnR>
                      <a:solidFill>
                        <a:prstClr val="black">
                          <a:alpha val="0"/>
                          <a:alpha val="0"/>
                        </a:prstClr>
                      </a:solidFill>
                    </a:lnR>
                    <a:lnT>
                      <a:solidFill>
                        <a:prstClr val="black">
                          <a:alpha val="0"/>
                          <a:alpha val="0"/>
                        </a:prstClr>
                      </a:solidFill>
                    </a:lnT>
                    <a:lnB>
                      <a:solidFill>
                        <a:prstClr val="black">
                          <a:alpha val="0"/>
                          <a:alpha val="0"/>
                          <a:alpha val="0"/>
                        </a:prstClr>
                      </a:solidFill>
                    </a:lnB>
                    <a:solidFill>
                      <a:prstClr val="black">
                        <a:alpha val="0"/>
                        <a:alpha val="0"/>
                      </a:prstClr>
                    </a:solidFill>
                  </a:tcPr>
                </a:tc>
                <a:tc hMerge="1">
                  <a:txBody>
                    <a:bodyPr/>
                    <a:lstStyle/>
                    <a:p>
                      <a:endParaRPr/>
                    </a:p>
                  </a:txBody>
                  <a:tcPr>
                    <a:lnL>
                      <a:solidFill>
                        <a:prstClr val="black">
                          <a:alpha val="0"/>
                        </a:prstClr>
                      </a:solidFill>
                    </a:lnL>
                    <a:lnB>
                      <a:solidFill>
                        <a:prstClr val="black">
                          <a:alpha val="0"/>
                          <a:alpha val="0"/>
                          <a:alpha val="0"/>
                        </a:prstClr>
                      </a:solidFill>
                    </a:lnB>
                  </a:tcPr>
                </a:tc>
                <a:extLst>
                  <a:ext uri="{0D108BD9-81ED-4DB2-BD59-A6C34878D82A}">
                    <a16:rowId xmlns:a16="http://schemas.microsoft.com/office/drawing/2014/main" val="10000"/>
                  </a:ext>
                </a:extLst>
              </a:tr>
              <a:tr h="0">
                <a:tc>
                  <a:txBody>
                    <a:bodyPr/>
                    <a:lstStyle/>
                    <a:p>
                      <a:r>
                        <a:rPr sz="800">
                          <a:solidFill>
                            <a:srgbClr val="0F283E"/>
                          </a:solidFill>
                          <a:latin typeface="Open Sans Light"/>
                        </a:rPr>
                        <a:t>Source(s)</a:t>
                      </a:r>
                    </a:p>
                  </a:txBody>
                  <a:tcPr>
                    <a:lnL>
                      <a:solidFill>
                        <a:prstClr val="black">
                          <a:alpha val="0"/>
                        </a:prstClr>
                      </a:solidFill>
                    </a:lnL>
                    <a:lnR>
                      <a:solidFill>
                        <a:prstClr val="black">
                          <a:alpha val="0"/>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HIMSS</a:t>
                      </a:r>
                    </a:p>
                  </a:txBody>
                  <a:tcPr>
                    <a:lnL>
                      <a:solidFill>
                        <a:prstClr val="black">
                          <a:alpha val="0"/>
                          <a:alpha val="0"/>
                        </a:prstClr>
                      </a:solidFill>
                    </a:lnL>
                    <a:lnR>
                      <a:solidFill>
                        <a:prstClr val="black">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1"/>
                  </a:ext>
                </a:extLst>
              </a:tr>
              <a:tr h="0">
                <a:tc>
                  <a:txBody>
                    <a:bodyPr/>
                    <a:lstStyle/>
                    <a:p>
                      <a:r>
                        <a:rPr sz="800">
                          <a:solidFill>
                            <a:srgbClr val="0F283E"/>
                          </a:solidFill>
                          <a:latin typeface="Open Sans Light"/>
                        </a:rPr>
                        <a:t>Conducted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HIMSS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2"/>
                  </a:ext>
                </a:extLst>
              </a:tr>
              <a:tr h="0">
                <a:tc>
                  <a:txBody>
                    <a:bodyPr/>
                    <a:lstStyle/>
                    <a:p>
                      <a:r>
                        <a:rPr sz="800">
                          <a:solidFill>
                            <a:srgbClr val="0F283E"/>
                          </a:solidFill>
                          <a:latin typeface="Open Sans Light"/>
                        </a:rPr>
                        <a:t>Survey period</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September to October 2019</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3"/>
                  </a:ext>
                </a:extLst>
              </a:tr>
              <a:tr h="0">
                <a:tc>
                  <a:txBody>
                    <a:bodyPr/>
                    <a:lstStyle/>
                    <a:p>
                      <a:r>
                        <a:rPr sz="800">
                          <a:solidFill>
                            <a:srgbClr val="0F283E"/>
                          </a:solidFill>
                          <a:latin typeface="Open Sans Light"/>
                        </a:rPr>
                        <a:t>Region(s)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Germany</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4"/>
                  </a:ext>
                </a:extLst>
              </a:tr>
              <a:tr h="0">
                <a:tc>
                  <a:txBody>
                    <a:bodyPr/>
                    <a:lstStyle/>
                    <a:p>
                      <a:r>
                        <a:rPr sz="800">
                          <a:solidFill>
                            <a:srgbClr val="0F283E"/>
                          </a:solidFill>
                          <a:latin typeface="Open Sans Light"/>
                        </a:rPr>
                        <a:t>Number of respondents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97</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5"/>
                  </a:ext>
                </a:extLst>
              </a:tr>
              <a:tr h="0">
                <a:tc>
                  <a:txBody>
                    <a:bodyPr/>
                    <a:lstStyle/>
                    <a:p>
                      <a:r>
                        <a:rPr sz="800">
                          <a:solidFill>
                            <a:srgbClr val="0F283E"/>
                          </a:solidFill>
                          <a:latin typeface="Open Sans Light"/>
                        </a:rPr>
                        <a:t>Age group</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6"/>
                  </a:ext>
                </a:extLst>
              </a:tr>
              <a:tr h="0">
                <a:tc>
                  <a:txBody>
                    <a:bodyPr/>
                    <a:lstStyle/>
                    <a:p>
                      <a:r>
                        <a:rPr sz="800">
                          <a:solidFill>
                            <a:srgbClr val="0F283E"/>
                          </a:solidFill>
                          <a:latin typeface="Open Sans Light"/>
                        </a:rPr>
                        <a:t>Special characteristics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eHealth professionals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7"/>
                  </a:ext>
                </a:extLst>
              </a:tr>
              <a:tr h="0">
                <a:tc>
                  <a:txBody>
                    <a:bodyPr/>
                    <a:lstStyle/>
                    <a:p>
                      <a:r>
                        <a:rPr sz="800">
                          <a:solidFill>
                            <a:srgbClr val="0F283E"/>
                          </a:solidFill>
                          <a:latin typeface="Open Sans Light"/>
                        </a:rPr>
                        <a:t>Published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HIMSS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8"/>
                  </a:ext>
                </a:extLst>
              </a:tr>
              <a:tr h="0">
                <a:tc>
                  <a:txBody>
                    <a:bodyPr/>
                    <a:lstStyle/>
                    <a:p>
                      <a:r>
                        <a:rPr sz="800">
                          <a:solidFill>
                            <a:srgbClr val="0F283E"/>
                          </a:solidFill>
                          <a:latin typeface="Open Sans Light"/>
                        </a:rPr>
                        <a:t>Publication date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November 2019</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9"/>
                  </a:ext>
                </a:extLst>
              </a:tr>
              <a:tr h="0">
                <a:tc>
                  <a:txBody>
                    <a:bodyPr/>
                    <a:lstStyle/>
                    <a:p>
                      <a:r>
                        <a:rPr sz="800">
                          <a:solidFill>
                            <a:srgbClr val="0F283E"/>
                          </a:solidFill>
                          <a:latin typeface="Open Sans Light"/>
                        </a:rPr>
                        <a:t>Original source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Annual European eHealth Survey 2019, Page 12</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0"/>
                  </a:ext>
                </a:extLst>
              </a:tr>
              <a:tr h="0">
                <a:tc>
                  <a:txBody>
                    <a:bodyPr/>
                    <a:lstStyle/>
                    <a:p>
                      <a:r>
                        <a:rPr sz="800">
                          <a:solidFill>
                            <a:srgbClr val="0F283E"/>
                          </a:solidFill>
                          <a:latin typeface="Open Sans Light"/>
                        </a:rPr>
                        <a:t>Website URL</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hlinkClick r:id="rId4"/>
                        </a:rPr>
                        <a:t>visit the website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1"/>
                  </a:ext>
                </a:extLst>
              </a:tr>
              <a:tr h="0">
                <a:tc>
                  <a:txBody>
                    <a:bodyPr/>
                    <a:lstStyle/>
                    <a:p>
                      <a:r>
                        <a:rPr sz="800">
                          <a:solidFill>
                            <a:srgbClr val="0F283E"/>
                          </a:solidFill>
                          <a:latin typeface="Open Sans Light"/>
                        </a:rPr>
                        <a:t>Notes: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prstClr>
                      </a:solidFill>
                    </a:lnB>
                    <a:solidFill>
                      <a:prstClr val="black">
                        <a:alpha val="0"/>
                      </a:prstClr>
                    </a:solidFill>
                  </a:tcPr>
                </a:tc>
                <a:tc>
                  <a:txBody>
                    <a:bodyPr/>
                    <a:lstStyle/>
                    <a:p>
                      <a:r>
                        <a:rPr sz="800" i="1">
                          <a:solidFill>
                            <a:srgbClr val="0F283E"/>
                          </a:solidFill>
                          <a:latin typeface="Open Sans Light"/>
                        </a:rPr>
                        <a:t>* Three responses possible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prstClr>
                      </a:solidFill>
                    </a:lnB>
                    <a:solidFill>
                      <a:prstClr val="black">
                        <a:alpha val="0"/>
                      </a:prstClr>
                    </a:solidFill>
                  </a:tcPr>
                </a:tc>
                <a:extLst>
                  <a:ext uri="{0D108BD9-81ED-4DB2-BD59-A6C34878D82A}">
                    <a16:rowId xmlns:a16="http://schemas.microsoft.com/office/drawing/2014/main" val="10012"/>
                  </a:ext>
                </a:extLst>
              </a:tr>
            </a:tbl>
          </a:graphicData>
        </a:graphic>
      </p:graphicFrame>
      <p:sp>
        <p:nvSpPr>
          <p:cNvPr id="5" name="New shape"/>
          <p:cNvSpPr/>
          <p:nvPr/>
        </p:nvSpPr>
        <p:spPr>
          <a:xfrm>
            <a:off x="6138000" y="1882800"/>
            <a:ext cx="528120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lnSpc>
                <a:spcPct val="1200"/>
              </a:lnSpc>
              <a:spcAft>
                <a:spcPct val="20000"/>
              </a:spcAft>
            </a:pPr>
            <a:r>
              <a:rPr sz="1000" b="1">
                <a:solidFill>
                  <a:srgbClr val="0F283E"/>
                </a:solidFill>
                <a:latin typeface="Open Sans Light"/>
              </a:rPr>
              <a:t>Description</a:t>
            </a:r>
          </a:p>
          <a:p>
            <a:pPr algn="l"/>
            <a:endParaRPr sz="800">
              <a:solidFill>
                <a:srgbClr val="0F283E"/>
              </a:solidFill>
              <a:latin typeface="Open Sans Light"/>
            </a:endParaRPr>
          </a:p>
          <a:p>
            <a:pPr algn="l"/>
            <a:r>
              <a:rPr sz="800">
                <a:solidFill>
                  <a:srgbClr val="0F283E"/>
                </a:solidFill>
                <a:latin typeface="Open Sans Light"/>
              </a:rPr>
              <a:t>This statistic displays the result of a survey where eHealth professionals from Germany in 2019 were asked what they believe will be the biggest eHealth trend within the next two to three years. According to the results, 49 percent of respondents think provisions of telemedicine services (by providers) will be the biggest trend.</a:t>
            </a:r>
            <a:endParaRPr sz="800" i="1">
              <a:solidFill>
                <a:srgbClr val="0F283E"/>
              </a:solidFill>
              <a:latin typeface="Open Sans Light"/>
            </a:endParaRPr>
          </a:p>
        </p:txBody>
      </p:sp>
      <p:sp>
        <p:nvSpPr>
          <p:cNvPr id="6" name="New shape"/>
          <p:cNvSpPr/>
          <p:nvPr/>
        </p:nvSpPr>
        <p:spPr>
          <a:xfrm flipH="1">
            <a:off x="60480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8</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11.14"/>
  <p:tag name="AS_TITLE" val="Aspose.Slides for .NET 4.0 Client Profile"/>
  <p:tag name="AS_VERSION" val="19.1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569</Words>
  <Application>Microsoft Macintosh PowerPoint</Application>
  <PresentationFormat>Breitbild</PresentationFormat>
  <Paragraphs>81</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Open Sans</vt:lpstr>
      <vt:lpstr>Open Sans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Horst Kunhardt</cp:lastModifiedBy>
  <cp:revision>1</cp:revision>
  <cp:lastPrinted>2020-04-29T04:33:54Z</cp:lastPrinted>
  <dcterms:created xsi:type="dcterms:W3CDTF">2020-04-29T02:33:54Z</dcterms:created>
  <dcterms:modified xsi:type="dcterms:W3CDTF">2020-05-05T09:31:25Z</dcterms:modified>
</cp:coreProperties>
</file>