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0"/>
    <p:restoredTop sz="0"/>
  </p:normalViewPr>
  <p:slideViewPr>
    <p:cSldViewPr>
      <p:cViewPr varScale="1">
        <p:scale>
          <a:sx n="82" d="100"/>
          <a:sy n="82" d="100"/>
        </p:scale>
        <p:origin x="184" y="16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Data size in exabytes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1956-0646-B796-1DD51EE2E27A}"/>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1956-0646-B796-1DD51EE2E27A}"/>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Storage capacity</c:v>
                </c:pt>
                <c:pt idx="1">
                  <c:v>Medical data generated</c:v>
                </c:pt>
              </c:strCache>
            </c:strRef>
          </c:cat>
          <c:val>
            <c:numRef>
              <c:f>Sheet1!$B$2:$B$3</c:f>
              <c:numCache>
                <c:formatCode>General</c:formatCode>
                <c:ptCount val="2"/>
                <c:pt idx="0">
                  <c:v>985</c:v>
                </c:pt>
                <c:pt idx="1">
                  <c:v>2314</c:v>
                </c:pt>
              </c:numCache>
            </c:numRef>
          </c:val>
          <c:extLst>
            <c:ext xmlns:c16="http://schemas.microsoft.com/office/drawing/2014/chart" uri="{C3380CC4-5D6E-409C-BE32-E72D297353CC}">
              <c16:uniqueId val="{00000002-1956-0646-B796-1DD51EE2E27A}"/>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Data size in exabytes</a:t>
                </a:r>
              </a:p>
            </c:rich>
          </c:tx>
          <c:overlay val="0"/>
        </c:title>
        <c:numFmt formatCode="General" sourceLinked="1"/>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Data size in exabytes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3B38-A448-B0F1-3A0491C9CC86}"/>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3B38-A448-B0F1-3A0491C9CC8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Storage capacity</c:v>
                </c:pt>
                <c:pt idx="1">
                  <c:v>Medical data generated</c:v>
                </c:pt>
              </c:strCache>
            </c:strRef>
          </c:cat>
          <c:val>
            <c:numRef>
              <c:f>Sheet1!$B$2:$B$3</c:f>
              <c:numCache>
                <c:formatCode>General</c:formatCode>
                <c:ptCount val="2"/>
                <c:pt idx="0">
                  <c:v>985</c:v>
                </c:pt>
                <c:pt idx="1">
                  <c:v>2314</c:v>
                </c:pt>
              </c:numCache>
            </c:numRef>
          </c:val>
          <c:extLst>
            <c:ext xmlns:c16="http://schemas.microsoft.com/office/drawing/2014/chart" uri="{C3380CC4-5D6E-409C-BE32-E72D297353CC}">
              <c16:uniqueId val="{00000002-3B38-A448-B0F1-3A0491C9CC86}"/>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Data size in exabytes</a:t>
                </a:r>
              </a:p>
            </c:rich>
          </c:tx>
          <c:overlay val="0"/>
        </c:title>
        <c:numFmt formatCode="General" sourceLinked="1"/>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Data size in exabytes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9F5C-8B41-9617-41B1ACA1A5A3}"/>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9F5C-8B41-9617-41B1ACA1A5A3}"/>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Medical data generated</c:v>
                </c:pt>
                <c:pt idx="1">
                  <c:v>Storage capacity</c:v>
                </c:pt>
              </c:strCache>
            </c:strRef>
          </c:cat>
          <c:val>
            <c:numRef>
              <c:f>Sheet1!$B$2:$B$3</c:f>
              <c:numCache>
                <c:formatCode>General</c:formatCode>
                <c:ptCount val="2"/>
                <c:pt idx="0">
                  <c:v>2314</c:v>
                </c:pt>
                <c:pt idx="1">
                  <c:v>985</c:v>
                </c:pt>
              </c:numCache>
            </c:numRef>
          </c:val>
          <c:extLst>
            <c:ext xmlns:c16="http://schemas.microsoft.com/office/drawing/2014/chart" uri="{C3380CC4-5D6E-409C-BE32-E72D297353CC}">
              <c16:uniqueId val="{00000002-9F5C-8B41-9617-41B1ACA1A5A3}"/>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General" sourceLinked="1"/>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Data size in exabytes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E446-0E40-9DC0-CA7ECF6842EC}"/>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E446-0E40-9DC0-CA7ECF6842EC}"/>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Medical data generated</c:v>
                </c:pt>
                <c:pt idx="1">
                  <c:v>Storage capacity</c:v>
                </c:pt>
              </c:strCache>
            </c:strRef>
          </c:cat>
          <c:val>
            <c:numRef>
              <c:f>Sheet1!$B$2:$B$3</c:f>
              <c:numCache>
                <c:formatCode>General</c:formatCode>
                <c:ptCount val="2"/>
                <c:pt idx="0">
                  <c:v>2314</c:v>
                </c:pt>
                <c:pt idx="1">
                  <c:v>985</c:v>
                </c:pt>
              </c:numCache>
            </c:numRef>
          </c:val>
          <c:extLst>
            <c:ext xmlns:c16="http://schemas.microsoft.com/office/drawing/2014/chart" uri="{C3380CC4-5D6E-409C-BE32-E72D297353CC}">
              <c16:uniqueId val="{00000002-E446-0E40-9DC0-CA7ECF6842EC}"/>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General" sourceLinked="1"/>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Data size in exabytes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9F8-EE4F-B1D3-18025000A88A}"/>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9F8-EE4F-B1D3-18025000A88A}"/>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Storage capacity</c:v>
                </c:pt>
                <c:pt idx="1">
                  <c:v>Medical data generated</c:v>
                </c:pt>
              </c:strCache>
            </c:strRef>
          </c:cat>
          <c:val>
            <c:numRef>
              <c:f>Sheet1!$B$2:$B$3</c:f>
              <c:numCache>
                <c:formatCode>General</c:formatCode>
                <c:ptCount val="2"/>
                <c:pt idx="0">
                  <c:v>985</c:v>
                </c:pt>
                <c:pt idx="1">
                  <c:v>2314</c:v>
                </c:pt>
              </c:numCache>
            </c:numRef>
          </c:val>
          <c:smooth val="0"/>
          <c:extLst>
            <c:ext xmlns:c16="http://schemas.microsoft.com/office/drawing/2014/chart" uri="{C3380CC4-5D6E-409C-BE32-E72D297353CC}">
              <c16:uniqueId val="{00000002-29F8-EE4F-B1D3-18025000A88A}"/>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50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Data size in exabytes</a:t>
                </a:r>
              </a:p>
            </c:rich>
          </c:tx>
          <c:overlay val="0"/>
        </c:title>
        <c:numFmt formatCode="#,##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Data size in exabytes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4E6-BD4F-9422-AEB618B9EC15}"/>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4E6-BD4F-9422-AEB618B9EC15}"/>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Storage capacity</c:v>
                </c:pt>
                <c:pt idx="1">
                  <c:v>Medical data generated</c:v>
                </c:pt>
              </c:strCache>
            </c:strRef>
          </c:cat>
          <c:val>
            <c:numRef>
              <c:f>Sheet1!$B$2:$B$3</c:f>
              <c:numCache>
                <c:formatCode>General</c:formatCode>
                <c:ptCount val="2"/>
                <c:pt idx="0">
                  <c:v>985</c:v>
                </c:pt>
                <c:pt idx="1">
                  <c:v>2314</c:v>
                </c:pt>
              </c:numCache>
            </c:numRef>
          </c:val>
          <c:smooth val="0"/>
          <c:extLst>
            <c:ext xmlns:c16="http://schemas.microsoft.com/office/drawing/2014/chart" uri="{C3380CC4-5D6E-409C-BE32-E72D297353CC}">
              <c16:uniqueId val="{00000002-94E6-BD4F-9422-AEB618B9EC15}"/>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50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Data size in exabytes</a:t>
                </a:r>
              </a:p>
            </c:rich>
          </c:tx>
          <c:overlay val="0"/>
        </c:title>
        <c:numFmt formatCode="#,##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6E07AFF3-5477-4891-8219-43B0939D20A3}"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1405C25E-3134-414F-98E2-E647BD5FD18F}"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556EAAA6-0ED5-4DF1-BA7F-7235E8D32DB7}"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C637DAAB-39E4-4051-B21C-6071A10B99E3}"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88E93B61-AF09-4B27-9158-A2F21C44657A}"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1A7D64F3-DDF5-49BB-B67C-F96FF7C4AEE0}"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98FB95E1-DACE-4818-A26D-FF995F754906}" type="datetimeFigureOut">
              <a:rPr lang="en-US" smtClean="0"/>
              <a:t>5/5/20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62CB223A-7564-4A43-8CF6-B7AEE7878593}" type="datetimeFigureOut">
              <a:rPr lang="en-US" smtClean="0"/>
              <a:t>5/5/20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D13AA01D-FAE0-4450-B191-DFF3E05BB86E}" type="datetimeFigureOut">
              <a:rPr lang="en-US" smtClean="0"/>
              <a:t>5/5/20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CBCDDC44-4CE6-46EB-97BF-0254EB295ECB}"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028178B6-0CC0-4CB2-B75E-72FD1DF401C5}"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5/5/20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hyperlink" Target="http://www.statista.com/statistics/1038042/global-healthcare-data-storage-limitations" TargetMode="Externa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1038042/global-healthcare-data-storage-limitations" TargetMode="Externa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hyperlink" Target="http://www.statista.com/statistics/1038042/global-healthcare-data-storage-limitations" TargetMode="Externa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hyperlink" Target="http://www.statista.com/statistics/1038042/global-healthcare-data-storage-limitations" TargetMode="Externa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hyperlink" Target="http://www.statista.com/statistics/1038042/global-healthcare-data-storage-limitations" TargetMode="Externa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hyperlink" Target="http://www.statista.com/statistics/1038042/global-healthcare-data-storage-limitations" TargetMode="Externa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statista.com/statistics/1038042/global-healthcare-data-storage-limita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ew shape"/>
          <p:cNvSpPr/>
          <p:nvPr/>
        </p:nvSpPr>
        <p:spPr>
          <a:xfrm>
            <a:off x="9939600" y="6141600"/>
            <a:ext cx="1501200" cy="306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763200" y="5986800"/>
            <a:ext cx="10692000" cy="324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0" y="0"/>
            <a:ext cx="12204001" cy="43704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4874400"/>
            <a:ext cx="108144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3200">
                <a:solidFill>
                  <a:srgbClr val="0F283E"/>
                </a:solidFill>
                <a:latin typeface="Open Sans"/>
              </a:rPr>
              <a:t>Total data storage capacity compared to the total amount of healthcare data generated in 2020 (in exabytes)</a:t>
            </a:r>
          </a:p>
        </p:txBody>
      </p:sp>
      <p:sp>
        <p:nvSpPr>
          <p:cNvPr id="3" name="New shape"/>
          <p:cNvSpPr/>
          <p:nvPr/>
        </p:nvSpPr>
        <p:spPr>
          <a:xfrm>
            <a:off x="676800" y="4564800"/>
            <a:ext cx="3186000" cy="3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l">
              <a:lnSpc>
                <a:spcPct val="100000"/>
              </a:lnSpc>
              <a:spcAft>
                <a:spcPct val="20000"/>
              </a:spcAft>
            </a:pPr>
            <a:r>
              <a:rPr sz="1400" b="1">
                <a:solidFill>
                  <a:srgbClr val="0A85E6"/>
                </a:solidFill>
                <a:latin typeface="Open Sans"/>
              </a:rPr>
              <a:t>MEDICAL TECHNOLOGY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Total data storage capacity compared to the total amount of healthcare data generated in 2020 (in exabytes)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Projected health data storage limitations in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as of July 2018</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Visual Capitalist; Stanford University (Stanford Medicine); </a:t>
            </a:r>
            <a:r>
              <a:rPr sz="800">
                <a:solidFill>
                  <a:srgbClr val="555555"/>
                </a:solidFill>
                <a:latin typeface="Open Sans"/>
                <a:hlinkClick r:id="rId5"/>
              </a:rPr>
              <a:t>ID 1038042</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2</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Total data storage capacity compared to the total amount of healthcare data generated in 2020 (in exabytes)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Projected health data storage limitations in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as of July 2018</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Visual Capitalist; Stanford University (Stanford Medicine); </a:t>
            </a:r>
            <a:r>
              <a:rPr sz="800">
                <a:solidFill>
                  <a:srgbClr val="555555"/>
                </a:solidFill>
                <a:latin typeface="Open Sans"/>
                <a:hlinkClick r:id="rId5"/>
              </a:rPr>
              <a:t>ID 1038042</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Total data storage capacity compared to the total amount of healthcare data generated in 2020 (in exabytes)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Projected health data storage limitations in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as of July 2018</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Visual Capitalist; Stanford University (Stanford Medicine); </a:t>
            </a:r>
            <a:r>
              <a:rPr sz="800">
                <a:solidFill>
                  <a:srgbClr val="555555"/>
                </a:solidFill>
                <a:latin typeface="Open Sans"/>
                <a:hlinkClick r:id="rId5"/>
              </a:rPr>
              <a:t>ID 1038042</a:t>
            </a:r>
          </a:p>
        </p:txBody>
      </p:sp>
      <p:graphicFrame>
        <p:nvGraphicFramePr>
          <p:cNvPr id="5" name="ChartObject"/>
          <p:cNvGraphicFramePr/>
          <p:nvPr/>
        </p:nvGraphicFramePr>
        <p:xfrm>
          <a:off x="676800" y="2098700"/>
          <a:ext cx="107424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5019300" y="1882800"/>
            <a:ext cx="2057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Data size in exabytes</a:t>
            </a: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Total data storage capacity compared to the total amount of healthcare data generated in 2020 (in exabytes)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Projected health data storage limitations in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as of July 2018</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Visual Capitalist; Stanford University (Stanford Medicine); </a:t>
            </a:r>
            <a:r>
              <a:rPr sz="800">
                <a:solidFill>
                  <a:srgbClr val="555555"/>
                </a:solidFill>
                <a:latin typeface="Open Sans"/>
                <a:hlinkClick r:id="rId5"/>
              </a:rPr>
              <a:t>ID 1038042</a:t>
            </a:r>
          </a:p>
        </p:txBody>
      </p:sp>
      <p:graphicFrame>
        <p:nvGraphicFramePr>
          <p:cNvPr id="5" name="ChartObject"/>
          <p:cNvGraphicFramePr/>
          <p:nvPr/>
        </p:nvGraphicFramePr>
        <p:xfrm>
          <a:off x="676800" y="2098700"/>
          <a:ext cx="71580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3227100" y="1882800"/>
            <a:ext cx="2057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Data size in exabytes</a:t>
            </a:r>
          </a:p>
        </p:txBody>
      </p:sp>
      <p:sp>
        <p:nvSpPr>
          <p:cNvPr id="7"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8"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Total data storage capacity compared to the total amount of healthcare data generated in 2020 (in exabytes)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Projected health data storage limitations in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as of July 2018</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Visual Capitalist; Stanford University (Stanford Medicine); </a:t>
            </a:r>
            <a:r>
              <a:rPr sz="800">
                <a:solidFill>
                  <a:srgbClr val="555555"/>
                </a:solidFill>
                <a:latin typeface="Open Sans"/>
                <a:hlinkClick r:id="rId5"/>
              </a:rPr>
              <a:t>ID 1038042</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Total data storage capacity compared to the total amount of healthcare data generated in 2020 (in exabytes)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Projected health data storage limitations in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as of July 2018</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Visual Capitalist; Stanford University (Stanford Medicine); </a:t>
            </a:r>
            <a:r>
              <a:rPr sz="800">
                <a:solidFill>
                  <a:srgbClr val="555555"/>
                </a:solidFill>
                <a:latin typeface="Open Sans"/>
                <a:hlinkClick r:id="rId5"/>
              </a:rPr>
              <a:t>ID 1038042</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Total data storage capacity compared to the total amount of healthcare data generated in 2020 (in exabytes)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Projected health data storage limitations in 2020</a:t>
            </a:r>
          </a:p>
        </p:txBody>
      </p:sp>
      <p:graphicFrame>
        <p:nvGraphicFramePr>
          <p:cNvPr id="4" name="New Table"/>
          <p:cNvGraphicFramePr>
            <a:graphicFrameLocks noGrp="1"/>
          </p:cNvGraphicFramePr>
          <p:nvPr/>
        </p:nvGraphicFramePr>
        <p:xfrm>
          <a:off x="676800" y="1882800"/>
          <a:ext cx="5334000" cy="280416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20000"/>
                    </a:ext>
                  </a:extLst>
                </a:gridCol>
                <a:gridCol w="3556000">
                  <a:extLst>
                    <a:ext uri="{9D8B030D-6E8A-4147-A177-3AD203B41FA5}">
                      <a16:colId xmlns:a16="http://schemas.microsoft.com/office/drawing/2014/main" val="20001"/>
                    </a:ext>
                  </a:extLst>
                </a:gridCol>
              </a:tblGrid>
              <a:tr h="0">
                <a:tc gridSpan="2">
                  <a:txBody>
                    <a:bodyPr/>
                    <a:lstStyle/>
                    <a:p>
                      <a:pPr algn="l"/>
                      <a:r>
                        <a:rPr sz="1000" b="1">
                          <a:solidFill>
                            <a:srgbClr val="0F283E"/>
                          </a:solidFill>
                          <a:latin typeface="Open Sans Light"/>
                        </a:rPr>
                        <a:t>Source and methodology information</a:t>
                      </a:r>
                    </a:p>
                  </a:txBody>
                  <a:tcPr>
                    <a:lnL>
                      <a:solidFill>
                        <a:prstClr val="black">
                          <a:alpha val="0"/>
                          <a:alpha val="0"/>
                        </a:prstClr>
                      </a:solidFill>
                    </a:lnL>
                    <a:lnR>
                      <a:solidFill>
                        <a:prstClr val="black">
                          <a:alpha val="0"/>
                          <a:alpha val="0"/>
                        </a:prstClr>
                      </a:solidFill>
                    </a:lnR>
                    <a:lnT>
                      <a:solidFill>
                        <a:prstClr val="black">
                          <a:alpha val="0"/>
                          <a:alpha val="0"/>
                        </a:prstClr>
                      </a:solidFill>
                    </a:lnT>
                    <a:lnB>
                      <a:solidFill>
                        <a:prstClr val="black">
                          <a:alpha val="0"/>
                          <a:alpha val="0"/>
                          <a:alpha val="0"/>
                        </a:prstClr>
                      </a:solidFill>
                    </a:lnB>
                    <a:solidFill>
                      <a:prstClr val="black">
                        <a:alpha val="0"/>
                        <a:alpha val="0"/>
                      </a:prstClr>
                    </a:solidFill>
                  </a:tcPr>
                </a:tc>
                <a:tc hMerge="1">
                  <a:txBody>
                    <a:bodyPr/>
                    <a:lstStyle/>
                    <a:p>
                      <a:endParaRPr/>
                    </a:p>
                  </a:txBody>
                  <a:tcPr>
                    <a:lnL>
                      <a:solidFill>
                        <a:prstClr val="black">
                          <a:alpha val="0"/>
                        </a:prstClr>
                      </a:solidFill>
                    </a:lnL>
                    <a:lnB>
                      <a:solidFill>
                        <a:prstClr val="black">
                          <a:alpha val="0"/>
                          <a:alpha val="0"/>
                          <a:alpha val="0"/>
                        </a:prstClr>
                      </a:solidFill>
                    </a:lnB>
                  </a:tcPr>
                </a:tc>
                <a:extLst>
                  <a:ext uri="{0D108BD9-81ED-4DB2-BD59-A6C34878D82A}">
                    <a16:rowId xmlns:a16="http://schemas.microsoft.com/office/drawing/2014/main" val="10000"/>
                  </a:ext>
                </a:extLst>
              </a:tr>
              <a:tr h="0">
                <a:tc>
                  <a:txBody>
                    <a:bodyPr/>
                    <a:lstStyle/>
                    <a:p>
                      <a:r>
                        <a:rPr sz="800">
                          <a:solidFill>
                            <a:srgbClr val="0F283E"/>
                          </a:solidFill>
                          <a:latin typeface="Open Sans Light"/>
                        </a:rPr>
                        <a:t>Source(s)</a:t>
                      </a:r>
                    </a:p>
                  </a:txBody>
                  <a:tcPr>
                    <a:lnL>
                      <a:solidFill>
                        <a:prstClr val="black">
                          <a:alpha val="0"/>
                        </a:prstClr>
                      </a:solidFill>
                    </a:lnL>
                    <a:lnR>
                      <a:solidFill>
                        <a:prstClr val="black">
                          <a:alpha val="0"/>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Visual Capitalist; Stanford University (Stanford Medicine)</a:t>
                      </a:r>
                    </a:p>
                  </a:txBody>
                  <a:tcPr>
                    <a:lnL>
                      <a:solidFill>
                        <a:prstClr val="black">
                          <a:alpha val="0"/>
                          <a:alpha val="0"/>
                        </a:prstClr>
                      </a:solidFill>
                    </a:lnL>
                    <a:lnR>
                      <a:solidFill>
                        <a:prstClr val="black">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1"/>
                  </a:ext>
                </a:extLst>
              </a:tr>
              <a:tr h="0">
                <a:tc>
                  <a:txBody>
                    <a:bodyPr/>
                    <a:lstStyle/>
                    <a:p>
                      <a:r>
                        <a:rPr sz="800">
                          <a:solidFill>
                            <a:srgbClr val="0F283E"/>
                          </a:solidFill>
                          <a:latin typeface="Open Sans Light"/>
                        </a:rPr>
                        <a:t>Conducted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Stanford University (Stanford Medicine)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2"/>
                  </a:ext>
                </a:extLst>
              </a:tr>
              <a:tr h="0">
                <a:tc>
                  <a:txBody>
                    <a:bodyPr/>
                    <a:lstStyle/>
                    <a:p>
                      <a:r>
                        <a:rPr sz="800">
                          <a:solidFill>
                            <a:srgbClr val="0F283E"/>
                          </a:solidFill>
                          <a:latin typeface="Open Sans Light"/>
                        </a:rPr>
                        <a:t>Survey period</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as of July 2018</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3"/>
                  </a:ext>
                </a:extLst>
              </a:tr>
              <a:tr h="0">
                <a:tc>
                  <a:txBody>
                    <a:bodyPr/>
                    <a:lstStyle/>
                    <a:p>
                      <a:r>
                        <a:rPr sz="800">
                          <a:solidFill>
                            <a:srgbClr val="0F283E"/>
                          </a:solidFill>
                          <a:latin typeface="Open Sans Light"/>
                        </a:rPr>
                        <a:t>Region(s)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Worldwide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4"/>
                  </a:ext>
                </a:extLst>
              </a:tr>
              <a:tr h="0">
                <a:tc>
                  <a:txBody>
                    <a:bodyPr/>
                    <a:lstStyle/>
                    <a:p>
                      <a:r>
                        <a:rPr sz="800">
                          <a:solidFill>
                            <a:srgbClr val="0F283E"/>
                          </a:solidFill>
                          <a:latin typeface="Open Sans Light"/>
                        </a:rPr>
                        <a:t>Number of respondents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5"/>
                  </a:ext>
                </a:extLst>
              </a:tr>
              <a:tr h="0">
                <a:tc>
                  <a:txBody>
                    <a:bodyPr/>
                    <a:lstStyle/>
                    <a:p>
                      <a:r>
                        <a:rPr sz="800">
                          <a:solidFill>
                            <a:srgbClr val="0F283E"/>
                          </a:solidFill>
                          <a:latin typeface="Open Sans Light"/>
                        </a:rPr>
                        <a:t>Age group</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6"/>
                  </a:ext>
                </a:extLst>
              </a:tr>
              <a:tr h="0">
                <a:tc>
                  <a:txBody>
                    <a:bodyPr/>
                    <a:lstStyle/>
                    <a:p>
                      <a:r>
                        <a:rPr sz="800">
                          <a:solidFill>
                            <a:srgbClr val="0F283E"/>
                          </a:solidFill>
                          <a:latin typeface="Open Sans Light"/>
                        </a:rPr>
                        <a:t>Special characteristics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7"/>
                  </a:ext>
                </a:extLst>
              </a:tr>
              <a:tr h="0">
                <a:tc>
                  <a:txBody>
                    <a:bodyPr/>
                    <a:lstStyle/>
                    <a:p>
                      <a:r>
                        <a:rPr sz="800">
                          <a:solidFill>
                            <a:srgbClr val="0F283E"/>
                          </a:solidFill>
                          <a:latin typeface="Open Sans Light"/>
                        </a:rPr>
                        <a:t>Published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Visual Capitalist</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8"/>
                  </a:ext>
                </a:extLst>
              </a:tr>
              <a:tr h="0">
                <a:tc>
                  <a:txBody>
                    <a:bodyPr/>
                    <a:lstStyle/>
                    <a:p>
                      <a:r>
                        <a:rPr sz="800">
                          <a:solidFill>
                            <a:srgbClr val="0F283E"/>
                          </a:solidFill>
                          <a:latin typeface="Open Sans Light"/>
                        </a:rPr>
                        <a:t>Publication date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July 2018</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9"/>
                  </a:ext>
                </a:extLst>
              </a:tr>
              <a:tr h="0">
                <a:tc>
                  <a:txBody>
                    <a:bodyPr/>
                    <a:lstStyle/>
                    <a:p>
                      <a:r>
                        <a:rPr sz="800">
                          <a:solidFill>
                            <a:srgbClr val="0F283E"/>
                          </a:solidFill>
                          <a:latin typeface="Open Sans Light"/>
                        </a:rPr>
                        <a:t>Original source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visualcapitalist.com</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0"/>
                  </a:ext>
                </a:extLst>
              </a:tr>
              <a:tr h="0">
                <a:tc>
                  <a:txBody>
                    <a:bodyPr/>
                    <a:lstStyle/>
                    <a:p>
                      <a:r>
                        <a:rPr sz="800">
                          <a:solidFill>
                            <a:srgbClr val="0F283E"/>
                          </a:solidFill>
                          <a:latin typeface="Open Sans Light"/>
                        </a:rPr>
                        <a:t>Website URL</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hlinkClick r:id="rId4"/>
                        </a:rPr>
                        <a:t>visit the website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1"/>
                  </a:ext>
                </a:extLst>
              </a:tr>
              <a:tr h="0">
                <a:tc>
                  <a:txBody>
                    <a:bodyPr/>
                    <a:lstStyle/>
                    <a:p>
                      <a:r>
                        <a:rPr sz="800">
                          <a:solidFill>
                            <a:srgbClr val="0F283E"/>
                          </a:solidFill>
                          <a:latin typeface="Open Sans Light"/>
                        </a:rPr>
                        <a:t>Notes: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prstClr>
                      </a:solidFill>
                    </a:lnB>
                    <a:solidFill>
                      <a:prstClr val="black">
                        <a:alpha val="0"/>
                      </a:prstClr>
                    </a:solidFill>
                  </a:tcPr>
                </a:tc>
                <a:tc>
                  <a:txBody>
                    <a:bodyPr/>
                    <a:lstStyle/>
                    <a:p>
                      <a:r>
                        <a:rPr sz="800" i="1">
                          <a:solidFill>
                            <a:srgbClr val="0F283E"/>
                          </a:solidFill>
                          <a:latin typeface="Open Sans Light"/>
                        </a:rPr>
                        <a:t>1 exabyte = 1 billion gigabytes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prstClr>
                      </a:solidFill>
                    </a:lnB>
                    <a:solidFill>
                      <a:prstClr val="black">
                        <a:alpha val="0"/>
                      </a:prstClr>
                    </a:solidFill>
                  </a:tcPr>
                </a:tc>
                <a:extLst>
                  <a:ext uri="{0D108BD9-81ED-4DB2-BD59-A6C34878D82A}">
                    <a16:rowId xmlns:a16="http://schemas.microsoft.com/office/drawing/2014/main" val="10012"/>
                  </a:ext>
                </a:extLst>
              </a:tr>
            </a:tbl>
          </a:graphicData>
        </a:graphic>
      </p:graphicFrame>
      <p:sp>
        <p:nvSpPr>
          <p:cNvPr id="5" name="New shape"/>
          <p:cNvSpPr/>
          <p:nvPr/>
        </p:nvSpPr>
        <p:spPr>
          <a:xfrm>
            <a:off x="6138000" y="1882800"/>
            <a:ext cx="528120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lnSpc>
                <a:spcPct val="1200"/>
              </a:lnSpc>
              <a:spcAft>
                <a:spcPct val="20000"/>
              </a:spcAft>
            </a:pPr>
            <a:r>
              <a:rPr sz="1000" b="1">
                <a:solidFill>
                  <a:srgbClr val="0F283E"/>
                </a:solidFill>
                <a:latin typeface="Open Sans Light"/>
              </a:rPr>
              <a:t>Description</a:t>
            </a:r>
          </a:p>
          <a:p>
            <a:pPr algn="l"/>
            <a:endParaRPr sz="800">
              <a:solidFill>
                <a:srgbClr val="0F283E"/>
              </a:solidFill>
              <a:latin typeface="Open Sans Light"/>
            </a:endParaRPr>
          </a:p>
          <a:p>
            <a:pPr algn="l"/>
            <a:r>
              <a:rPr sz="800">
                <a:solidFill>
                  <a:srgbClr val="0F283E"/>
                </a:solidFill>
                <a:latin typeface="Open Sans Light"/>
              </a:rPr>
              <a:t>The amount of global healthcare data is expected to increase dramatically by the year 2020. Despite the growing amount of data, there is not enough storage space to accommodate the data being generated. It is projected that by 2020 there will be 985 exabytes of storage available for healthcare data but there will be 2,314 exabytes of healthcare data generated.</a:t>
            </a:r>
            <a:endParaRPr sz="800" i="1">
              <a:solidFill>
                <a:srgbClr val="0F283E"/>
              </a:solidFill>
              <a:latin typeface="Open Sans Light"/>
            </a:endParaRPr>
          </a:p>
        </p:txBody>
      </p:sp>
      <p:sp>
        <p:nvSpPr>
          <p:cNvPr id="6" name="New shape"/>
          <p:cNvSpPr/>
          <p:nvPr/>
        </p:nvSpPr>
        <p:spPr>
          <a:xfrm flipH="1">
            <a:off x="60480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8</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605</Words>
  <Application>Microsoft Macintosh PowerPoint</Application>
  <PresentationFormat>Breitbild</PresentationFormat>
  <Paragraphs>81</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Open Sans</vt:lpstr>
      <vt:lpstr>Open Sans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Horst Kunhardt</cp:lastModifiedBy>
  <cp:revision>1</cp:revision>
  <cp:lastPrinted>2020-05-05T12:01:34Z</cp:lastPrinted>
  <dcterms:created xsi:type="dcterms:W3CDTF">2020-05-05T10:01:34Z</dcterms:created>
  <dcterms:modified xsi:type="dcterms:W3CDTF">2020-05-05T10:01:50Z</dcterms:modified>
</cp:coreProperties>
</file>