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Quality of care</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AA06-6146-8C38-44F28C602960}"/>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AA06-6146-8C38-44F28C602960}"/>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AA06-6146-8C38-44F28C60296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Sheet1!$B$2:$B$4</c:f>
              <c:numCache>
                <c:formatCode>General</c:formatCode>
                <c:ptCount val="3"/>
                <c:pt idx="0">
                  <c:v>0.28599999999999998</c:v>
                </c:pt>
                <c:pt idx="1">
                  <c:v>0.35599999999999998</c:v>
                </c:pt>
                <c:pt idx="2">
                  <c:v>0.35799999999999998</c:v>
                </c:pt>
              </c:numCache>
            </c:numRef>
          </c:val>
          <c:extLst>
            <c:ext xmlns:c16="http://schemas.microsoft.com/office/drawing/2014/chart" uri="{C3380CC4-5D6E-409C-BE32-E72D297353CC}">
              <c16:uniqueId val="{00000003-AA06-6146-8C38-44F28C602960}"/>
            </c:ext>
          </c:extLst>
        </c:ser>
        <c:ser>
          <c:idx val="1"/>
          <c:order val="1"/>
          <c:tx>
            <c:strRef>
              <c:f>Sheet1!$C$1</c:f>
              <c:strCache>
                <c:ptCount val="1"/>
                <c:pt idx="0">
                  <c:v>Efficiency</c:v>
                </c:pt>
              </c:strCache>
            </c:strRef>
          </c:tx>
          <c:spPr>
            <a:solidFill>
              <a:srgbClr val="0F283E"/>
            </a:solidFill>
            <a:ln>
              <a:solidFill>
                <a:srgbClr val="0F283E"/>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AA06-6146-8C38-44F28C602960}"/>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AA06-6146-8C38-44F28C602960}"/>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AA06-6146-8C38-44F28C60296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Sheet1!$C$2:$C$4</c:f>
              <c:numCache>
                <c:formatCode>General</c:formatCode>
                <c:ptCount val="3"/>
                <c:pt idx="0">
                  <c:v>0.252</c:v>
                </c:pt>
                <c:pt idx="1">
                  <c:v>0.188</c:v>
                </c:pt>
                <c:pt idx="2">
                  <c:v>0.56000000000000005</c:v>
                </c:pt>
              </c:numCache>
            </c:numRef>
          </c:val>
          <c:extLst>
            <c:ext xmlns:c16="http://schemas.microsoft.com/office/drawing/2014/chart" uri="{C3380CC4-5D6E-409C-BE32-E72D297353CC}">
              <c16:uniqueId val="{00000007-AA06-6146-8C38-44F28C602960}"/>
            </c:ext>
          </c:extLst>
        </c:ser>
        <c:ser>
          <c:idx val="2"/>
          <c:order val="2"/>
          <c:tx>
            <c:strRef>
              <c:f>Sheet1!$D$1</c:f>
              <c:strCache>
                <c:ptCount val="1"/>
                <c:pt idx="0">
                  <c:v>Patient interaction</c:v>
                </c:pt>
              </c:strCache>
            </c:strRef>
          </c:tx>
          <c:spPr>
            <a:solidFill>
              <a:srgbClr val="BABABA"/>
            </a:solidFill>
            <a:ln>
              <a:solidFill>
                <a:srgbClr val="BABABA"/>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AA06-6146-8C38-44F28C602960}"/>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AA06-6146-8C38-44F28C602960}"/>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AA06-6146-8C38-44F28C60296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Sheet1!$D$2:$D$4</c:f>
              <c:numCache>
                <c:formatCode>General</c:formatCode>
                <c:ptCount val="3"/>
                <c:pt idx="0">
                  <c:v>7.9000000000000001E-2</c:v>
                </c:pt>
                <c:pt idx="1">
                  <c:v>0.26400000000000001</c:v>
                </c:pt>
                <c:pt idx="2">
                  <c:v>0.65700000000000003</c:v>
                </c:pt>
              </c:numCache>
            </c:numRef>
          </c:val>
          <c:extLst>
            <c:ext xmlns:c16="http://schemas.microsoft.com/office/drawing/2014/chart" uri="{C3380CC4-5D6E-409C-BE32-E72D297353CC}">
              <c16:uniqueId val="{0000000B-AA06-6146-8C38-44F28C602960}"/>
            </c:ext>
          </c:extLst>
        </c:ser>
        <c:ser>
          <c:idx val="3"/>
          <c:order val="3"/>
          <c:tx>
            <c:strRef>
              <c:f>Sheet1!$E$1</c:f>
              <c:strCache>
                <c:ptCount val="1"/>
                <c:pt idx="0">
                  <c:v>Cost of care</c:v>
                </c:pt>
              </c:strCache>
            </c:strRef>
          </c:tx>
          <c:spPr>
            <a:solidFill>
              <a:srgbClr val="A60B0B"/>
            </a:solidFill>
            <a:ln>
              <a:solidFill>
                <a:srgbClr val="A60B0B"/>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AA06-6146-8C38-44F28C602960}"/>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AA06-6146-8C38-44F28C602960}"/>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AA06-6146-8C38-44F28C602960}"/>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Sheet1!$E$2:$E$4</c:f>
              <c:numCache>
                <c:formatCode>General</c:formatCode>
                <c:ptCount val="3"/>
                <c:pt idx="0">
                  <c:v>9.9000000000000005E-2</c:v>
                </c:pt>
                <c:pt idx="1">
                  <c:v>0.47299999999999998</c:v>
                </c:pt>
                <c:pt idx="2">
                  <c:v>0.42799999999999999</c:v>
                </c:pt>
              </c:numCache>
            </c:numRef>
          </c:val>
          <c:extLst>
            <c:ext xmlns:c16="http://schemas.microsoft.com/office/drawing/2014/chart" uri="{C3380CC4-5D6E-409C-BE32-E72D297353CC}">
              <c16:uniqueId val="{0000000F-AA06-6146-8C38-44F28C602960}"/>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Percentage of respondents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Quality of care</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B404-4244-BFF6-2471AB9EBFA9}"/>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B404-4244-BFF6-2471AB9EBFA9}"/>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B404-4244-BFF6-2471AB9EBFA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Sheet1!$B$2:$B$4</c:f>
              <c:numCache>
                <c:formatCode>General</c:formatCode>
                <c:ptCount val="3"/>
                <c:pt idx="0">
                  <c:v>0.28599999999999998</c:v>
                </c:pt>
                <c:pt idx="1">
                  <c:v>0.35599999999999998</c:v>
                </c:pt>
                <c:pt idx="2">
                  <c:v>0.35799999999999998</c:v>
                </c:pt>
              </c:numCache>
            </c:numRef>
          </c:val>
          <c:extLst>
            <c:ext xmlns:c16="http://schemas.microsoft.com/office/drawing/2014/chart" uri="{C3380CC4-5D6E-409C-BE32-E72D297353CC}">
              <c16:uniqueId val="{00000003-B404-4244-BFF6-2471AB9EBFA9}"/>
            </c:ext>
          </c:extLst>
        </c:ser>
        <c:ser>
          <c:idx val="1"/>
          <c:order val="1"/>
          <c:tx>
            <c:strRef>
              <c:f>Sheet1!$C$1</c:f>
              <c:strCache>
                <c:ptCount val="1"/>
                <c:pt idx="0">
                  <c:v>Efficiency</c:v>
                </c:pt>
              </c:strCache>
            </c:strRef>
          </c:tx>
          <c:spPr>
            <a:solidFill>
              <a:srgbClr val="0F283E"/>
            </a:solidFill>
            <a:ln>
              <a:solidFill>
                <a:srgbClr val="0F283E"/>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B404-4244-BFF6-2471AB9EBFA9}"/>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B404-4244-BFF6-2471AB9EBFA9}"/>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B404-4244-BFF6-2471AB9EBFA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Sheet1!$C$2:$C$4</c:f>
              <c:numCache>
                <c:formatCode>General</c:formatCode>
                <c:ptCount val="3"/>
                <c:pt idx="0">
                  <c:v>0.252</c:v>
                </c:pt>
                <c:pt idx="1">
                  <c:v>0.188</c:v>
                </c:pt>
                <c:pt idx="2">
                  <c:v>0.56000000000000005</c:v>
                </c:pt>
              </c:numCache>
            </c:numRef>
          </c:val>
          <c:extLst>
            <c:ext xmlns:c16="http://schemas.microsoft.com/office/drawing/2014/chart" uri="{C3380CC4-5D6E-409C-BE32-E72D297353CC}">
              <c16:uniqueId val="{00000007-B404-4244-BFF6-2471AB9EBFA9}"/>
            </c:ext>
          </c:extLst>
        </c:ser>
        <c:ser>
          <c:idx val="2"/>
          <c:order val="2"/>
          <c:tx>
            <c:strRef>
              <c:f>Sheet1!$D$1</c:f>
              <c:strCache>
                <c:ptCount val="1"/>
                <c:pt idx="0">
                  <c:v>Patient interaction</c:v>
                </c:pt>
              </c:strCache>
            </c:strRef>
          </c:tx>
          <c:spPr>
            <a:solidFill>
              <a:srgbClr val="BABABA"/>
            </a:solidFill>
            <a:ln>
              <a:solidFill>
                <a:srgbClr val="BABABA"/>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B404-4244-BFF6-2471AB9EBFA9}"/>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B404-4244-BFF6-2471AB9EBFA9}"/>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B404-4244-BFF6-2471AB9EBFA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Sheet1!$D$2:$D$4</c:f>
              <c:numCache>
                <c:formatCode>General</c:formatCode>
                <c:ptCount val="3"/>
                <c:pt idx="0">
                  <c:v>7.9000000000000001E-2</c:v>
                </c:pt>
                <c:pt idx="1">
                  <c:v>0.26400000000000001</c:v>
                </c:pt>
                <c:pt idx="2">
                  <c:v>0.65700000000000003</c:v>
                </c:pt>
              </c:numCache>
            </c:numRef>
          </c:val>
          <c:extLst>
            <c:ext xmlns:c16="http://schemas.microsoft.com/office/drawing/2014/chart" uri="{C3380CC4-5D6E-409C-BE32-E72D297353CC}">
              <c16:uniqueId val="{0000000B-B404-4244-BFF6-2471AB9EBFA9}"/>
            </c:ext>
          </c:extLst>
        </c:ser>
        <c:ser>
          <c:idx val="3"/>
          <c:order val="3"/>
          <c:tx>
            <c:strRef>
              <c:f>Sheet1!$E$1</c:f>
              <c:strCache>
                <c:ptCount val="1"/>
                <c:pt idx="0">
                  <c:v>Cost of care</c:v>
                </c:pt>
              </c:strCache>
            </c:strRef>
          </c:tx>
          <c:spPr>
            <a:solidFill>
              <a:srgbClr val="A60B0B"/>
            </a:solidFill>
            <a:ln>
              <a:solidFill>
                <a:srgbClr val="A60B0B"/>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B404-4244-BFF6-2471AB9EBFA9}"/>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B404-4244-BFF6-2471AB9EBFA9}"/>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B404-4244-BFF6-2471AB9EBFA9}"/>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Sheet1!$E$2:$E$4</c:f>
              <c:numCache>
                <c:formatCode>General</c:formatCode>
                <c:ptCount val="3"/>
                <c:pt idx="0">
                  <c:v>9.9000000000000005E-2</c:v>
                </c:pt>
                <c:pt idx="1">
                  <c:v>0.47299999999999998</c:v>
                </c:pt>
                <c:pt idx="2">
                  <c:v>0.42799999999999999</c:v>
                </c:pt>
              </c:numCache>
            </c:numRef>
          </c:val>
          <c:extLst>
            <c:ext xmlns:c16="http://schemas.microsoft.com/office/drawing/2014/chart" uri="{C3380CC4-5D6E-409C-BE32-E72D297353CC}">
              <c16:uniqueId val="{0000000F-B404-4244-BFF6-2471AB9EBFA9}"/>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Percentage of respondents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Cost of care</c:v>
                </c:pt>
              </c:strCache>
            </c:strRef>
          </c:tx>
          <c:spPr>
            <a:solidFill>
              <a:srgbClr val="A60B0B"/>
            </a:solidFill>
            <a:ln>
              <a:solidFill>
                <a:srgbClr val="A60B0B"/>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8F6-9D44-A7B0-E88C60CDFD3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8F6-9D44-A7B0-E88C60CDFD3E}"/>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8F6-9D44-A7B0-E88C60CDFD3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Sheet1!$B$2:$B$4</c:f>
              <c:numCache>
                <c:formatCode>General</c:formatCode>
                <c:ptCount val="3"/>
                <c:pt idx="0">
                  <c:v>9.9000000000000005E-2</c:v>
                </c:pt>
                <c:pt idx="1">
                  <c:v>0.47299999999999998</c:v>
                </c:pt>
                <c:pt idx="2">
                  <c:v>0.42799999999999999</c:v>
                </c:pt>
              </c:numCache>
            </c:numRef>
          </c:val>
          <c:extLst>
            <c:ext xmlns:c16="http://schemas.microsoft.com/office/drawing/2014/chart" uri="{C3380CC4-5D6E-409C-BE32-E72D297353CC}">
              <c16:uniqueId val="{00000003-68F6-9D44-A7B0-E88C60CDFD3E}"/>
            </c:ext>
          </c:extLst>
        </c:ser>
        <c:ser>
          <c:idx val="1"/>
          <c:order val="1"/>
          <c:tx>
            <c:strRef>
              <c:f>Sheet1!$C$1</c:f>
              <c:strCache>
                <c:ptCount val="1"/>
                <c:pt idx="0">
                  <c:v>Patient interaction</c:v>
                </c:pt>
              </c:strCache>
            </c:strRef>
          </c:tx>
          <c:spPr>
            <a:solidFill>
              <a:srgbClr val="BABABA"/>
            </a:solidFill>
            <a:ln>
              <a:solidFill>
                <a:srgbClr val="BABABA"/>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8F6-9D44-A7B0-E88C60CDFD3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68F6-9D44-A7B0-E88C60CDFD3E}"/>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68F6-9D44-A7B0-E88C60CDFD3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Sheet1!$C$2:$C$4</c:f>
              <c:numCache>
                <c:formatCode>General</c:formatCode>
                <c:ptCount val="3"/>
                <c:pt idx="0">
                  <c:v>7.9000000000000001E-2</c:v>
                </c:pt>
                <c:pt idx="1">
                  <c:v>0.26400000000000001</c:v>
                </c:pt>
                <c:pt idx="2">
                  <c:v>0.65700000000000003</c:v>
                </c:pt>
              </c:numCache>
            </c:numRef>
          </c:val>
          <c:extLst>
            <c:ext xmlns:c16="http://schemas.microsoft.com/office/drawing/2014/chart" uri="{C3380CC4-5D6E-409C-BE32-E72D297353CC}">
              <c16:uniqueId val="{00000007-68F6-9D44-A7B0-E88C60CDFD3E}"/>
            </c:ext>
          </c:extLst>
        </c:ser>
        <c:ser>
          <c:idx val="2"/>
          <c:order val="2"/>
          <c:tx>
            <c:strRef>
              <c:f>Sheet1!$D$1</c:f>
              <c:strCache>
                <c:ptCount val="1"/>
                <c:pt idx="0">
                  <c:v>Efficiency</c:v>
                </c:pt>
              </c:strCache>
            </c:strRef>
          </c:tx>
          <c:spPr>
            <a:solidFill>
              <a:srgbClr val="0F283E"/>
            </a:solidFill>
            <a:ln>
              <a:solidFill>
                <a:srgbClr val="0F283E"/>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68F6-9D44-A7B0-E88C60CDFD3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68F6-9D44-A7B0-E88C60CDFD3E}"/>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68F6-9D44-A7B0-E88C60CDFD3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Sheet1!$D$2:$D$4</c:f>
              <c:numCache>
                <c:formatCode>General</c:formatCode>
                <c:ptCount val="3"/>
                <c:pt idx="0">
                  <c:v>0.252</c:v>
                </c:pt>
                <c:pt idx="1">
                  <c:v>0.188</c:v>
                </c:pt>
                <c:pt idx="2">
                  <c:v>0.56000000000000005</c:v>
                </c:pt>
              </c:numCache>
            </c:numRef>
          </c:val>
          <c:extLst>
            <c:ext xmlns:c16="http://schemas.microsoft.com/office/drawing/2014/chart" uri="{C3380CC4-5D6E-409C-BE32-E72D297353CC}">
              <c16:uniqueId val="{0000000B-68F6-9D44-A7B0-E88C60CDFD3E}"/>
            </c:ext>
          </c:extLst>
        </c:ser>
        <c:ser>
          <c:idx val="3"/>
          <c:order val="3"/>
          <c:tx>
            <c:strRef>
              <c:f>Sheet1!$E$1</c:f>
              <c:strCache>
                <c:ptCount val="1"/>
                <c:pt idx="0">
                  <c:v>Quality of care</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68F6-9D44-A7B0-E88C60CDFD3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68F6-9D44-A7B0-E88C60CDFD3E}"/>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68F6-9D44-A7B0-E88C60CDFD3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Sheet1!$E$2:$E$4</c:f>
              <c:numCache>
                <c:formatCode>General</c:formatCode>
                <c:ptCount val="3"/>
                <c:pt idx="0">
                  <c:v>0.28599999999999998</c:v>
                </c:pt>
                <c:pt idx="1">
                  <c:v>0.35599999999999998</c:v>
                </c:pt>
                <c:pt idx="2">
                  <c:v>0.35799999999999998</c:v>
                </c:pt>
              </c:numCache>
            </c:numRef>
          </c:val>
          <c:extLst>
            <c:ext xmlns:c16="http://schemas.microsoft.com/office/drawing/2014/chart" uri="{C3380CC4-5D6E-409C-BE32-E72D297353CC}">
              <c16:uniqueId val="{0000000F-68F6-9D44-A7B0-E88C60CDFD3E}"/>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Cost of care</c:v>
                </c:pt>
              </c:strCache>
            </c:strRef>
          </c:tx>
          <c:spPr>
            <a:solidFill>
              <a:srgbClr val="A60B0B"/>
            </a:solidFill>
            <a:ln>
              <a:solidFill>
                <a:srgbClr val="A60B0B"/>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4B70-434D-A727-7B823E6282E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4B70-434D-A727-7B823E6282EE}"/>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4B70-434D-A727-7B823E6282E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Sheet1!$B$2:$B$4</c:f>
              <c:numCache>
                <c:formatCode>General</c:formatCode>
                <c:ptCount val="3"/>
                <c:pt idx="0">
                  <c:v>9.9000000000000005E-2</c:v>
                </c:pt>
                <c:pt idx="1">
                  <c:v>0.47299999999999998</c:v>
                </c:pt>
                <c:pt idx="2">
                  <c:v>0.42799999999999999</c:v>
                </c:pt>
              </c:numCache>
            </c:numRef>
          </c:val>
          <c:extLst>
            <c:ext xmlns:c16="http://schemas.microsoft.com/office/drawing/2014/chart" uri="{C3380CC4-5D6E-409C-BE32-E72D297353CC}">
              <c16:uniqueId val="{00000003-4B70-434D-A727-7B823E6282EE}"/>
            </c:ext>
          </c:extLst>
        </c:ser>
        <c:ser>
          <c:idx val="1"/>
          <c:order val="1"/>
          <c:tx>
            <c:strRef>
              <c:f>Sheet1!$C$1</c:f>
              <c:strCache>
                <c:ptCount val="1"/>
                <c:pt idx="0">
                  <c:v>Patient interaction</c:v>
                </c:pt>
              </c:strCache>
            </c:strRef>
          </c:tx>
          <c:spPr>
            <a:solidFill>
              <a:srgbClr val="BABABA"/>
            </a:solidFill>
            <a:ln>
              <a:solidFill>
                <a:srgbClr val="BABABA"/>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4B70-434D-A727-7B823E6282E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5-4B70-434D-A727-7B823E6282EE}"/>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6-4B70-434D-A727-7B823E6282E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Sheet1!$C$2:$C$4</c:f>
              <c:numCache>
                <c:formatCode>General</c:formatCode>
                <c:ptCount val="3"/>
                <c:pt idx="0">
                  <c:v>7.9000000000000001E-2</c:v>
                </c:pt>
                <c:pt idx="1">
                  <c:v>0.26400000000000001</c:v>
                </c:pt>
                <c:pt idx="2">
                  <c:v>0.65700000000000003</c:v>
                </c:pt>
              </c:numCache>
            </c:numRef>
          </c:val>
          <c:extLst>
            <c:ext xmlns:c16="http://schemas.microsoft.com/office/drawing/2014/chart" uri="{C3380CC4-5D6E-409C-BE32-E72D297353CC}">
              <c16:uniqueId val="{00000007-4B70-434D-A727-7B823E6282EE}"/>
            </c:ext>
          </c:extLst>
        </c:ser>
        <c:ser>
          <c:idx val="2"/>
          <c:order val="2"/>
          <c:tx>
            <c:strRef>
              <c:f>Sheet1!$D$1</c:f>
              <c:strCache>
                <c:ptCount val="1"/>
                <c:pt idx="0">
                  <c:v>Efficiency</c:v>
                </c:pt>
              </c:strCache>
            </c:strRef>
          </c:tx>
          <c:spPr>
            <a:solidFill>
              <a:srgbClr val="0F283E"/>
            </a:solidFill>
            <a:ln>
              <a:solidFill>
                <a:srgbClr val="0F283E"/>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8-4B70-434D-A727-7B823E6282E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9-4B70-434D-A727-7B823E6282EE}"/>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A-4B70-434D-A727-7B823E6282E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Sheet1!$D$2:$D$4</c:f>
              <c:numCache>
                <c:formatCode>General</c:formatCode>
                <c:ptCount val="3"/>
                <c:pt idx="0">
                  <c:v>0.252</c:v>
                </c:pt>
                <c:pt idx="1">
                  <c:v>0.188</c:v>
                </c:pt>
                <c:pt idx="2">
                  <c:v>0.56000000000000005</c:v>
                </c:pt>
              </c:numCache>
            </c:numRef>
          </c:val>
          <c:extLst>
            <c:ext xmlns:c16="http://schemas.microsoft.com/office/drawing/2014/chart" uri="{C3380CC4-5D6E-409C-BE32-E72D297353CC}">
              <c16:uniqueId val="{0000000B-4B70-434D-A727-7B823E6282EE}"/>
            </c:ext>
          </c:extLst>
        </c:ser>
        <c:ser>
          <c:idx val="3"/>
          <c:order val="3"/>
          <c:tx>
            <c:strRef>
              <c:f>Sheet1!$E$1</c:f>
              <c:strCache>
                <c:ptCount val="1"/>
                <c:pt idx="0">
                  <c:v>Quality of care</c:v>
                </c:pt>
              </c:strCache>
            </c:strRef>
          </c:tx>
          <c:spPr>
            <a:solidFill>
              <a:srgbClr val="2875DD"/>
            </a:solidFill>
            <a:ln>
              <a:solidFill>
                <a:srgbClr val="2875DD"/>
              </a:solidFill>
            </a:ln>
          </c:spPr>
          <c:invertIfNegative val="0"/>
          <c:dLbls>
            <c:dLbl>
              <c:idx val="0"/>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C-4B70-434D-A727-7B823E6282EE}"/>
                </c:ext>
              </c:extLst>
            </c:dLbl>
            <c:dLbl>
              <c:idx val="1"/>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D-4B70-434D-A727-7B823E6282EE}"/>
                </c:ext>
              </c:extLst>
            </c:dLbl>
            <c:dLbl>
              <c:idx val="2"/>
              <c:numFmt formatCode="#,##0.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E-4B70-434D-A727-7B823E6282EE}"/>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Sheet1!$E$2:$E$4</c:f>
              <c:numCache>
                <c:formatCode>General</c:formatCode>
                <c:ptCount val="3"/>
                <c:pt idx="0">
                  <c:v>0.28599999999999998</c:v>
                </c:pt>
                <c:pt idx="1">
                  <c:v>0.35599999999999998</c:v>
                </c:pt>
                <c:pt idx="2">
                  <c:v>0.35799999999999998</c:v>
                </c:pt>
              </c:numCache>
            </c:numRef>
          </c:val>
          <c:extLst>
            <c:ext xmlns:c16="http://schemas.microsoft.com/office/drawing/2014/chart" uri="{C3380CC4-5D6E-409C-BE32-E72D297353CC}">
              <c16:uniqueId val="{0000000F-4B70-434D-A727-7B823E6282EE}"/>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Quality of care</c:v>
                </c:pt>
              </c:strCache>
            </c:strRef>
          </c:tx>
          <c:spPr>
            <a:ln>
              <a:solidFill>
                <a:srgbClr val="2875DD"/>
              </a:solidFill>
            </a:ln>
          </c:spPr>
          <c:marker>
            <c:symbol val="circle"/>
            <c:size val="5"/>
            <c:spPr>
              <a:solidFill>
                <a:srgbClr val="2875DD"/>
              </a:solidFill>
              <a:ln>
                <a:solidFill>
                  <a:srgbClr val="2875DD"/>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C2-6447-B20D-2E116F2F3F87}"/>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8C2-6447-B20D-2E116F2F3F87}"/>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8C2-6447-B20D-2E116F2F3F8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Sheet1!$B$2:$B$4</c:f>
              <c:numCache>
                <c:formatCode>General</c:formatCode>
                <c:ptCount val="3"/>
                <c:pt idx="0">
                  <c:v>0.28599999999999998</c:v>
                </c:pt>
                <c:pt idx="1">
                  <c:v>0.35599999999999998</c:v>
                </c:pt>
                <c:pt idx="2">
                  <c:v>0.35799999999999998</c:v>
                </c:pt>
              </c:numCache>
            </c:numRef>
          </c:val>
          <c:smooth val="0"/>
          <c:extLst>
            <c:ext xmlns:c16="http://schemas.microsoft.com/office/drawing/2014/chart" uri="{C3380CC4-5D6E-409C-BE32-E72D297353CC}">
              <c16:uniqueId val="{00000003-68C2-6447-B20D-2E116F2F3F87}"/>
            </c:ext>
          </c:extLst>
        </c:ser>
        <c:ser>
          <c:idx val="1"/>
          <c:order val="1"/>
          <c:tx>
            <c:strRef>
              <c:f>Sheet1!$C$1</c:f>
              <c:strCache>
                <c:ptCount val="1"/>
                <c:pt idx="0">
                  <c:v>Efficiency</c:v>
                </c:pt>
              </c:strCache>
            </c:strRef>
          </c:tx>
          <c:spPr>
            <a:ln>
              <a:solidFill>
                <a:srgbClr val="0F283E"/>
              </a:solidFill>
            </a:ln>
          </c:spPr>
          <c:marker>
            <c:symbol val="circle"/>
            <c:size val="5"/>
            <c:spPr>
              <a:solidFill>
                <a:srgbClr val="0F283E"/>
              </a:solidFill>
              <a:ln>
                <a:solidFill>
                  <a:srgbClr val="0F283E"/>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8C2-6447-B20D-2E116F2F3F87}"/>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8C2-6447-B20D-2E116F2F3F87}"/>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8C2-6447-B20D-2E116F2F3F8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Sheet1!$C$2:$C$4</c:f>
              <c:numCache>
                <c:formatCode>General</c:formatCode>
                <c:ptCount val="3"/>
                <c:pt idx="0">
                  <c:v>0.252</c:v>
                </c:pt>
                <c:pt idx="1">
                  <c:v>0.188</c:v>
                </c:pt>
                <c:pt idx="2">
                  <c:v>0.56000000000000005</c:v>
                </c:pt>
              </c:numCache>
            </c:numRef>
          </c:val>
          <c:smooth val="0"/>
          <c:extLst>
            <c:ext xmlns:c16="http://schemas.microsoft.com/office/drawing/2014/chart" uri="{C3380CC4-5D6E-409C-BE32-E72D297353CC}">
              <c16:uniqueId val="{00000007-68C2-6447-B20D-2E116F2F3F87}"/>
            </c:ext>
          </c:extLst>
        </c:ser>
        <c:ser>
          <c:idx val="2"/>
          <c:order val="2"/>
          <c:tx>
            <c:strRef>
              <c:f>Sheet1!$D$1</c:f>
              <c:strCache>
                <c:ptCount val="1"/>
                <c:pt idx="0">
                  <c:v>Patient interaction</c:v>
                </c:pt>
              </c:strCache>
            </c:strRef>
          </c:tx>
          <c:spPr>
            <a:ln>
              <a:solidFill>
                <a:srgbClr val="BABABA"/>
              </a:solidFill>
            </a:ln>
          </c:spPr>
          <c:marker>
            <c:symbol val="circle"/>
            <c:size val="5"/>
            <c:spPr>
              <a:solidFill>
                <a:srgbClr val="BABABA"/>
              </a:solidFill>
              <a:ln>
                <a:solidFill>
                  <a:srgbClr val="BABABA"/>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8C2-6447-B20D-2E116F2F3F87}"/>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8C2-6447-B20D-2E116F2F3F87}"/>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8C2-6447-B20D-2E116F2F3F8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Sheet1!$D$2:$D$4</c:f>
              <c:numCache>
                <c:formatCode>General</c:formatCode>
                <c:ptCount val="3"/>
                <c:pt idx="0">
                  <c:v>7.9000000000000001E-2</c:v>
                </c:pt>
                <c:pt idx="1">
                  <c:v>0.26400000000000001</c:v>
                </c:pt>
                <c:pt idx="2">
                  <c:v>0.65700000000000003</c:v>
                </c:pt>
              </c:numCache>
            </c:numRef>
          </c:val>
          <c:smooth val="0"/>
          <c:extLst>
            <c:ext xmlns:c16="http://schemas.microsoft.com/office/drawing/2014/chart" uri="{C3380CC4-5D6E-409C-BE32-E72D297353CC}">
              <c16:uniqueId val="{0000000B-68C2-6447-B20D-2E116F2F3F87}"/>
            </c:ext>
          </c:extLst>
        </c:ser>
        <c:ser>
          <c:idx val="3"/>
          <c:order val="3"/>
          <c:tx>
            <c:strRef>
              <c:f>Sheet1!$E$1</c:f>
              <c:strCache>
                <c:ptCount val="1"/>
                <c:pt idx="0">
                  <c:v>Cost of care</c:v>
                </c:pt>
              </c:strCache>
            </c:strRef>
          </c:tx>
          <c:spPr>
            <a:ln>
              <a:solidFill>
                <a:srgbClr val="A60B0B"/>
              </a:solidFill>
            </a:ln>
          </c:spPr>
          <c:marker>
            <c:symbol val="circle"/>
            <c:size val="5"/>
            <c:spPr>
              <a:solidFill>
                <a:srgbClr val="A60B0B"/>
              </a:solidFill>
              <a:ln>
                <a:solidFill>
                  <a:srgbClr val="A60B0B"/>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8C2-6447-B20D-2E116F2F3F87}"/>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8C2-6447-B20D-2E116F2F3F87}"/>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8C2-6447-B20D-2E116F2F3F87}"/>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Sheet1!$E$2:$E$4</c:f>
              <c:numCache>
                <c:formatCode>General</c:formatCode>
                <c:ptCount val="3"/>
                <c:pt idx="0">
                  <c:v>9.9000000000000005E-2</c:v>
                </c:pt>
                <c:pt idx="1">
                  <c:v>0.47299999999999998</c:v>
                </c:pt>
                <c:pt idx="2">
                  <c:v>0.42799999999999999</c:v>
                </c:pt>
              </c:numCache>
            </c:numRef>
          </c:val>
          <c:smooth val="0"/>
          <c:extLst>
            <c:ext xmlns:c16="http://schemas.microsoft.com/office/drawing/2014/chart" uri="{C3380CC4-5D6E-409C-BE32-E72D297353CC}">
              <c16:uniqueId val="{0000000F-68C2-6447-B20D-2E116F2F3F87}"/>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Percentage of respondents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Quality of care</c:v>
                </c:pt>
              </c:strCache>
            </c:strRef>
          </c:tx>
          <c:spPr>
            <a:ln>
              <a:solidFill>
                <a:srgbClr val="2875DD"/>
              </a:solidFill>
            </a:ln>
          </c:spPr>
          <c:marker>
            <c:symbol val="circle"/>
            <c:size val="5"/>
            <c:spPr>
              <a:solidFill>
                <a:srgbClr val="2875DD"/>
              </a:solidFill>
              <a:ln>
                <a:solidFill>
                  <a:srgbClr val="2875DD"/>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12E-9545-9C01-24625BF12993}"/>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2E-9545-9C01-24625BF12993}"/>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12E-9545-9C01-24625BF1299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Sheet1!$B$2:$B$4</c:f>
              <c:numCache>
                <c:formatCode>General</c:formatCode>
                <c:ptCount val="3"/>
                <c:pt idx="0">
                  <c:v>0.28599999999999998</c:v>
                </c:pt>
                <c:pt idx="1">
                  <c:v>0.35599999999999998</c:v>
                </c:pt>
                <c:pt idx="2">
                  <c:v>0.35799999999999998</c:v>
                </c:pt>
              </c:numCache>
            </c:numRef>
          </c:val>
          <c:smooth val="0"/>
          <c:extLst>
            <c:ext xmlns:c16="http://schemas.microsoft.com/office/drawing/2014/chart" uri="{C3380CC4-5D6E-409C-BE32-E72D297353CC}">
              <c16:uniqueId val="{00000003-012E-9545-9C01-24625BF12993}"/>
            </c:ext>
          </c:extLst>
        </c:ser>
        <c:ser>
          <c:idx val="1"/>
          <c:order val="1"/>
          <c:tx>
            <c:strRef>
              <c:f>Sheet1!$C$1</c:f>
              <c:strCache>
                <c:ptCount val="1"/>
                <c:pt idx="0">
                  <c:v>Efficiency</c:v>
                </c:pt>
              </c:strCache>
            </c:strRef>
          </c:tx>
          <c:spPr>
            <a:ln>
              <a:solidFill>
                <a:srgbClr val="0F283E"/>
              </a:solidFill>
            </a:ln>
          </c:spPr>
          <c:marker>
            <c:symbol val="circle"/>
            <c:size val="5"/>
            <c:spPr>
              <a:solidFill>
                <a:srgbClr val="0F283E"/>
              </a:solidFill>
              <a:ln>
                <a:solidFill>
                  <a:srgbClr val="0F283E"/>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12E-9545-9C01-24625BF12993}"/>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12E-9545-9C01-24625BF12993}"/>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12E-9545-9C01-24625BF1299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Sheet1!$C$2:$C$4</c:f>
              <c:numCache>
                <c:formatCode>General</c:formatCode>
                <c:ptCount val="3"/>
                <c:pt idx="0">
                  <c:v>0.252</c:v>
                </c:pt>
                <c:pt idx="1">
                  <c:v>0.188</c:v>
                </c:pt>
                <c:pt idx="2">
                  <c:v>0.56000000000000005</c:v>
                </c:pt>
              </c:numCache>
            </c:numRef>
          </c:val>
          <c:smooth val="0"/>
          <c:extLst>
            <c:ext xmlns:c16="http://schemas.microsoft.com/office/drawing/2014/chart" uri="{C3380CC4-5D6E-409C-BE32-E72D297353CC}">
              <c16:uniqueId val="{00000007-012E-9545-9C01-24625BF12993}"/>
            </c:ext>
          </c:extLst>
        </c:ser>
        <c:ser>
          <c:idx val="2"/>
          <c:order val="2"/>
          <c:tx>
            <c:strRef>
              <c:f>Sheet1!$D$1</c:f>
              <c:strCache>
                <c:ptCount val="1"/>
                <c:pt idx="0">
                  <c:v>Patient interaction</c:v>
                </c:pt>
              </c:strCache>
            </c:strRef>
          </c:tx>
          <c:spPr>
            <a:ln>
              <a:solidFill>
                <a:srgbClr val="BABABA"/>
              </a:solidFill>
            </a:ln>
          </c:spPr>
          <c:marker>
            <c:symbol val="circle"/>
            <c:size val="5"/>
            <c:spPr>
              <a:solidFill>
                <a:srgbClr val="BABABA"/>
              </a:solidFill>
              <a:ln>
                <a:solidFill>
                  <a:srgbClr val="BABABA"/>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12E-9545-9C01-24625BF12993}"/>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12E-9545-9C01-24625BF12993}"/>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12E-9545-9C01-24625BF1299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Sheet1!$D$2:$D$4</c:f>
              <c:numCache>
                <c:formatCode>General</c:formatCode>
                <c:ptCount val="3"/>
                <c:pt idx="0">
                  <c:v>7.9000000000000001E-2</c:v>
                </c:pt>
                <c:pt idx="1">
                  <c:v>0.26400000000000001</c:v>
                </c:pt>
                <c:pt idx="2">
                  <c:v>0.65700000000000003</c:v>
                </c:pt>
              </c:numCache>
            </c:numRef>
          </c:val>
          <c:smooth val="0"/>
          <c:extLst>
            <c:ext xmlns:c16="http://schemas.microsoft.com/office/drawing/2014/chart" uri="{C3380CC4-5D6E-409C-BE32-E72D297353CC}">
              <c16:uniqueId val="{0000000B-012E-9545-9C01-24625BF12993}"/>
            </c:ext>
          </c:extLst>
        </c:ser>
        <c:ser>
          <c:idx val="3"/>
          <c:order val="3"/>
          <c:tx>
            <c:strRef>
              <c:f>Sheet1!$E$1</c:f>
              <c:strCache>
                <c:ptCount val="1"/>
                <c:pt idx="0">
                  <c:v>Cost of care</c:v>
                </c:pt>
              </c:strCache>
            </c:strRef>
          </c:tx>
          <c:spPr>
            <a:ln>
              <a:solidFill>
                <a:srgbClr val="A60B0B"/>
              </a:solidFill>
            </a:ln>
          </c:spPr>
          <c:marker>
            <c:symbol val="circle"/>
            <c:size val="5"/>
            <c:spPr>
              <a:solidFill>
                <a:srgbClr val="A60B0B"/>
              </a:solidFill>
              <a:ln>
                <a:solidFill>
                  <a:srgbClr val="A60B0B"/>
                </a:solidFill>
              </a:ln>
            </c:spPr>
          </c:marker>
          <c:dLbls>
            <c:dLbl>
              <c:idx val="0"/>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12E-9545-9C01-24625BF12993}"/>
                </c:ext>
              </c:extLst>
            </c:dLbl>
            <c:dLbl>
              <c:idx val="1"/>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12E-9545-9C01-24625BF12993}"/>
                </c:ext>
              </c:extLst>
            </c:dLbl>
            <c:dLbl>
              <c:idx val="2"/>
              <c:numFmt formatCode="#,##0.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12E-9545-9C01-24625BF1299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Increased/improved</c:v>
                </c:pt>
                <c:pt idx="1">
                  <c:v>Little to no impact</c:v>
                </c:pt>
                <c:pt idx="2">
                  <c:v>Reduced/detracted from</c:v>
                </c:pt>
              </c:strCache>
            </c:strRef>
          </c:cat>
          <c:val>
            <c:numRef>
              <c:f>Sheet1!$E$2:$E$4</c:f>
              <c:numCache>
                <c:formatCode>General</c:formatCode>
                <c:ptCount val="3"/>
                <c:pt idx="0">
                  <c:v>9.9000000000000005E-2</c:v>
                </c:pt>
                <c:pt idx="1">
                  <c:v>0.47299999999999998</c:v>
                </c:pt>
                <c:pt idx="2">
                  <c:v>0.42799999999999999</c:v>
                </c:pt>
              </c:numCache>
            </c:numRef>
          </c:val>
          <c:smooth val="0"/>
          <c:extLst>
            <c:ext xmlns:c16="http://schemas.microsoft.com/office/drawing/2014/chart" uri="{C3380CC4-5D6E-409C-BE32-E72D297353CC}">
              <c16:uniqueId val="{0000000F-012E-9545-9C01-24625BF12993}"/>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Percentage of respondents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legend>
      <c:legendPos val="t"/>
      <c:overlay val="0"/>
      <c:txPr>
        <a:bodyPr/>
        <a:lstStyle/>
        <a:p>
          <a:pPr>
            <a:defRPr sz="1000" smtId="4294967295">
              <a:solidFill>
                <a:srgbClr val="0F283E"/>
              </a:solidFill>
              <a:latin typeface="Open Sans Light"/>
            </a:defRPr>
          </a:pPr>
          <a:endParaRPr lang="de-DE"/>
        </a:p>
      </c:txPr>
    </c:legend>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141FE36C-5CFE-4029-8A57-E8D1AA5FF7EB}"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6F153E3C-D7C7-42A0-843F-B3EB6C3FBA3A}"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0E2FEAFC-74F2-4617-8D15-B8B0D20DE938}"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739FD1AB-9B1B-4463-A768-4DA2BC889F5F}"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E262EDE2-CDAA-4C8E-95FD-E94EBD79951A}"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7F4F6782-63CB-48AB-B44E-F96F452DDA9D}"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E4C1DF4D-F7A7-4428-9D4F-982A9705507E}"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7AD608D2-964F-42DB-88EB-1D202A14B7E8}"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01658B93-C5AB-4DA9-B1D3-86C16A3869FE}"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2C9B882D-7DBA-42EE-9F19-2DE8795DCE32}"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D83A565E-F741-4F8E-B06A-3F0BFEAD847F}"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614068/us-physicans-electronic-health-record-practice-impact"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614068/us-physicans-electronic-health-record-practice-impact"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614068/us-physicans-electronic-health-record-practice-impact"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614068/us-physicans-electronic-health-record-practice-impact"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614068/us-physicans-electronic-health-record-practice-impact"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614068/us-physicans-electronic-health-record-practice-impact"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614068/us-physicans-electronic-health-record-practice-impac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How electronic health records (EHR) have affected physicians' practices as of 2018</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fontScale="80000" lnSpcReduction="20000"/>
          </a:bodyPr>
          <a:lstStyle/>
          <a:p>
            <a:pPr algn="l">
              <a:lnSpc>
                <a:spcPct val="100000"/>
              </a:lnSpc>
              <a:spcAft>
                <a:spcPct val="20000"/>
              </a:spcAft>
            </a:pPr>
            <a:r>
              <a:rPr sz="1400" b="1">
                <a:solidFill>
                  <a:srgbClr val="0A85E6"/>
                </a:solidFill>
                <a:latin typeface="Open Sans"/>
              </a:rPr>
              <a:t>PHYSICIANS, HOSPITALS &amp; PHARMACIES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How electronic health records (EHR) have affected physicians' practices as of 2018</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Impact of electronic health records on U.S. physicians' practices 2018</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States; April to June 2018; 8,774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The Physicians Foundation; </a:t>
            </a:r>
            <a:r>
              <a:rPr sz="800">
                <a:solidFill>
                  <a:srgbClr val="555555"/>
                </a:solidFill>
                <a:latin typeface="Open Sans"/>
                <a:hlinkClick r:id="rId5"/>
              </a:rPr>
              <a:t>ID 614068</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How electronic health records (EHR) have affected physicians' practices as of 2018</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Impact of electronic health records on U.S. physicians' practices 2018</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States; April to June 2018; 8,774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The Physicians Foundation; </a:t>
            </a:r>
            <a:r>
              <a:rPr sz="800">
                <a:solidFill>
                  <a:srgbClr val="555555"/>
                </a:solidFill>
                <a:latin typeface="Open Sans"/>
                <a:hlinkClick r:id="rId5"/>
              </a:rPr>
              <a:t>ID 614068</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How electronic health records (EHR) have affected physicians' practices as of 2018</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Impact of electronic health records on U.S. physicians' practices 2018</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States; April to June 2018; 8,774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The Physicians Foundation; </a:t>
            </a:r>
            <a:r>
              <a:rPr sz="800">
                <a:solidFill>
                  <a:srgbClr val="555555"/>
                </a:solidFill>
                <a:latin typeface="Open Sans"/>
                <a:hlinkClick r:id="rId5"/>
              </a:rPr>
              <a:t>ID 614068</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4778000" y="1882800"/>
            <a:ext cx="25400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Percentage of respondents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How electronic health records (EHR) have affected physicians' practices as of 2018</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Impact of electronic health records on U.S. physicians' practices 2018</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States; April to June 2018; 8,774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The Physicians Foundation; </a:t>
            </a:r>
            <a:r>
              <a:rPr sz="800">
                <a:solidFill>
                  <a:srgbClr val="555555"/>
                </a:solidFill>
                <a:latin typeface="Open Sans"/>
                <a:hlinkClick r:id="rId5"/>
              </a:rPr>
              <a:t>ID 614068</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2985800" y="1882800"/>
            <a:ext cx="25400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Percentage of respondents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How electronic health records (EHR) have affected physicians' practices as of 2018</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Impact of electronic health records on U.S. physicians' practices 2018</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States; April to June 2018; 8,774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The Physicians Foundation; </a:t>
            </a:r>
            <a:r>
              <a:rPr sz="800">
                <a:solidFill>
                  <a:srgbClr val="555555"/>
                </a:solidFill>
                <a:latin typeface="Open Sans"/>
                <a:hlinkClick r:id="rId5"/>
              </a:rPr>
              <a:t>ID 614068</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How electronic health records (EHR) have affected physicians' practices as of 2018</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Impact of electronic health records on U.S. physicians' practices 2018</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States; April to June 2018; 8,774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The Physicians Foundation; </a:t>
            </a:r>
            <a:r>
              <a:rPr sz="800">
                <a:solidFill>
                  <a:srgbClr val="555555"/>
                </a:solidFill>
                <a:latin typeface="Open Sans"/>
                <a:hlinkClick r:id="rId5"/>
              </a:rPr>
              <a:t>ID 614068</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70000" lnSpcReduction="20000"/>
          </a:bodyPr>
          <a:lstStyle/>
          <a:p>
            <a:pPr algn="l">
              <a:lnSpc>
                <a:spcPct val="100000"/>
              </a:lnSpc>
              <a:spcAft>
                <a:spcPct val="20000"/>
              </a:spcAft>
            </a:pPr>
            <a:r>
              <a:rPr sz="3200">
                <a:solidFill>
                  <a:srgbClr val="0A85E6"/>
                </a:solidFill>
                <a:latin typeface="Open Sans Light"/>
              </a:rPr>
              <a:t>How electronic health records (EHR) have affected physicians' practices as of 2018</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Impact of electronic health records on U.S. physicians' practices 2018</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The Physicians Foundation</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Merritt Hawkins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April to June 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United States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8,774</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in all 50 states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The Physicians Foundation</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September 2018</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2018 Survey of America's Physicians, page 16</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Original question: "How has EHR affected your practice?"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This survey presents how physicians in the U.S. said electronic health records (EHR) had affected their practices as of 2018. It was found that 28.6 percent of surveyed physicians reported that EHRs had increased/ improved the quality of care at their practices.</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598</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2020-05-05T11:59:45Z</cp:lastPrinted>
  <dcterms:created xsi:type="dcterms:W3CDTF">2020-05-05T09:59:45Z</dcterms:created>
  <dcterms:modified xsi:type="dcterms:W3CDTF">2020-05-05T10:00:00Z</dcterms:modified>
</cp:coreProperties>
</file>