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Google Play mHealth apps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75AF-F54F-88FF-00EB9EECC6D5}"/>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75AF-F54F-88FF-00EB9EECC6D5}"/>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75AF-F54F-88FF-00EB9EECC6D5}"/>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75AF-F54F-88FF-00EB9EECC6D5}"/>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75AF-F54F-88FF-00EB9EECC6D5}"/>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75AF-F54F-88FF-00EB9EECC6D5}"/>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75AF-F54F-88FF-00EB9EECC6D5}"/>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75AF-F54F-88FF-00EB9EECC6D5}"/>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75AF-F54F-88FF-00EB9EECC6D5}"/>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75AF-F54F-88FF-00EB9EECC6D5}"/>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75AF-F54F-88FF-00EB9EECC6D5}"/>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75AF-F54F-88FF-00EB9EECC6D5}"/>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75AF-F54F-88FF-00EB9EECC6D5}"/>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75AF-F54F-88FF-00EB9EECC6D5}"/>
                </c:ext>
              </c:extLst>
            </c:dLbl>
            <c:dLbl>
              <c:idx val="1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75AF-F54F-88FF-00EB9EECC6D5}"/>
                </c:ext>
              </c:extLst>
            </c:dLbl>
            <c:dLbl>
              <c:idx val="1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F-75AF-F54F-88FF-00EB9EECC6D5}"/>
                </c:ext>
              </c:extLst>
            </c:dLbl>
            <c:dLbl>
              <c:idx val="1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0-75AF-F54F-88FF-00EB9EECC6D5}"/>
                </c:ext>
              </c:extLst>
            </c:dLbl>
            <c:dLbl>
              <c:idx val="1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1-75AF-F54F-88FF-00EB9EECC6D5}"/>
                </c:ext>
              </c:extLst>
            </c:dLbl>
            <c:dLbl>
              <c:idx val="1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2-75AF-F54F-88FF-00EB9EECC6D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Q1 '15</c:v>
                </c:pt>
                <c:pt idx="1">
                  <c:v>Q2 '15</c:v>
                </c:pt>
                <c:pt idx="2">
                  <c:v>Q3 '15</c:v>
                </c:pt>
                <c:pt idx="3">
                  <c:v>Q4 '15</c:v>
                </c:pt>
                <c:pt idx="4">
                  <c:v>Q1 '16</c:v>
                </c:pt>
                <c:pt idx="5">
                  <c:v>Q2 '16</c:v>
                </c:pt>
                <c:pt idx="6">
                  <c:v>Q3 '16</c:v>
                </c:pt>
                <c:pt idx="7">
                  <c:v>Q4 '16</c:v>
                </c:pt>
                <c:pt idx="8">
                  <c:v>Q1 '17</c:v>
                </c:pt>
                <c:pt idx="9">
                  <c:v>Q2 '17</c:v>
                </c:pt>
                <c:pt idx="10">
                  <c:v>Q3 '17</c:v>
                </c:pt>
                <c:pt idx="11">
                  <c:v>Q4 '17</c:v>
                </c:pt>
                <c:pt idx="12">
                  <c:v>Q1 '18</c:v>
                </c:pt>
                <c:pt idx="13">
                  <c:v>Q2 '18</c:v>
                </c:pt>
                <c:pt idx="14">
                  <c:v>Q3 '18</c:v>
                </c:pt>
                <c:pt idx="15">
                  <c:v>Q4 '18</c:v>
                </c:pt>
                <c:pt idx="16">
                  <c:v>Q1 '19</c:v>
                </c:pt>
                <c:pt idx="17">
                  <c:v>Q2 '19</c:v>
                </c:pt>
                <c:pt idx="18">
                  <c:v>Q3 '19</c:v>
                </c:pt>
              </c:strCache>
            </c:strRef>
          </c:cat>
          <c:val>
            <c:numRef>
              <c:f>Sheet1!$B$2:$B$20</c:f>
              <c:numCache>
                <c:formatCode>General</c:formatCode>
                <c:ptCount val="19"/>
                <c:pt idx="0">
                  <c:v>23955</c:v>
                </c:pt>
                <c:pt idx="1">
                  <c:v>24995</c:v>
                </c:pt>
                <c:pt idx="2">
                  <c:v>27417</c:v>
                </c:pt>
                <c:pt idx="3">
                  <c:v>30385</c:v>
                </c:pt>
                <c:pt idx="4">
                  <c:v>33725</c:v>
                </c:pt>
                <c:pt idx="5">
                  <c:v>37084</c:v>
                </c:pt>
                <c:pt idx="6">
                  <c:v>40165</c:v>
                </c:pt>
                <c:pt idx="7">
                  <c:v>39579</c:v>
                </c:pt>
                <c:pt idx="8">
                  <c:v>41263</c:v>
                </c:pt>
                <c:pt idx="9">
                  <c:v>42703</c:v>
                </c:pt>
                <c:pt idx="10">
                  <c:v>44951</c:v>
                </c:pt>
                <c:pt idx="11">
                  <c:v>48375</c:v>
                </c:pt>
                <c:pt idx="12">
                  <c:v>51133</c:v>
                </c:pt>
                <c:pt idx="13">
                  <c:v>39989</c:v>
                </c:pt>
                <c:pt idx="14">
                  <c:v>32104</c:v>
                </c:pt>
                <c:pt idx="15">
                  <c:v>32984</c:v>
                </c:pt>
                <c:pt idx="16">
                  <c:v>37143</c:v>
                </c:pt>
                <c:pt idx="17">
                  <c:v>39525</c:v>
                </c:pt>
                <c:pt idx="18">
                  <c:v>41377</c:v>
                </c:pt>
              </c:numCache>
            </c:numRef>
          </c:val>
          <c:extLst>
            <c:ext xmlns:c16="http://schemas.microsoft.com/office/drawing/2014/chart" uri="{C3380CC4-5D6E-409C-BE32-E72D297353CC}">
              <c16:uniqueId val="{00000013-75AF-F54F-88FF-00EB9EECC6D5}"/>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Number of Google Play mHealth apps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Google Play mHealth apps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9EC-6A4C-AAD2-3732FA5F22A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9EC-6A4C-AAD2-3732FA5F22A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D9EC-6A4C-AAD2-3732FA5F22A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D9EC-6A4C-AAD2-3732FA5F22A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D9EC-6A4C-AAD2-3732FA5F22A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D9EC-6A4C-AAD2-3732FA5F22A6}"/>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D9EC-6A4C-AAD2-3732FA5F22A6}"/>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D9EC-6A4C-AAD2-3732FA5F22A6}"/>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D9EC-6A4C-AAD2-3732FA5F22A6}"/>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D9EC-6A4C-AAD2-3732FA5F22A6}"/>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D9EC-6A4C-AAD2-3732FA5F22A6}"/>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D9EC-6A4C-AAD2-3732FA5F22A6}"/>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D9EC-6A4C-AAD2-3732FA5F22A6}"/>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D9EC-6A4C-AAD2-3732FA5F22A6}"/>
                </c:ext>
              </c:extLst>
            </c:dLbl>
            <c:dLbl>
              <c:idx val="1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D9EC-6A4C-AAD2-3732FA5F22A6}"/>
                </c:ext>
              </c:extLst>
            </c:dLbl>
            <c:dLbl>
              <c:idx val="1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F-D9EC-6A4C-AAD2-3732FA5F22A6}"/>
                </c:ext>
              </c:extLst>
            </c:dLbl>
            <c:dLbl>
              <c:idx val="1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0-D9EC-6A4C-AAD2-3732FA5F22A6}"/>
                </c:ext>
              </c:extLst>
            </c:dLbl>
            <c:dLbl>
              <c:idx val="1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1-D9EC-6A4C-AAD2-3732FA5F22A6}"/>
                </c:ext>
              </c:extLst>
            </c:dLbl>
            <c:dLbl>
              <c:idx val="1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2-D9EC-6A4C-AAD2-3732FA5F22A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Q1 '15</c:v>
                </c:pt>
                <c:pt idx="1">
                  <c:v>Q2 '15</c:v>
                </c:pt>
                <c:pt idx="2">
                  <c:v>Q3 '15</c:v>
                </c:pt>
                <c:pt idx="3">
                  <c:v>Q4 '15</c:v>
                </c:pt>
                <c:pt idx="4">
                  <c:v>Q1 '16</c:v>
                </c:pt>
                <c:pt idx="5">
                  <c:v>Q2 '16</c:v>
                </c:pt>
                <c:pt idx="6">
                  <c:v>Q3 '16</c:v>
                </c:pt>
                <c:pt idx="7">
                  <c:v>Q4 '16</c:v>
                </c:pt>
                <c:pt idx="8">
                  <c:v>Q1 '17</c:v>
                </c:pt>
                <c:pt idx="9">
                  <c:v>Q2 '17</c:v>
                </c:pt>
                <c:pt idx="10">
                  <c:v>Q3 '17</c:v>
                </c:pt>
                <c:pt idx="11">
                  <c:v>Q4 '17</c:v>
                </c:pt>
                <c:pt idx="12">
                  <c:v>Q1 '18</c:v>
                </c:pt>
                <c:pt idx="13">
                  <c:v>Q2 '18</c:v>
                </c:pt>
                <c:pt idx="14">
                  <c:v>Q3 '18</c:v>
                </c:pt>
                <c:pt idx="15">
                  <c:v>Q4 '18</c:v>
                </c:pt>
                <c:pt idx="16">
                  <c:v>Q1 '19</c:v>
                </c:pt>
                <c:pt idx="17">
                  <c:v>Q2 '19</c:v>
                </c:pt>
                <c:pt idx="18">
                  <c:v>Q3 '19</c:v>
                </c:pt>
              </c:strCache>
            </c:strRef>
          </c:cat>
          <c:val>
            <c:numRef>
              <c:f>Sheet1!$B$2:$B$20</c:f>
              <c:numCache>
                <c:formatCode>General</c:formatCode>
                <c:ptCount val="19"/>
                <c:pt idx="0">
                  <c:v>23955</c:v>
                </c:pt>
                <c:pt idx="1">
                  <c:v>24995</c:v>
                </c:pt>
                <c:pt idx="2">
                  <c:v>27417</c:v>
                </c:pt>
                <c:pt idx="3">
                  <c:v>30385</c:v>
                </c:pt>
                <c:pt idx="4">
                  <c:v>33725</c:v>
                </c:pt>
                <c:pt idx="5">
                  <c:v>37084</c:v>
                </c:pt>
                <c:pt idx="6">
                  <c:v>40165</c:v>
                </c:pt>
                <c:pt idx="7">
                  <c:v>39579</c:v>
                </c:pt>
                <c:pt idx="8">
                  <c:v>41263</c:v>
                </c:pt>
                <c:pt idx="9">
                  <c:v>42703</c:v>
                </c:pt>
                <c:pt idx="10">
                  <c:v>44951</c:v>
                </c:pt>
                <c:pt idx="11">
                  <c:v>48375</c:v>
                </c:pt>
                <c:pt idx="12">
                  <c:v>51133</c:v>
                </c:pt>
                <c:pt idx="13">
                  <c:v>39989</c:v>
                </c:pt>
                <c:pt idx="14">
                  <c:v>32104</c:v>
                </c:pt>
                <c:pt idx="15">
                  <c:v>32984</c:v>
                </c:pt>
                <c:pt idx="16">
                  <c:v>37143</c:v>
                </c:pt>
                <c:pt idx="17">
                  <c:v>39525</c:v>
                </c:pt>
                <c:pt idx="18">
                  <c:v>41377</c:v>
                </c:pt>
              </c:numCache>
            </c:numRef>
          </c:val>
          <c:extLst>
            <c:ext xmlns:c16="http://schemas.microsoft.com/office/drawing/2014/chart" uri="{C3380CC4-5D6E-409C-BE32-E72D297353CC}">
              <c16:uniqueId val="{00000013-D9EC-6A4C-AAD2-3732FA5F22A6}"/>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Number of Google Play mHealth apps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Number of Google Play mHealth apps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A50-0A45-80A0-B4AAC78AD711}"/>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A50-0A45-80A0-B4AAC78AD711}"/>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A50-0A45-80A0-B4AAC78AD711}"/>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4A50-0A45-80A0-B4AAC78AD711}"/>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A50-0A45-80A0-B4AAC78AD711}"/>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A50-0A45-80A0-B4AAC78AD711}"/>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A50-0A45-80A0-B4AAC78AD711}"/>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4A50-0A45-80A0-B4AAC78AD711}"/>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A50-0A45-80A0-B4AAC78AD711}"/>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4A50-0A45-80A0-B4AAC78AD711}"/>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4A50-0A45-80A0-B4AAC78AD711}"/>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4A50-0A45-80A0-B4AAC78AD711}"/>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4A50-0A45-80A0-B4AAC78AD711}"/>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4A50-0A45-80A0-B4AAC78AD711}"/>
                </c:ext>
              </c:extLst>
            </c:dLbl>
            <c:dLbl>
              <c:idx val="1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4A50-0A45-80A0-B4AAC78AD711}"/>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Q3 '19</c:v>
                </c:pt>
                <c:pt idx="1">
                  <c:v>Q2 '19</c:v>
                </c:pt>
                <c:pt idx="2">
                  <c:v>Q1 '19</c:v>
                </c:pt>
                <c:pt idx="3">
                  <c:v>Q4 '18</c:v>
                </c:pt>
                <c:pt idx="4">
                  <c:v>Q3 '18</c:v>
                </c:pt>
                <c:pt idx="5">
                  <c:v>Q2 '18</c:v>
                </c:pt>
                <c:pt idx="6">
                  <c:v>Q1 '18</c:v>
                </c:pt>
                <c:pt idx="7">
                  <c:v>Q4 '17</c:v>
                </c:pt>
                <c:pt idx="8">
                  <c:v>Q3 '17</c:v>
                </c:pt>
                <c:pt idx="9">
                  <c:v>Q2 '17</c:v>
                </c:pt>
                <c:pt idx="10">
                  <c:v>Q1 '17</c:v>
                </c:pt>
                <c:pt idx="11">
                  <c:v>Q4 '16</c:v>
                </c:pt>
                <c:pt idx="12">
                  <c:v>Q3 '16</c:v>
                </c:pt>
                <c:pt idx="13">
                  <c:v>Q2 '16</c:v>
                </c:pt>
                <c:pt idx="14">
                  <c:v>Q1 '16</c:v>
                </c:pt>
              </c:strCache>
            </c:strRef>
          </c:cat>
          <c:val>
            <c:numRef>
              <c:f>Sheet1!$B$2:$B$16</c:f>
              <c:numCache>
                <c:formatCode>General</c:formatCode>
                <c:ptCount val="15"/>
                <c:pt idx="0">
                  <c:v>41377</c:v>
                </c:pt>
                <c:pt idx="1">
                  <c:v>39525</c:v>
                </c:pt>
                <c:pt idx="2">
                  <c:v>37143</c:v>
                </c:pt>
                <c:pt idx="3">
                  <c:v>32984</c:v>
                </c:pt>
                <c:pt idx="4">
                  <c:v>32104</c:v>
                </c:pt>
                <c:pt idx="5">
                  <c:v>39989</c:v>
                </c:pt>
                <c:pt idx="6">
                  <c:v>51133</c:v>
                </c:pt>
                <c:pt idx="7">
                  <c:v>48375</c:v>
                </c:pt>
                <c:pt idx="8">
                  <c:v>44951</c:v>
                </c:pt>
                <c:pt idx="9">
                  <c:v>42703</c:v>
                </c:pt>
                <c:pt idx="10">
                  <c:v>41263</c:v>
                </c:pt>
                <c:pt idx="11">
                  <c:v>39579</c:v>
                </c:pt>
                <c:pt idx="12">
                  <c:v>40165</c:v>
                </c:pt>
                <c:pt idx="13">
                  <c:v>37084</c:v>
                </c:pt>
                <c:pt idx="14">
                  <c:v>33725</c:v>
                </c:pt>
              </c:numCache>
            </c:numRef>
          </c:val>
          <c:extLst>
            <c:ext xmlns:c16="http://schemas.microsoft.com/office/drawing/2014/chart" uri="{C3380CC4-5D6E-409C-BE32-E72D297353CC}">
              <c16:uniqueId val="{0000000F-4A50-0A45-80A0-B4AAC78AD711}"/>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Number of Google Play mHealth apps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15C-3E4F-9C6B-111558AA43CF}"/>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15C-3E4F-9C6B-111558AA43CF}"/>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D15C-3E4F-9C6B-111558AA43CF}"/>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D15C-3E4F-9C6B-111558AA43CF}"/>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D15C-3E4F-9C6B-111558AA43CF}"/>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D15C-3E4F-9C6B-111558AA43CF}"/>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D15C-3E4F-9C6B-111558AA43CF}"/>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D15C-3E4F-9C6B-111558AA43CF}"/>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D15C-3E4F-9C6B-111558AA43CF}"/>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D15C-3E4F-9C6B-111558AA43CF}"/>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D15C-3E4F-9C6B-111558AA43CF}"/>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D15C-3E4F-9C6B-111558AA43CF}"/>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D15C-3E4F-9C6B-111558AA43CF}"/>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D15C-3E4F-9C6B-111558AA43CF}"/>
                </c:ext>
              </c:extLst>
            </c:dLbl>
            <c:dLbl>
              <c:idx val="1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D15C-3E4F-9C6B-111558AA43CF}"/>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Q3 '19</c:v>
                </c:pt>
                <c:pt idx="1">
                  <c:v>Q2 '19</c:v>
                </c:pt>
                <c:pt idx="2">
                  <c:v>Q1 '19</c:v>
                </c:pt>
                <c:pt idx="3">
                  <c:v>Q4 '18</c:v>
                </c:pt>
                <c:pt idx="4">
                  <c:v>Q3 '18</c:v>
                </c:pt>
                <c:pt idx="5">
                  <c:v>Q2 '18</c:v>
                </c:pt>
                <c:pt idx="6">
                  <c:v>Q1 '18</c:v>
                </c:pt>
                <c:pt idx="7">
                  <c:v>Q4 '17</c:v>
                </c:pt>
                <c:pt idx="8">
                  <c:v>Q3 '17</c:v>
                </c:pt>
                <c:pt idx="9">
                  <c:v>Q2 '17</c:v>
                </c:pt>
                <c:pt idx="10">
                  <c:v>Q1 '17</c:v>
                </c:pt>
                <c:pt idx="11">
                  <c:v>Q4 '16</c:v>
                </c:pt>
                <c:pt idx="12">
                  <c:v>Q3 '16</c:v>
                </c:pt>
                <c:pt idx="13">
                  <c:v>Q2 '16</c:v>
                </c:pt>
                <c:pt idx="14">
                  <c:v>Q1 '16</c:v>
                </c:pt>
              </c:strCache>
            </c:strRef>
          </c:cat>
          <c:val>
            <c:numRef>
              <c:f>Sheet1!$B$2:$B$16</c:f>
              <c:numCache>
                <c:formatCode>General</c:formatCode>
                <c:ptCount val="15"/>
                <c:pt idx="0">
                  <c:v>41377</c:v>
                </c:pt>
                <c:pt idx="1">
                  <c:v>39525</c:v>
                </c:pt>
                <c:pt idx="2">
                  <c:v>37143</c:v>
                </c:pt>
                <c:pt idx="3">
                  <c:v>32984</c:v>
                </c:pt>
                <c:pt idx="4">
                  <c:v>32104</c:v>
                </c:pt>
                <c:pt idx="5">
                  <c:v>39989</c:v>
                </c:pt>
                <c:pt idx="6">
                  <c:v>51133</c:v>
                </c:pt>
                <c:pt idx="7">
                  <c:v>48375</c:v>
                </c:pt>
                <c:pt idx="8">
                  <c:v>44951</c:v>
                </c:pt>
                <c:pt idx="9">
                  <c:v>42703</c:v>
                </c:pt>
                <c:pt idx="10">
                  <c:v>41263</c:v>
                </c:pt>
                <c:pt idx="11">
                  <c:v>39579</c:v>
                </c:pt>
                <c:pt idx="12">
                  <c:v>40165</c:v>
                </c:pt>
                <c:pt idx="13">
                  <c:v>37084</c:v>
                </c:pt>
                <c:pt idx="14">
                  <c:v>33725</c:v>
                </c:pt>
              </c:numCache>
            </c:numRef>
          </c:val>
          <c:extLst>
            <c:ext xmlns:c16="http://schemas.microsoft.com/office/drawing/2014/chart" uri="{C3380CC4-5D6E-409C-BE32-E72D297353CC}">
              <c16:uniqueId val="{0000000F-D15C-3E4F-9C6B-111558AA43CF}"/>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Number of Google Play mHealth apps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065-9040-9835-DA22A3266F7A}"/>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65-9040-9835-DA22A3266F7A}"/>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065-9040-9835-DA22A3266F7A}"/>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065-9040-9835-DA22A3266F7A}"/>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65-9040-9835-DA22A3266F7A}"/>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65-9040-9835-DA22A3266F7A}"/>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65-9040-9835-DA22A3266F7A}"/>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065-9040-9835-DA22A3266F7A}"/>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065-9040-9835-DA22A3266F7A}"/>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065-9040-9835-DA22A3266F7A}"/>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065-9040-9835-DA22A3266F7A}"/>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065-9040-9835-DA22A3266F7A}"/>
                </c:ext>
              </c:extLst>
            </c:dLbl>
            <c:dLbl>
              <c:idx val="1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065-9040-9835-DA22A3266F7A}"/>
                </c:ext>
              </c:extLst>
            </c:dLbl>
            <c:dLbl>
              <c:idx val="1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065-9040-9835-DA22A3266F7A}"/>
                </c:ext>
              </c:extLst>
            </c:dLbl>
            <c:dLbl>
              <c:idx val="1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065-9040-9835-DA22A3266F7A}"/>
                </c:ext>
              </c:extLst>
            </c:dLbl>
            <c:dLbl>
              <c:idx val="1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065-9040-9835-DA22A3266F7A}"/>
                </c:ext>
              </c:extLst>
            </c:dLbl>
            <c:dLbl>
              <c:idx val="1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065-9040-9835-DA22A3266F7A}"/>
                </c:ext>
              </c:extLst>
            </c:dLbl>
            <c:dLbl>
              <c:idx val="1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065-9040-9835-DA22A3266F7A}"/>
                </c:ext>
              </c:extLst>
            </c:dLbl>
            <c:dLbl>
              <c:idx val="1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065-9040-9835-DA22A3266F7A}"/>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Q1 '15</c:v>
                </c:pt>
                <c:pt idx="1">
                  <c:v>Q2 '15</c:v>
                </c:pt>
                <c:pt idx="2">
                  <c:v>Q3 '15</c:v>
                </c:pt>
                <c:pt idx="3">
                  <c:v>Q4 '15</c:v>
                </c:pt>
                <c:pt idx="4">
                  <c:v>Q1 '16</c:v>
                </c:pt>
                <c:pt idx="5">
                  <c:v>Q2 '16</c:v>
                </c:pt>
                <c:pt idx="6">
                  <c:v>Q3 '16</c:v>
                </c:pt>
                <c:pt idx="7">
                  <c:v>Q4 '16</c:v>
                </c:pt>
                <c:pt idx="8">
                  <c:v>Q1 '17</c:v>
                </c:pt>
                <c:pt idx="9">
                  <c:v>Q2 '17</c:v>
                </c:pt>
                <c:pt idx="10">
                  <c:v>Q3 '17</c:v>
                </c:pt>
                <c:pt idx="11">
                  <c:v>Q4 '17</c:v>
                </c:pt>
                <c:pt idx="12">
                  <c:v>Q1 '18</c:v>
                </c:pt>
                <c:pt idx="13">
                  <c:v>Q2 '18</c:v>
                </c:pt>
                <c:pt idx="14">
                  <c:v>Q3 '18</c:v>
                </c:pt>
                <c:pt idx="15">
                  <c:v>Q4 '18</c:v>
                </c:pt>
                <c:pt idx="16">
                  <c:v>Q1 '19</c:v>
                </c:pt>
                <c:pt idx="17">
                  <c:v>Q2 '19</c:v>
                </c:pt>
                <c:pt idx="18">
                  <c:v>Q3 '19</c:v>
                </c:pt>
              </c:strCache>
            </c:strRef>
          </c:cat>
          <c:val>
            <c:numRef>
              <c:f>Sheet1!$B$2:$B$20</c:f>
              <c:numCache>
                <c:formatCode>General</c:formatCode>
                <c:ptCount val="19"/>
                <c:pt idx="0">
                  <c:v>23955</c:v>
                </c:pt>
                <c:pt idx="1">
                  <c:v>24995</c:v>
                </c:pt>
                <c:pt idx="2">
                  <c:v>27417</c:v>
                </c:pt>
                <c:pt idx="3">
                  <c:v>30385</c:v>
                </c:pt>
                <c:pt idx="4">
                  <c:v>33725</c:v>
                </c:pt>
                <c:pt idx="5">
                  <c:v>37084</c:v>
                </c:pt>
                <c:pt idx="6">
                  <c:v>40165</c:v>
                </c:pt>
                <c:pt idx="7">
                  <c:v>39579</c:v>
                </c:pt>
                <c:pt idx="8">
                  <c:v>41263</c:v>
                </c:pt>
                <c:pt idx="9">
                  <c:v>42703</c:v>
                </c:pt>
                <c:pt idx="10">
                  <c:v>44951</c:v>
                </c:pt>
                <c:pt idx="11">
                  <c:v>48375</c:v>
                </c:pt>
                <c:pt idx="12">
                  <c:v>51133</c:v>
                </c:pt>
                <c:pt idx="13">
                  <c:v>39989</c:v>
                </c:pt>
                <c:pt idx="14">
                  <c:v>32104</c:v>
                </c:pt>
                <c:pt idx="15">
                  <c:v>32984</c:v>
                </c:pt>
                <c:pt idx="16">
                  <c:v>37143</c:v>
                </c:pt>
                <c:pt idx="17">
                  <c:v>39525</c:v>
                </c:pt>
                <c:pt idx="18">
                  <c:v>41377</c:v>
                </c:pt>
              </c:numCache>
            </c:numRef>
          </c:val>
          <c:smooth val="0"/>
          <c:extLst>
            <c:ext xmlns:c16="http://schemas.microsoft.com/office/drawing/2014/chart" uri="{C3380CC4-5D6E-409C-BE32-E72D297353CC}">
              <c16:uniqueId val="{00000013-C065-9040-9835-DA22A3266F7A}"/>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2000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Number of Google Play mHealth apps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Number of Google Play mHealth apps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8C-2945-8EC1-D7E8CCF29EDF}"/>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8C-2945-8EC1-D7E8CCF29EDF}"/>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8C-2945-8EC1-D7E8CCF29EDF}"/>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8C-2945-8EC1-D7E8CCF29EDF}"/>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8C-2945-8EC1-D7E8CCF29EDF}"/>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8C-2945-8EC1-D7E8CCF29EDF}"/>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48C-2945-8EC1-D7E8CCF29EDF}"/>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48C-2945-8EC1-D7E8CCF29EDF}"/>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48C-2945-8EC1-D7E8CCF29EDF}"/>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8C-2945-8EC1-D7E8CCF29EDF}"/>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48C-2945-8EC1-D7E8CCF29EDF}"/>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48C-2945-8EC1-D7E8CCF29EDF}"/>
                </c:ext>
              </c:extLst>
            </c:dLbl>
            <c:dLbl>
              <c:idx val="1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48C-2945-8EC1-D7E8CCF29EDF}"/>
                </c:ext>
              </c:extLst>
            </c:dLbl>
            <c:dLbl>
              <c:idx val="1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48C-2945-8EC1-D7E8CCF29EDF}"/>
                </c:ext>
              </c:extLst>
            </c:dLbl>
            <c:dLbl>
              <c:idx val="1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48C-2945-8EC1-D7E8CCF29EDF}"/>
                </c:ext>
              </c:extLst>
            </c:dLbl>
            <c:dLbl>
              <c:idx val="1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48C-2945-8EC1-D7E8CCF29EDF}"/>
                </c:ext>
              </c:extLst>
            </c:dLbl>
            <c:dLbl>
              <c:idx val="1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48C-2945-8EC1-D7E8CCF29EDF}"/>
                </c:ext>
              </c:extLst>
            </c:dLbl>
            <c:dLbl>
              <c:idx val="1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48C-2945-8EC1-D7E8CCF29EDF}"/>
                </c:ext>
              </c:extLst>
            </c:dLbl>
            <c:dLbl>
              <c:idx val="1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48C-2945-8EC1-D7E8CCF29EDF}"/>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Q1 '15</c:v>
                </c:pt>
                <c:pt idx="1">
                  <c:v>Q2 '15</c:v>
                </c:pt>
                <c:pt idx="2">
                  <c:v>Q3 '15</c:v>
                </c:pt>
                <c:pt idx="3">
                  <c:v>Q4 '15</c:v>
                </c:pt>
                <c:pt idx="4">
                  <c:v>Q1 '16</c:v>
                </c:pt>
                <c:pt idx="5">
                  <c:v>Q2 '16</c:v>
                </c:pt>
                <c:pt idx="6">
                  <c:v>Q3 '16</c:v>
                </c:pt>
                <c:pt idx="7">
                  <c:v>Q4 '16</c:v>
                </c:pt>
                <c:pt idx="8">
                  <c:v>Q1 '17</c:v>
                </c:pt>
                <c:pt idx="9">
                  <c:v>Q2 '17</c:v>
                </c:pt>
                <c:pt idx="10">
                  <c:v>Q3 '17</c:v>
                </c:pt>
                <c:pt idx="11">
                  <c:v>Q4 '17</c:v>
                </c:pt>
                <c:pt idx="12">
                  <c:v>Q1 '18</c:v>
                </c:pt>
                <c:pt idx="13">
                  <c:v>Q2 '18</c:v>
                </c:pt>
                <c:pt idx="14">
                  <c:v>Q3 '18</c:v>
                </c:pt>
                <c:pt idx="15">
                  <c:v>Q4 '18</c:v>
                </c:pt>
                <c:pt idx="16">
                  <c:v>Q1 '19</c:v>
                </c:pt>
                <c:pt idx="17">
                  <c:v>Q2 '19</c:v>
                </c:pt>
                <c:pt idx="18">
                  <c:v>Q3 '19</c:v>
                </c:pt>
              </c:strCache>
            </c:strRef>
          </c:cat>
          <c:val>
            <c:numRef>
              <c:f>Sheet1!$B$2:$B$20</c:f>
              <c:numCache>
                <c:formatCode>General</c:formatCode>
                <c:ptCount val="19"/>
                <c:pt idx="0">
                  <c:v>23955</c:v>
                </c:pt>
                <c:pt idx="1">
                  <c:v>24995</c:v>
                </c:pt>
                <c:pt idx="2">
                  <c:v>27417</c:v>
                </c:pt>
                <c:pt idx="3">
                  <c:v>30385</c:v>
                </c:pt>
                <c:pt idx="4">
                  <c:v>33725</c:v>
                </c:pt>
                <c:pt idx="5">
                  <c:v>37084</c:v>
                </c:pt>
                <c:pt idx="6">
                  <c:v>40165</c:v>
                </c:pt>
                <c:pt idx="7">
                  <c:v>39579</c:v>
                </c:pt>
                <c:pt idx="8">
                  <c:v>41263</c:v>
                </c:pt>
                <c:pt idx="9">
                  <c:v>42703</c:v>
                </c:pt>
                <c:pt idx="10">
                  <c:v>44951</c:v>
                </c:pt>
                <c:pt idx="11">
                  <c:v>48375</c:v>
                </c:pt>
                <c:pt idx="12">
                  <c:v>51133</c:v>
                </c:pt>
                <c:pt idx="13">
                  <c:v>39989</c:v>
                </c:pt>
                <c:pt idx="14">
                  <c:v>32104</c:v>
                </c:pt>
                <c:pt idx="15">
                  <c:v>32984</c:v>
                </c:pt>
                <c:pt idx="16">
                  <c:v>37143</c:v>
                </c:pt>
                <c:pt idx="17">
                  <c:v>39525</c:v>
                </c:pt>
                <c:pt idx="18">
                  <c:v>41377</c:v>
                </c:pt>
              </c:numCache>
            </c:numRef>
          </c:val>
          <c:smooth val="0"/>
          <c:extLst>
            <c:ext xmlns:c16="http://schemas.microsoft.com/office/drawing/2014/chart" uri="{C3380CC4-5D6E-409C-BE32-E72D297353CC}">
              <c16:uniqueId val="{00000013-D48C-2945-8EC1-D7E8CCF29EDF}"/>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2000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Number of Google Play mHealth apps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48F051DF-F919-4B12-BBB0-180F35CD248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689B77B2-3C71-48BE-A904-4790A2074E7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C5547B72-3A9C-402F-8F85-FB926D3230A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B9CB90F-CAD2-4F56-AFB6-DB58BFF9854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BC55ECAB-E9AF-46C3-901E-EF45F51745C1}"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0881932-B7CE-4919-B9E1-C1FFADC6F905}"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5061D455-0134-4FE3-ACF9-F40CBC1385C9}"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0F622A2B-33FA-4080-82D8-76B8668B067E}"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250D1509-1D0E-428B-B9E3-8A24A2857F2B}"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F88F4AC1-78C4-4ADF-933B-7BDE608A70F1}"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C45B0633-820D-4D1B-8A86-8C37E0578D17}"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779919/health-apps-available-google-play-worldwide"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779919/health-apps-available-google-play-worldwide"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www.statista.com/statistics/779919/health-apps-available-google-play-worldwide" TargetMode="External"/><Relationship Id="rId11" Type="http://schemas.openxmlformats.org/officeDocument/2006/relationships/image" Target="../media/image6.png"/><Relationship Id="rId5" Type="http://schemas.openxmlformats.org/officeDocument/2006/relationships/slide" Target="slide8.xml"/><Relationship Id="rId10" Type="http://schemas.openxmlformats.org/officeDocument/2006/relationships/image" Target="../media/image7.png"/><Relationship Id="rId4" Type="http://schemas.openxmlformats.org/officeDocument/2006/relationships/image" Target="../media/image5.emf"/><Relationship Id="rId9"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hyperlink" Target="http://www.statista.com/statistics/779919/health-apps-available-google-play-worldwide" TargetMode="External"/><Relationship Id="rId11" Type="http://schemas.openxmlformats.org/officeDocument/2006/relationships/image" Target="../media/image6.png"/><Relationship Id="rId5" Type="http://schemas.openxmlformats.org/officeDocument/2006/relationships/slide" Target="slide8.xml"/><Relationship Id="rId10" Type="http://schemas.openxmlformats.org/officeDocument/2006/relationships/image" Target="../media/image7.png"/><Relationship Id="rId4" Type="http://schemas.openxmlformats.org/officeDocument/2006/relationships/image" Target="../media/image5.emf"/><Relationship Id="rId9"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779919/health-apps-available-google-play-worldwide"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779919/health-apps-available-google-play-worldwide"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779919/health-apps-available-google-play-worldw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Number of mHealth apps available at Google Play from 1st quarter 2015 to 3rd quarter 2019</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Q1 2015 to Q3 2019; category medical, not health &amp; fitness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Appfigures; </a:t>
            </a:r>
            <a:r>
              <a:rPr sz="800">
                <a:solidFill>
                  <a:srgbClr val="555555"/>
                </a:solidFill>
                <a:latin typeface="Open Sans"/>
                <a:hlinkClick r:id="rId5"/>
              </a:rPr>
              <a:t>ID 779919</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Q1 2015 to Q3 2019; category medical, not health &amp; fitness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Appfigures; </a:t>
            </a:r>
            <a:r>
              <a:rPr sz="800">
                <a:solidFill>
                  <a:srgbClr val="555555"/>
                </a:solidFill>
                <a:latin typeface="Open Sans"/>
                <a:hlinkClick r:id="rId5"/>
              </a:rPr>
              <a:t>ID 779919</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Q1 2015 to Q3 2019; category medical, not health &amp; fitness</a:t>
            </a:r>
          </a:p>
          <a:p>
            <a:pPr algn="l"/>
            <a:r>
              <a:rPr sz="800">
                <a:solidFill>
                  <a:srgbClr val="555555"/>
                </a:solidFill>
                <a:latin typeface="Open Sans"/>
              </a:rPr>
              <a:t>Further information regarding this statistic can be found on </a:t>
            </a:r>
            <a:r>
              <a:rPr sz="800">
                <a:solidFill>
                  <a:srgbClr val="555555"/>
                </a:solidFill>
                <a:latin typeface="Open Sans"/>
                <a:hlinkClick r:id="rId5"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Appfigures; </a:t>
            </a:r>
            <a:r>
              <a:rPr sz="800">
                <a:solidFill>
                  <a:srgbClr val="555555"/>
                </a:solidFill>
                <a:latin typeface="Open Sans"/>
                <a:hlinkClick r:id="rId6"/>
              </a:rPr>
              <a:t>ID 779919</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7"/>
          </a:graphicData>
        </a:graphic>
      </p:graphicFrame>
      <p:sp>
        <p:nvSpPr>
          <p:cNvPr id="6" name="New shape"/>
          <p:cNvSpPr/>
          <p:nvPr/>
        </p:nvSpPr>
        <p:spPr>
          <a:xfrm>
            <a:off x="613300" y="5302800"/>
            <a:ext cx="10869400" cy="684000"/>
          </a:xfrm>
          <a:prstGeom prst="rect">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7" name="OleObject"/>
          <p:cNvGraphicFramePr>
            <a:graphicFrameLocks noChangeAspect="1"/>
          </p:cNvGraphicFramePr>
          <p:nvPr/>
        </p:nvGraphicFramePr>
        <p:xfrm>
          <a:off x="9270719" y="5372948"/>
          <a:ext cx="2148480" cy="613851"/>
        </p:xfrm>
        <a:graphic>
          <a:graphicData uri="http://schemas.openxmlformats.org/presentationml/2006/ole">
            <mc:AlternateContent xmlns:mc="http://schemas.openxmlformats.org/markup-compatibility/2006">
              <mc:Choice xmlns:v="urn:schemas-microsoft-com:vml" Requires="v">
                <p:oleObj spid="_x0000_s1039" r:id="rId9" imgW="2148480" imgH="613851" progId=".xls">
                  <p:embed/>
                </p:oleObj>
              </mc:Choice>
              <mc:Fallback>
                <p:oleObj r:id="rId9" imgW="2148480" imgH="613851" progId=".xls">
                  <p:embed/>
                  <p:pic>
                    <p:nvPicPr>
                      <p:cNvPr id="0" name="OLE substitute image"/>
                      <p:cNvPicPr/>
                      <p:nvPr/>
                    </p:nvPicPr>
                    <p:blipFill>
                      <a:blip r:embed="rId10"/>
                      <a:srcRect t="100000" b="-100000"/>
                      <a:tile tx="0" ty="0" sx="100000" sy="100000" flip="none" algn="tl"/>
                    </p:blipFill>
                    <p:spPr>
                      <a:xfrm>
                        <a:off x="9270719" y="5372948"/>
                        <a:ext cx="2148480" cy="613851"/>
                      </a:xfrm>
                      <a:prstGeom prst="rect">
                        <a:avLst/>
                      </a:prstGeom>
                      <a:blipFill>
                        <a:blip r:embed="rId11"/>
                        <a:stretch>
                          <a:fillRect/>
                        </a:stretch>
                      </a:blipFill>
                      <a:ln>
                        <a:noFill/>
                      </a:ln>
                    </p:spPr>
                  </p:pic>
                </p:oleObj>
              </mc:Fallback>
            </mc:AlternateContent>
          </a:graphicData>
        </a:graphic>
      </p:graphicFrame>
      <p:sp>
        <p:nvSpPr>
          <p:cNvPr id="8" name="New shape"/>
          <p:cNvSpPr/>
          <p:nvPr/>
        </p:nvSpPr>
        <p:spPr>
          <a:xfrm>
            <a:off x="4358900" y="1882800"/>
            <a:ext cx="33782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Number of Google Play mHealth apps</a:t>
            </a: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ew shape"/>
          <p:cNvSpPr/>
          <p:nvPr/>
        </p:nvSpPr>
        <p:spPr>
          <a:xfrm>
            <a:off x="10868400" y="6465600"/>
            <a:ext cx="752400" cy="154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763200" y="6465600"/>
            <a:ext cx="219600" cy="3996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Q1 2015 to Q3 2019; category medical, not health &amp; fitness</a:t>
            </a:r>
          </a:p>
          <a:p>
            <a:pPr algn="l"/>
            <a:r>
              <a:rPr sz="800">
                <a:solidFill>
                  <a:srgbClr val="555555"/>
                </a:solidFill>
                <a:latin typeface="Open Sans"/>
              </a:rPr>
              <a:t>Further information regarding this statistic can be found on </a:t>
            </a:r>
            <a:r>
              <a:rPr sz="800">
                <a:solidFill>
                  <a:srgbClr val="555555"/>
                </a:solidFill>
                <a:latin typeface="Open Sans"/>
                <a:hlinkClick r:id="rId5"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Appfigures; </a:t>
            </a:r>
            <a:r>
              <a:rPr sz="800">
                <a:solidFill>
                  <a:srgbClr val="555555"/>
                </a:solidFill>
                <a:latin typeface="Open Sans"/>
                <a:hlinkClick r:id="rId6"/>
              </a:rPr>
              <a:t>ID 779919</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7"/>
          </a:graphicData>
        </a:graphic>
      </p:graphicFrame>
      <p:sp>
        <p:nvSpPr>
          <p:cNvPr id="6" name="New shape"/>
          <p:cNvSpPr/>
          <p:nvPr/>
        </p:nvSpPr>
        <p:spPr>
          <a:xfrm>
            <a:off x="613300" y="5302800"/>
            <a:ext cx="7285000" cy="684000"/>
          </a:xfrm>
          <a:prstGeom prst="rect">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7" name="OleObject"/>
          <p:cNvGraphicFramePr>
            <a:graphicFrameLocks noChangeAspect="1"/>
          </p:cNvGraphicFramePr>
          <p:nvPr/>
        </p:nvGraphicFramePr>
        <p:xfrm>
          <a:off x="6403199" y="5577771"/>
          <a:ext cx="1431600" cy="409029"/>
        </p:xfrm>
        <a:graphic>
          <a:graphicData uri="http://schemas.openxmlformats.org/presentationml/2006/ole">
            <mc:AlternateContent xmlns:mc="http://schemas.openxmlformats.org/markup-compatibility/2006">
              <mc:Choice xmlns:v="urn:schemas-microsoft-com:vml" Requires="v">
                <p:oleObj spid="_x0000_s2050" r:id="rId9" imgW="1431600" imgH="409029" progId=".xls">
                  <p:embed/>
                </p:oleObj>
              </mc:Choice>
              <mc:Fallback>
                <p:oleObj r:id="rId9" imgW="1431600" imgH="409029" progId=".xls">
                  <p:embed/>
                  <p:pic>
                    <p:nvPicPr>
                      <p:cNvPr id="0" name="OLE substitute image"/>
                      <p:cNvPicPr/>
                      <p:nvPr/>
                    </p:nvPicPr>
                    <p:blipFill>
                      <a:blip r:embed="rId10"/>
                      <a:srcRect t="100000" b="-100000"/>
                      <a:tile tx="0" ty="0" sx="100000" sy="100000" flip="none" algn="tl"/>
                    </p:blipFill>
                    <p:spPr>
                      <a:xfrm>
                        <a:off x="6403199" y="5577771"/>
                        <a:ext cx="1431600" cy="409029"/>
                      </a:xfrm>
                      <a:prstGeom prst="rect">
                        <a:avLst/>
                      </a:prstGeom>
                      <a:blipFill>
                        <a:blip r:embed="rId11"/>
                        <a:stretch>
                          <a:fillRect/>
                        </a:stretch>
                      </a:blipFill>
                      <a:ln>
                        <a:noFill/>
                      </a:ln>
                    </p:spPr>
                  </p:pic>
                </p:oleObj>
              </mc:Fallback>
            </mc:AlternateContent>
          </a:graphicData>
        </a:graphic>
      </p:graphicFrame>
      <p:sp>
        <p:nvSpPr>
          <p:cNvPr id="8" name="New shape"/>
          <p:cNvSpPr/>
          <p:nvPr/>
        </p:nvSpPr>
        <p:spPr>
          <a:xfrm>
            <a:off x="2566700" y="1882800"/>
            <a:ext cx="33782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Number of Google Play mHealth apps</a:t>
            </a:r>
          </a:p>
        </p:txBody>
      </p:sp>
      <p:sp>
        <p:nvSpPr>
          <p:cNvPr id="9"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10"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Q1 2015 to Q3 2019; category medical, not health &amp; fitness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Appfigures; </a:t>
            </a:r>
            <a:r>
              <a:rPr sz="800">
                <a:solidFill>
                  <a:srgbClr val="555555"/>
                </a:solidFill>
                <a:latin typeface="Open Sans"/>
                <a:hlinkClick r:id="rId5"/>
              </a:rPr>
              <a:t>ID 779919</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Q1 2015 to Q3 2019; category medical, not health &amp; fitness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Appfigures; </a:t>
            </a:r>
            <a:r>
              <a:rPr sz="800">
                <a:solidFill>
                  <a:srgbClr val="555555"/>
                </a:solidFill>
                <a:latin typeface="Open Sans"/>
                <a:hlinkClick r:id="rId5"/>
              </a:rPr>
              <a:t>ID 779919</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Number of mHealth apps available at Google Play from 1st quarter 2015 to 3rd quarter 2019</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Google Play: number of available medical apps as of Q3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Appfigures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Appfigures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Q1 2015 to Q3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category medical, not health &amp; fitness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Appfigures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appfigures.com</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number of medical apps available at Google Play worldwide from the first quarter of 2015 to the third quarter of 2019. During the last measured period, there were 41,377 healthcare apps available, representing a 4.69 percent increase over the previous quarter.</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613</Words>
  <Application>Microsoft Macintosh PowerPoint</Application>
  <PresentationFormat>Breitbild</PresentationFormat>
  <Paragraphs>81</Paragraphs>
  <Slides>8</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4" baseType="lpstr">
      <vt:lpstr>Arial</vt:lpstr>
      <vt:lpstr>Calibri</vt:lpstr>
      <vt:lpstr>Open Sans</vt:lpstr>
      <vt:lpstr>Open Sans Light</vt:lpstr>
      <vt:lpstr>Office Theme</vt:lpstr>
      <vt:lpstr>.xls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2020-05-05T11:57:37Z</cp:lastPrinted>
  <dcterms:created xsi:type="dcterms:W3CDTF">2020-05-05T09:57:37Z</dcterms:created>
  <dcterms:modified xsi:type="dcterms:W3CDTF">2020-05-05T09:57:52Z</dcterms:modified>
</cp:coreProperties>
</file>