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4" r:id="rId5"/>
    <p:sldId id="266" r:id="rId6"/>
    <p:sldId id="268" r:id="rId7"/>
    <p:sldId id="270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/>
    <p:restoredTop sz="0"/>
  </p:normalViewPr>
  <p:slideViewPr>
    <p:cSldViewPr>
      <p:cViewPr varScale="1">
        <p:scale>
          <a:sx n="82" d="100"/>
          <a:sy n="82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B84-1A4C-B603-2D0C1B92CEB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B84-1A4C-B603-2D0C1B92CEBB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B84-1A4C-B603-2D0C1B92CEBB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B84-1A4C-B603-2D0C1B92CEBB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B84-1A4C-B603-2D0C1B92CEBB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B84-1A4C-B603-2D0C1B92CEBB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B84-1A4C-B603-2D0C1B92CEBB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B84-1A4C-B603-2D0C1B92CEBB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B84-1A4C-B603-2D0C1B92CEBB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B84-1A4C-B603-2D0C1B92CEBB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B84-1A4C-B603-2D0C1B92CEBB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B84-1A4C-B603-2D0C1B92CEBB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AB84-1A4C-B603-2D0C1B92CEBB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AB84-1A4C-B603-2D0C1B92CEBB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AB84-1A4C-B603-2D0C1B92CE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Fitbit</c:v>
                </c:pt>
                <c:pt idx="1">
                  <c:v>Samsung</c:v>
                </c:pt>
                <c:pt idx="2">
                  <c:v>Apple</c:v>
                </c:pt>
                <c:pt idx="3">
                  <c:v>Garmin</c:v>
                </c:pt>
                <c:pt idx="4">
                  <c:v>Runtastic</c:v>
                </c:pt>
                <c:pt idx="5">
                  <c:v>Polar</c:v>
                </c:pt>
                <c:pt idx="6">
                  <c:v>Jawbone</c:v>
                </c:pt>
                <c:pt idx="7">
                  <c:v>Huawei</c:v>
                </c:pt>
                <c:pt idx="8">
                  <c:v>Sony</c:v>
                </c:pt>
                <c:pt idx="9">
                  <c:v>Misfit</c:v>
                </c:pt>
                <c:pt idx="10">
                  <c:v>TomTom</c:v>
                </c:pt>
                <c:pt idx="11">
                  <c:v>adidas</c:v>
                </c:pt>
                <c:pt idx="12">
                  <c:v>Asus</c:v>
                </c:pt>
                <c:pt idx="13">
                  <c:v>Withings / Nokia</c:v>
                </c:pt>
                <c:pt idx="14">
                  <c:v>other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0.22</c:v>
                </c:pt>
                <c:pt idx="1">
                  <c:v>0.21</c:v>
                </c:pt>
                <c:pt idx="2">
                  <c:v>0.21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0.05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B84-1A4C-B603-2D0C1B92C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0.24"/>
          <c:min val="0"/>
        </c:scaling>
        <c:delete val="0"/>
        <c:axPos val="t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numFmt formatCode="#,##0.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73F-8F40-A838-3AB64A0CD80E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73F-8F40-A838-3AB64A0CD80E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73F-8F40-A838-3AB64A0CD80E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73F-8F40-A838-3AB64A0CD80E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73F-8F40-A838-3AB64A0CD80E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73F-8F40-A838-3AB64A0CD80E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73F-8F40-A838-3AB64A0CD80E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73F-8F40-A838-3AB64A0CD80E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73F-8F40-A838-3AB64A0CD80E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73F-8F40-A838-3AB64A0CD80E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73F-8F40-A838-3AB64A0CD80E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73F-8F40-A838-3AB64A0CD80E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473F-8F40-A838-3AB64A0CD80E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473F-8F40-A838-3AB64A0CD80E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473F-8F40-A838-3AB64A0CD8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Fitbit</c:v>
                </c:pt>
                <c:pt idx="1">
                  <c:v>Samsung</c:v>
                </c:pt>
                <c:pt idx="2">
                  <c:v>Apple</c:v>
                </c:pt>
                <c:pt idx="3">
                  <c:v>Garmin</c:v>
                </c:pt>
                <c:pt idx="4">
                  <c:v>Runtastic</c:v>
                </c:pt>
                <c:pt idx="5">
                  <c:v>Polar</c:v>
                </c:pt>
                <c:pt idx="6">
                  <c:v>Jawbone</c:v>
                </c:pt>
                <c:pt idx="7">
                  <c:v>Huawei</c:v>
                </c:pt>
                <c:pt idx="8">
                  <c:v>Sony</c:v>
                </c:pt>
                <c:pt idx="9">
                  <c:v>Misfit</c:v>
                </c:pt>
                <c:pt idx="10">
                  <c:v>TomTom</c:v>
                </c:pt>
                <c:pt idx="11">
                  <c:v>adidas</c:v>
                </c:pt>
                <c:pt idx="12">
                  <c:v>Asus</c:v>
                </c:pt>
                <c:pt idx="13">
                  <c:v>Withings / Nokia</c:v>
                </c:pt>
                <c:pt idx="14">
                  <c:v>other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0.22</c:v>
                </c:pt>
                <c:pt idx="1">
                  <c:v>0.21</c:v>
                </c:pt>
                <c:pt idx="2">
                  <c:v>0.21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0.05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73F-8F40-A838-3AB64A0CD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0.24"/>
          <c:min val="0"/>
        </c:scaling>
        <c:delete val="0"/>
        <c:axPos val="t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numFmt formatCode="#,##0.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36E-B942-ACFD-C3E345537DB7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36E-B942-ACFD-C3E345537DB7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36E-B942-ACFD-C3E345537DB7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36E-B942-ACFD-C3E345537DB7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36E-B942-ACFD-C3E345537DB7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36E-B942-ACFD-C3E345537DB7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36E-B942-ACFD-C3E345537DB7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36E-B942-ACFD-C3E345537DB7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36E-B942-ACFD-C3E345537DB7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36E-B942-ACFD-C3E345537DB7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36E-B942-ACFD-C3E345537DB7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36E-B942-ACFD-C3E345537DB7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C36E-B942-ACFD-C3E345537DB7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C36E-B942-ACFD-C3E345537DB7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C36E-B942-ACFD-C3E345537DB7}"/>
                </c:ext>
              </c:extLst>
            </c:dLbl>
            <c:dLbl>
              <c:idx val="1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36E-B942-ACFD-C3E345537D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Fitbit</c:v>
                </c:pt>
                <c:pt idx="1">
                  <c:v>Samsung</c:v>
                </c:pt>
                <c:pt idx="2">
                  <c:v>Apple</c:v>
                </c:pt>
                <c:pt idx="3">
                  <c:v>Garmin</c:v>
                </c:pt>
                <c:pt idx="4">
                  <c:v>Runtastic</c:v>
                </c:pt>
                <c:pt idx="5">
                  <c:v>Polar</c:v>
                </c:pt>
                <c:pt idx="6">
                  <c:v>Jawbone</c:v>
                </c:pt>
                <c:pt idx="7">
                  <c:v>Huawei</c:v>
                </c:pt>
                <c:pt idx="8">
                  <c:v>Sony</c:v>
                </c:pt>
                <c:pt idx="9">
                  <c:v>Misfit</c:v>
                </c:pt>
                <c:pt idx="10">
                  <c:v>TomTom</c:v>
                </c:pt>
                <c:pt idx="11">
                  <c:v>adidas</c:v>
                </c:pt>
                <c:pt idx="12">
                  <c:v>Asus</c:v>
                </c:pt>
                <c:pt idx="13">
                  <c:v>Withings / Nokia</c:v>
                </c:pt>
                <c:pt idx="14">
                  <c:v>other</c:v>
                </c:pt>
                <c:pt idx="15">
                  <c:v>don't know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0.22</c:v>
                </c:pt>
                <c:pt idx="1">
                  <c:v>0.21</c:v>
                </c:pt>
                <c:pt idx="2">
                  <c:v>0.21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0.05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0.12</c:v>
                </c:pt>
                <c:pt idx="1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36E-B942-ACFD-C3E345537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0.24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Share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5C0-D44E-9CA8-203450109F8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5C0-D44E-9CA8-203450109F8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5C0-D44E-9CA8-203450109F82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5C0-D44E-9CA8-203450109F82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5C0-D44E-9CA8-203450109F82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5C0-D44E-9CA8-203450109F82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5C0-D44E-9CA8-203450109F82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5C0-D44E-9CA8-203450109F82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5C0-D44E-9CA8-203450109F82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5C0-D44E-9CA8-203450109F82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5C0-D44E-9CA8-203450109F82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5C0-D44E-9CA8-203450109F82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C5C0-D44E-9CA8-203450109F82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C5C0-D44E-9CA8-203450109F82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C5C0-D44E-9CA8-203450109F82}"/>
                </c:ext>
              </c:extLst>
            </c:dLbl>
            <c:dLbl>
              <c:idx val="1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5C0-D44E-9CA8-203450109F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Fitbit</c:v>
                </c:pt>
                <c:pt idx="1">
                  <c:v>Samsung</c:v>
                </c:pt>
                <c:pt idx="2">
                  <c:v>Apple</c:v>
                </c:pt>
                <c:pt idx="3">
                  <c:v>Garmin</c:v>
                </c:pt>
                <c:pt idx="4">
                  <c:v>Runtastic</c:v>
                </c:pt>
                <c:pt idx="5">
                  <c:v>Polar</c:v>
                </c:pt>
                <c:pt idx="6">
                  <c:v>Jawbone</c:v>
                </c:pt>
                <c:pt idx="7">
                  <c:v>Huawei</c:v>
                </c:pt>
                <c:pt idx="8">
                  <c:v>Sony</c:v>
                </c:pt>
                <c:pt idx="9">
                  <c:v>Misfit</c:v>
                </c:pt>
                <c:pt idx="10">
                  <c:v>TomTom</c:v>
                </c:pt>
                <c:pt idx="11">
                  <c:v>adidas</c:v>
                </c:pt>
                <c:pt idx="12">
                  <c:v>Asus</c:v>
                </c:pt>
                <c:pt idx="13">
                  <c:v>Withings / Nokia</c:v>
                </c:pt>
                <c:pt idx="14">
                  <c:v>other</c:v>
                </c:pt>
                <c:pt idx="15">
                  <c:v>don't know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0.22</c:v>
                </c:pt>
                <c:pt idx="1">
                  <c:v>0.21</c:v>
                </c:pt>
                <c:pt idx="2">
                  <c:v>0.21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0.05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0.12</c:v>
                </c:pt>
                <c:pt idx="1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5C0-D44E-9CA8-203450109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0.24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Share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respondents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FA-5449-A40F-298DE19EA43A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FA-5449-A40F-298DE19EA43A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FA-5449-A40F-298DE19EA43A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FA-5449-A40F-298DE19EA43A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FA-5449-A40F-298DE19EA43A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FA-5449-A40F-298DE19EA43A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FA-5449-A40F-298DE19EA43A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FA-5449-A40F-298DE19EA43A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FA-5449-A40F-298DE19EA43A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FA-5449-A40F-298DE19EA43A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FA-5449-A40F-298DE19EA43A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FA-5449-A40F-298DE19EA43A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FA-5449-A40F-298DE19EA43A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FA-5449-A40F-298DE19EA43A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FA-5449-A40F-298DE19EA43A}"/>
                </c:ext>
              </c:extLst>
            </c:dLbl>
            <c:dLbl>
              <c:idx val="1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FA-5449-A40F-298DE19EA4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Fitbit</c:v>
                </c:pt>
                <c:pt idx="1">
                  <c:v>Samsung</c:v>
                </c:pt>
                <c:pt idx="2">
                  <c:v>Apple</c:v>
                </c:pt>
                <c:pt idx="3">
                  <c:v>Garmin</c:v>
                </c:pt>
                <c:pt idx="4">
                  <c:v>Runtastic</c:v>
                </c:pt>
                <c:pt idx="5">
                  <c:v>Polar</c:v>
                </c:pt>
                <c:pt idx="6">
                  <c:v>Jawbone</c:v>
                </c:pt>
                <c:pt idx="7">
                  <c:v>Huawei</c:v>
                </c:pt>
                <c:pt idx="8">
                  <c:v>Sony</c:v>
                </c:pt>
                <c:pt idx="9">
                  <c:v>Misfit</c:v>
                </c:pt>
                <c:pt idx="10">
                  <c:v>TomTom</c:v>
                </c:pt>
                <c:pt idx="11">
                  <c:v>adidas</c:v>
                </c:pt>
                <c:pt idx="12">
                  <c:v>Asus</c:v>
                </c:pt>
                <c:pt idx="13">
                  <c:v>Withings / Nokia</c:v>
                </c:pt>
                <c:pt idx="14">
                  <c:v>other</c:v>
                </c:pt>
                <c:pt idx="15">
                  <c:v>don't know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0.22</c:v>
                </c:pt>
                <c:pt idx="1">
                  <c:v>0.21</c:v>
                </c:pt>
                <c:pt idx="2">
                  <c:v>0.21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0.05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0.12</c:v>
                </c:pt>
                <c:pt idx="15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87FA-5449-A40F-298DE19EA4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Share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respondents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2-2249-BC73-A196391DBE6D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2-2249-BC73-A196391DBE6D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F2-2249-BC73-A196391DBE6D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2-2249-BC73-A196391DBE6D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2-2249-BC73-A196391DBE6D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F2-2249-BC73-A196391DBE6D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F2-2249-BC73-A196391DBE6D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F2-2249-BC73-A196391DBE6D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F2-2249-BC73-A196391DBE6D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F2-2249-BC73-A196391DBE6D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F2-2249-BC73-A196391DBE6D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F2-2249-BC73-A196391DBE6D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F2-2249-BC73-A196391DBE6D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F2-2249-BC73-A196391DBE6D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CF2-2249-BC73-A196391DBE6D}"/>
                </c:ext>
              </c:extLst>
            </c:dLbl>
            <c:dLbl>
              <c:idx val="1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CF2-2249-BC73-A196391DBE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Fitbit</c:v>
                </c:pt>
                <c:pt idx="1">
                  <c:v>Samsung</c:v>
                </c:pt>
                <c:pt idx="2">
                  <c:v>Apple</c:v>
                </c:pt>
                <c:pt idx="3">
                  <c:v>Garmin</c:v>
                </c:pt>
                <c:pt idx="4">
                  <c:v>Runtastic</c:v>
                </c:pt>
                <c:pt idx="5">
                  <c:v>Polar</c:v>
                </c:pt>
                <c:pt idx="6">
                  <c:v>Jawbone</c:v>
                </c:pt>
                <c:pt idx="7">
                  <c:v>Huawei</c:v>
                </c:pt>
                <c:pt idx="8">
                  <c:v>Sony</c:v>
                </c:pt>
                <c:pt idx="9">
                  <c:v>Misfit</c:v>
                </c:pt>
                <c:pt idx="10">
                  <c:v>TomTom</c:v>
                </c:pt>
                <c:pt idx="11">
                  <c:v>adidas</c:v>
                </c:pt>
                <c:pt idx="12">
                  <c:v>Asus</c:v>
                </c:pt>
                <c:pt idx="13">
                  <c:v>Withings / Nokia</c:v>
                </c:pt>
                <c:pt idx="14">
                  <c:v>other</c:v>
                </c:pt>
                <c:pt idx="15">
                  <c:v>don't know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0.22</c:v>
                </c:pt>
                <c:pt idx="1">
                  <c:v>0.21</c:v>
                </c:pt>
                <c:pt idx="2">
                  <c:v>0.21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0.05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0.12</c:v>
                </c:pt>
                <c:pt idx="15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9CF2-2249-BC73-A196391DB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Share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9B0AAA6-4C37-4D0B-923F-8B453896D434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5125CB7-AA28-46BB-862E-A5EBE67A79A6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DB57F57-BC3A-44C2-B86C-0B7AEBD00C8F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40AD02E-8D45-4A1F-A0B2-9548C9C1B230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987CFA4-6609-41FC-8934-032F8C340F5A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BBF9372-2981-43B0-B33D-1138A3F33281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0BDC1B7D-1D74-4A41-9AAF-80DEF77905D5}" type="datetimeFigureOut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78D2138D-199E-40D4-A0C1-2FAE9A718195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4C82DC2E-84B3-4A42-A64F-60435EF21B56}" type="datetimeFigureOut">
              <a:rPr lang="en-US" smtClean="0"/>
              <a:t>5/5/20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77F6E4AF-D8B8-4E02-BAEC-30D48D47F7EC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FBBA014-ABF3-4677-9174-F84F3BFA8E0D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statista.com/statistics/998716/ehealth-tracker-smart-watch-ownership-by-brand-in-germany" TargetMode="External"/><Relationship Id="rId11" Type="http://schemas.openxmlformats.org/officeDocument/2006/relationships/image" Target="../media/image4.png"/><Relationship Id="rId5" Type="http://schemas.openxmlformats.org/officeDocument/2006/relationships/slide" Target="slide8.xml"/><Relationship Id="rId10" Type="http://schemas.openxmlformats.org/officeDocument/2006/relationships/image" Target="../media/image5.png"/><Relationship Id="rId4" Type="http://schemas.openxmlformats.org/officeDocument/2006/relationships/image" Target="../media/image7.emf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statista.com/statistics/998716/ehealth-tracker-smart-watch-ownership-by-brand-in-germany" TargetMode="External"/><Relationship Id="rId11" Type="http://schemas.openxmlformats.org/officeDocument/2006/relationships/image" Target="../media/image4.png"/><Relationship Id="rId5" Type="http://schemas.openxmlformats.org/officeDocument/2006/relationships/slide" Target="slide8.xml"/><Relationship Id="rId10" Type="http://schemas.openxmlformats.org/officeDocument/2006/relationships/image" Target="../media/image5.png"/><Relationship Id="rId4" Type="http://schemas.openxmlformats.org/officeDocument/2006/relationships/image" Target="../media/image7.emf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hyperlink" Target="http://www.statista.com/statistics/998716/ehealth-tracker-smart-watch-ownership-by-brand-in-germany" TargetMode="Externa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hyperlink" Target="http://www.statista.com/statistics/998716/ehealth-tracker-smart-watch-ownership-by-brand-in-germany" TargetMode="Externa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hyperlink" Target="http://www.statista.com/statistics/998716/ehealth-tracker-smart-watch-ownership-by-brand-in-germany" TargetMode="Externa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hyperlink" Target="http://www.statista.com/statistics/998716/ehealth-tracker-smart-watch-ownership-by-brand-in-germany" TargetMode="Externa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atista.com/statistics/998716/ehealth-tracker-smart-watch-ownership-by-brand-in-german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/>
          <p:cNvSpPr/>
          <p:nvPr/>
        </p:nvSpPr>
        <p:spPr>
          <a:xfrm>
            <a:off x="9939600" y="6141600"/>
            <a:ext cx="1501200" cy="306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763200" y="5986800"/>
            <a:ext cx="10692000" cy="32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New shape"/>
          <p:cNvSpPr/>
          <p:nvPr/>
        </p:nvSpPr>
        <p:spPr>
          <a:xfrm>
            <a:off x="0" y="0"/>
            <a:ext cx="12204001" cy="4370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4874400"/>
            <a:ext cx="108144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F283E"/>
                </a:solidFill>
                <a:latin typeface="Open Sans"/>
              </a:rPr>
              <a:t>What brands are your personal smart watches / fitness trackers?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4564800"/>
            <a:ext cx="3186000" cy="3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ctr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400" b="1">
                <a:solidFill>
                  <a:srgbClr val="0A85E6"/>
                </a:solidFill>
                <a:latin typeface="Open Sans"/>
              </a:rPr>
              <a:t>CONSUMER ELECTRONICS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What brands are your personal smart watches / fitness trackers?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eHealth tracker / smart watch ownership by brand in Germany 2019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Germany; January 29 to March 13, 2019; 18-64 years; 434 Respondents; respondents who used fitness trackers, smartwatches with fitness function, motion trackers or sleep tracking systems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5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Statista Global Consumer Survey; </a:t>
            </a:r>
            <a:r>
              <a:rPr sz="800">
                <a:solidFill>
                  <a:srgbClr val="555555"/>
                </a:solidFill>
                <a:latin typeface="Open Sans"/>
                <a:hlinkClick r:id="rId6"/>
              </a:rPr>
              <a:t>ID 998716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2098700"/>
          <a:ext cx="10742400" cy="38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New shape"/>
          <p:cNvSpPr/>
          <p:nvPr/>
        </p:nvSpPr>
        <p:spPr>
          <a:xfrm>
            <a:off x="613300" y="5302800"/>
            <a:ext cx="10869400" cy="684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7" name="OleObject"/>
          <p:cNvGraphicFramePr>
            <a:graphicFrameLocks noChangeAspect="1"/>
          </p:cNvGraphicFramePr>
          <p:nvPr/>
        </p:nvGraphicFramePr>
        <p:xfrm>
          <a:off x="9270719" y="5372948"/>
          <a:ext cx="2148480" cy="613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9" imgW="2148480" imgH="613851" progId=".xls">
                  <p:embed/>
                </p:oleObj>
              </mc:Choice>
              <mc:Fallback>
                <p:oleObj r:id="rId9" imgW="2148480" imgH="613851" progId=".xl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rcRect t="100000" b="-100000"/>
                      <a:tile tx="0" ty="0" sx="100000" sy="100000" flip="none" algn="tl"/>
                    </p:blipFill>
                    <p:spPr>
                      <a:xfrm>
                        <a:off x="9270719" y="5372948"/>
                        <a:ext cx="2148480" cy="613851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/>
                        </a:stretch>
                      </a:blip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New shape"/>
          <p:cNvSpPr/>
          <p:nvPr/>
        </p:nvSpPr>
        <p:spPr>
          <a:xfrm>
            <a:off x="5000250" y="1882800"/>
            <a:ext cx="2095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0F283E"/>
                </a:solidFill>
                <a:latin typeface="Open Sans Light"/>
              </a:rPr>
              <a:t>Share of respondents</a:t>
            </a:r>
          </a:p>
        </p:txBody>
      </p:sp>
      <p:sp>
        <p:nvSpPr>
          <p:cNvPr id="9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What brands are your personal smart watches / fitness trackers?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eHealth tracker / smart watch ownership by brand in Germany 2019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Germany; January 29 to March 13, 2019; 18-64 years; 434 Respondents; respondents who used fitness trackers, smartwatches with fitness function, motion trackers or sleep tracking systems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5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Statista Global Consumer Survey; </a:t>
            </a:r>
            <a:r>
              <a:rPr sz="800">
                <a:solidFill>
                  <a:srgbClr val="555555"/>
                </a:solidFill>
                <a:latin typeface="Open Sans"/>
                <a:hlinkClick r:id="rId6"/>
              </a:rPr>
              <a:t>ID 998716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2098700"/>
          <a:ext cx="7158000" cy="38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New shape"/>
          <p:cNvSpPr/>
          <p:nvPr/>
        </p:nvSpPr>
        <p:spPr>
          <a:xfrm>
            <a:off x="613300" y="5302800"/>
            <a:ext cx="7285000" cy="684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7" name="OleObject"/>
          <p:cNvGraphicFramePr>
            <a:graphicFrameLocks noChangeAspect="1"/>
          </p:cNvGraphicFramePr>
          <p:nvPr/>
        </p:nvGraphicFramePr>
        <p:xfrm>
          <a:off x="6403199" y="5577771"/>
          <a:ext cx="1431600" cy="409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9" imgW="1431600" imgH="409029" progId=".xls">
                  <p:embed/>
                </p:oleObj>
              </mc:Choice>
              <mc:Fallback>
                <p:oleObj r:id="rId9" imgW="1431600" imgH="409029" progId=".xl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rcRect t="100000" b="-100000"/>
                      <a:tile tx="0" ty="0" sx="100000" sy="100000" flip="none" algn="tl"/>
                    </p:blipFill>
                    <p:spPr>
                      <a:xfrm>
                        <a:off x="6403199" y="5577771"/>
                        <a:ext cx="1431600" cy="409029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/>
                        </a:stretch>
                      </a:blip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New shape"/>
          <p:cNvSpPr/>
          <p:nvPr/>
        </p:nvSpPr>
        <p:spPr>
          <a:xfrm>
            <a:off x="3208050" y="1882800"/>
            <a:ext cx="2095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0F283E"/>
                </a:solidFill>
                <a:latin typeface="Open Sans Light"/>
              </a:rPr>
              <a:t>Share of respondents</a:t>
            </a:r>
          </a:p>
        </p:txBody>
      </p:sp>
      <p:sp>
        <p:nvSpPr>
          <p:cNvPr id="9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10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What brands are your personal smart watches / fitness trackers?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eHealth tracker / smart watch ownership by brand in Germany 2019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Germany; January 29 to March 13, 2019; 18-64 years; 434 Respondents; respondents who used fitness trackers, smartwatches with fitness function, motion trackers or sleep tracking systems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Statista Global Consumer Survey;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998716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What brands are your personal smart watches / fitness trackers?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eHealth tracker / smart watch ownership by brand in Germany 2019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Germany; January 29 to March 13, 2019; 18-64 years; 434 Respondents; respondents who used fitness trackers, smartwatches with fitness function, motion trackers or sleep tracking systems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Statista Global Consumer Survey;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998716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7158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7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What brands are your personal smart watches / fitness trackers?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eHealth tracker / smart watch ownership by brand in Germany 2019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Germany; January 29 to March 13, 2019; 18-64 years; 434 Respondents; respondents who used fitness trackers, smartwatches with fitness function, motion trackers or sleep tracking systems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Statista Global Consumer Survey;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998716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6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What brands are your personal smart watches / fitness trackers?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eHealth tracker / smart watch ownership by brand in Germany 2019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Germany; January 29 to March 13, 2019; 18-64 years; 434 Respondents; respondents who used fitness trackers, smartwatches with fitness function, motion trackers or sleep tracking systems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Statista Global Consumer Survey;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998716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7158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7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7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What brands are your personal smart watches / fitness trackers?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eHealth tracker / smart watch ownership by brand in Germany 2019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676800" y="1882800"/>
          <a:ext cx="5334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1000" b="1">
                          <a:solidFill>
                            <a:srgbClr val="0F283E"/>
                          </a:solidFill>
                          <a:latin typeface="Open Sans Light"/>
                        </a:rPr>
                        <a:t>Source and methodology information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  <a:alpha val="0"/>
                      </a:prst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B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Source(s)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Statista Global Consumer Survey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Conducted by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Statista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Survey period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January 29 to March 13, 2019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Region(s)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Germany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Number of respondents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434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Age group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18-64 years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Special characteristics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respondents who used fitness trackers, smartwatches with fitness function, motion trackers or sleep tracking systems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Published by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Statista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Publication date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April 2019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Original source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statista.com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Website URL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4"/>
                        </a:rPr>
                        <a:t>visit the website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Notes: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 i="1">
                          <a:solidFill>
                            <a:srgbClr val="0F283E"/>
                          </a:solidFill>
                          <a:latin typeface="Open Sans Light"/>
                        </a:rPr>
                        <a:t>Multiple answers were possible.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6138000" y="1882800"/>
            <a:ext cx="528120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lnSpc>
                <a:spcPct val="1200"/>
              </a:lnSpc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Description</a:t>
            </a:r>
          </a:p>
          <a:p>
            <a:pPr algn="l"/>
            <a:endParaRPr sz="800">
              <a:solidFill>
                <a:srgbClr val="0F283E"/>
              </a:solidFill>
              <a:latin typeface="Open Sans Light"/>
            </a:endParaRP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The displayed data on eHealth tracker / smart watch ownership shows results of the Statista Global Consumer Survey conducted in Germany in 2019. Some 3 percent of respondents answered the question ''What brands are your personal smart watches / fitness trackers?'' with ''adidas''. The Statista Global Consumer Survey offers a global perspective on consumption and media usage, covering the offline und online world of the consumer.</a:t>
            </a:r>
            <a:endParaRPr sz="800" i="1">
              <a:solidFill>
                <a:srgbClr val="0F283E"/>
              </a:solidFill>
              <a:latin typeface="Open Sans Light"/>
            </a:endParaRPr>
          </a:p>
        </p:txBody>
      </p:sp>
      <p:sp>
        <p:nvSpPr>
          <p:cNvPr id="6" name="New shape"/>
          <p:cNvSpPr/>
          <p:nvPr/>
        </p:nvSpPr>
        <p:spPr>
          <a:xfrm flipH="1">
            <a:off x="60480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8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1.14"/>
  <p:tag name="AS_TITLE" val="Aspose.Slides for .NET 4.0 Client Profile"/>
  <p:tag name="AS_VERSION" val="19.1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709</Words>
  <Application>Microsoft Macintosh PowerPoint</Application>
  <PresentationFormat>Breitbild</PresentationFormat>
  <Paragraphs>81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Open Sans</vt:lpstr>
      <vt:lpstr>Open Sans Light</vt:lpstr>
      <vt:lpstr>Office Theme</vt:lpstr>
      <vt:lpstr>.xls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Horst Kunhardt</cp:lastModifiedBy>
  <cp:revision>1</cp:revision>
  <cp:lastPrinted>2020-05-05T11:35:47Z</cp:lastPrinted>
  <dcterms:created xsi:type="dcterms:W3CDTF">2020-05-05T09:35:47Z</dcterms:created>
  <dcterms:modified xsi:type="dcterms:W3CDTF">2020-05-05T09:36:01Z</dcterms:modified>
</cp:coreProperties>
</file>