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 id="296" r:id="rId21"/>
    <p:sldId id="298" r:id="rId22"/>
    <p:sldId id="300" r:id="rId23"/>
    <p:sldId id="302" r:id="rId24"/>
    <p:sldId id="304" r:id="rId25"/>
    <p:sldId id="306" r:id="rId26"/>
    <p:sldId id="308" r:id="rId27"/>
    <p:sldId id="310" r:id="rId28"/>
    <p:sldId id="312" r:id="rId29"/>
    <p:sldId id="314" r:id="rId30"/>
    <p:sldId id="316" r:id="rId31"/>
    <p:sldId id="318" r:id="rId32"/>
    <p:sldId id="320" r:id="rId33"/>
    <p:sldId id="322" r:id="rId34"/>
    <p:sldId id="324" r:id="rId35"/>
    <p:sldId id="326" r:id="rId36"/>
    <p:sldId id="328" r:id="rId37"/>
    <p:sldId id="330" r:id="rId38"/>
    <p:sldId id="332" r:id="rId39"/>
    <p:sldId id="334" r:id="rId40"/>
    <p:sldId id="336" r:id="rId41"/>
    <p:sldId id="338" r:id="rId42"/>
    <p:sldId id="340" r:id="rId43"/>
    <p:sldId id="342" r:id="rId44"/>
    <p:sldId id="344" r:id="rId45"/>
    <p:sldId id="346" r:id="rId46"/>
    <p:sldId id="348" r:id="rId47"/>
    <p:sldId id="350" r:id="rId48"/>
    <p:sldId id="352" r:id="rId49"/>
    <p:sldId id="354" r:id="rId50"/>
    <p:sldId id="356" r:id="rId51"/>
    <p:sldId id="358" r:id="rId52"/>
    <p:sldId id="360" r:id="rId53"/>
    <p:sldId id="362" r:id="rId54"/>
    <p:sldId id="364" r:id="rId55"/>
    <p:sldId id="366" r:id="rId56"/>
    <p:sldId id="368" r:id="rId57"/>
    <p:sldId id="370" r:id="rId58"/>
    <p:sldId id="372" r:id="rId59"/>
    <p:sldId id="374" r:id="rId60"/>
    <p:sldId id="376" r:id="rId61"/>
    <p:sldId id="378" r:id="rId62"/>
    <p:sldId id="380" r:id="rId63"/>
    <p:sldId id="382" r:id="rId64"/>
    <p:sldId id="384" r:id="rId65"/>
    <p:sldId id="386" r:id="rId66"/>
    <p:sldId id="388" r:id="rId67"/>
    <p:sldId id="390" r:id="rId68"/>
    <p:sldId id="392" r:id="rId69"/>
    <p:sldId id="394" r:id="rId70"/>
    <p:sldId id="396" r:id="rId71"/>
  </p:sldIdLst>
  <p:sldSz cx="12192000" cy="6858000"/>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0"/>
    <p:restoredTop sz="0"/>
  </p:normalViewPr>
  <p:slideViewPr>
    <p:cSldViewPr>
      <p:cViewPr varScale="1">
        <p:scale>
          <a:sx n="82" d="100"/>
          <a:sy n="82" d="100"/>
        </p:scale>
        <p:origin x="184" y="16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Arbeitsblat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Arbeitsblat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Arbeitsblat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Arbeitsblat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Arbeitsblat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Arbeitsblat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Arbeitsblat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Arbeitsblat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Arbeitsblat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Arbeitsblat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Arbeitsblat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Arbeitsblat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Arbeitsblat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Arbeitsblat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Arbeitsblat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Arbeitsblat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Arbeitsblat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Arbeitsblat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Arbeitsblat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beitsblat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1358-F045-BF84-6BF34F89CE96}"/>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1358-F045-BF84-6BF34F89CE96}"/>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1358-F045-BF84-6BF34F89CE96}"/>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1358-F045-BF84-6BF34F89CE96}"/>
                </c:ext>
              </c:extLst>
            </c:dLbl>
            <c:dLbl>
              <c:idx val="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1358-F045-BF84-6BF34F89CE96}"/>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1358-F045-BF84-6BF34F89CE96}"/>
                </c:ext>
              </c:extLst>
            </c:dLbl>
            <c:dLbl>
              <c:idx val="6"/>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1358-F045-BF84-6BF34F89CE96}"/>
                </c:ext>
              </c:extLst>
            </c:dLbl>
            <c:dLbl>
              <c:idx val="7"/>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1358-F045-BF84-6BF34F89CE96}"/>
                </c:ext>
              </c:extLst>
            </c:dLbl>
            <c:dLbl>
              <c:idx val="8"/>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1358-F045-BF84-6BF34F89CE96}"/>
                </c:ext>
              </c:extLst>
            </c:dLbl>
            <c:dLbl>
              <c:idx val="9"/>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1358-F045-BF84-6BF34F89CE96}"/>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21.1</c:v>
                </c:pt>
                <c:pt idx="1">
                  <c:v>29.5</c:v>
                </c:pt>
                <c:pt idx="2">
                  <c:v>40</c:v>
                </c:pt>
                <c:pt idx="3">
                  <c:v>52.6</c:v>
                </c:pt>
                <c:pt idx="4">
                  <c:v>71.599999999999994</c:v>
                </c:pt>
                <c:pt idx="5">
                  <c:v>99</c:v>
                </c:pt>
                <c:pt idx="6">
                  <c:v>132.69999999999999</c:v>
                </c:pt>
                <c:pt idx="7">
                  <c:v>181.1</c:v>
                </c:pt>
                <c:pt idx="8">
                  <c:v>244.3</c:v>
                </c:pt>
                <c:pt idx="9">
                  <c:v>332.7</c:v>
                </c:pt>
              </c:numCache>
            </c:numRef>
          </c:val>
          <c:extLst>
            <c:ext xmlns:c16="http://schemas.microsoft.com/office/drawing/2014/chart" uri="{C3380CC4-5D6E-409C-BE32-E72D297353CC}">
              <c16:uniqueId val="{0000000A-1358-F045-BF84-6BF34F89CE9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Market size in billion U.S. dollars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cat>
            <c:strRef>
              <c:f>Sheet1!$A$2:$A$20</c:f>
              <c:strCache>
                <c:ptCount val="19"/>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strCache>
            </c:strRef>
          </c:cat>
          <c:val>
            <c:numRef>
              <c:f>Sheet1!$B$2:$B$20</c:f>
              <c:numCache>
                <c:formatCode>General</c:formatCode>
                <c:ptCount val="19"/>
                <c:pt idx="0">
                  <c:v>28343</c:v>
                </c:pt>
                <c:pt idx="1">
                  <c:v>33999</c:v>
                </c:pt>
                <c:pt idx="2">
                  <c:v>36949</c:v>
                </c:pt>
                <c:pt idx="3">
                  <c:v>39032</c:v>
                </c:pt>
                <c:pt idx="4">
                  <c:v>41765</c:v>
                </c:pt>
                <c:pt idx="5">
                  <c:v>45384</c:v>
                </c:pt>
                <c:pt idx="6">
                  <c:v>47968</c:v>
                </c:pt>
                <c:pt idx="7">
                  <c:v>46808</c:v>
                </c:pt>
                <c:pt idx="8">
                  <c:v>46024</c:v>
                </c:pt>
                <c:pt idx="9">
                  <c:v>47502</c:v>
                </c:pt>
                <c:pt idx="10">
                  <c:v>47285</c:v>
                </c:pt>
                <c:pt idx="11">
                  <c:v>47682</c:v>
                </c:pt>
                <c:pt idx="12">
                  <c:v>47911</c:v>
                </c:pt>
                <c:pt idx="13">
                  <c:v>47939</c:v>
                </c:pt>
                <c:pt idx="14">
                  <c:v>47526</c:v>
                </c:pt>
                <c:pt idx="15">
                  <c:v>46519</c:v>
                </c:pt>
                <c:pt idx="16">
                  <c:v>45238</c:v>
                </c:pt>
                <c:pt idx="17">
                  <c:v>46492</c:v>
                </c:pt>
                <c:pt idx="18">
                  <c:v>44384</c:v>
                </c:pt>
              </c:numCache>
            </c:numRef>
          </c:val>
          <c:extLst>
            <c:ext xmlns:c16="http://schemas.microsoft.com/office/drawing/2014/chart" uri="{C3380CC4-5D6E-409C-BE32-E72D297353CC}">
              <c16:uniqueId val="{00000013-8426-F744-BBB8-FD96DA7F8411}"/>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Number of iOS mHealth apps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7D8C-254A-9279-47C27098778D}"/>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7D8C-254A-9279-47C27098778D}"/>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7D8C-254A-9279-47C27098778D}"/>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7D8C-254A-9279-47C27098778D}"/>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7D8C-254A-9279-47C27098778D}"/>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7D8C-254A-9279-47C27098778D}"/>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7D8C-254A-9279-47C27098778D}"/>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7D8C-254A-9279-47C27098778D}"/>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7D8C-254A-9279-47C27098778D}"/>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7D8C-254A-9279-47C27098778D}"/>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7D8C-254A-9279-47C27098778D}"/>
                </c:ext>
              </c:extLst>
            </c:dLbl>
            <c:dLbl>
              <c:idx val="1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7D8C-254A-9279-47C27098778D}"/>
                </c:ext>
              </c:extLst>
            </c:dLbl>
            <c:dLbl>
              <c:idx val="1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7D8C-254A-9279-47C27098778D}"/>
                </c:ext>
              </c:extLst>
            </c:dLbl>
            <c:dLbl>
              <c:idx val="1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7D8C-254A-9279-47C27098778D}"/>
                </c:ext>
              </c:extLst>
            </c:dLbl>
            <c:dLbl>
              <c:idx val="1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7D8C-254A-9279-47C27098778D}"/>
                </c:ext>
              </c:extLst>
            </c:dLbl>
            <c:dLbl>
              <c:idx val="1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F-7D8C-254A-9279-47C27098778D}"/>
                </c:ext>
              </c:extLst>
            </c:dLbl>
            <c:dLbl>
              <c:idx val="1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0-7D8C-254A-9279-47C27098778D}"/>
                </c:ext>
              </c:extLst>
            </c:dLbl>
            <c:dLbl>
              <c:idx val="1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1-7D8C-254A-9279-47C27098778D}"/>
                </c:ext>
              </c:extLst>
            </c:dLbl>
            <c:dLbl>
              <c:idx val="1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2-7D8C-254A-9279-47C27098778D}"/>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strCache>
            </c:strRef>
          </c:cat>
          <c:val>
            <c:numRef>
              <c:f>Sheet1!$B$2:$B$20</c:f>
              <c:numCache>
                <c:formatCode>General</c:formatCode>
                <c:ptCount val="19"/>
                <c:pt idx="0">
                  <c:v>23955</c:v>
                </c:pt>
                <c:pt idx="1">
                  <c:v>24995</c:v>
                </c:pt>
                <c:pt idx="2">
                  <c:v>27417</c:v>
                </c:pt>
                <c:pt idx="3">
                  <c:v>30385</c:v>
                </c:pt>
                <c:pt idx="4">
                  <c:v>33725</c:v>
                </c:pt>
                <c:pt idx="5">
                  <c:v>37084</c:v>
                </c:pt>
                <c:pt idx="6">
                  <c:v>40165</c:v>
                </c:pt>
                <c:pt idx="7">
                  <c:v>39579</c:v>
                </c:pt>
                <c:pt idx="8">
                  <c:v>41263</c:v>
                </c:pt>
                <c:pt idx="9">
                  <c:v>42703</c:v>
                </c:pt>
                <c:pt idx="10">
                  <c:v>44951</c:v>
                </c:pt>
                <c:pt idx="11">
                  <c:v>48375</c:v>
                </c:pt>
                <c:pt idx="12">
                  <c:v>51133</c:v>
                </c:pt>
                <c:pt idx="13">
                  <c:v>39989</c:v>
                </c:pt>
                <c:pt idx="14">
                  <c:v>32104</c:v>
                </c:pt>
                <c:pt idx="15">
                  <c:v>32984</c:v>
                </c:pt>
                <c:pt idx="16">
                  <c:v>37143</c:v>
                </c:pt>
                <c:pt idx="17">
                  <c:v>39525</c:v>
                </c:pt>
                <c:pt idx="18">
                  <c:v>41377</c:v>
                </c:pt>
              </c:numCache>
            </c:numRef>
          </c:val>
          <c:extLst>
            <c:ext xmlns:c16="http://schemas.microsoft.com/office/drawing/2014/chart" uri="{C3380CC4-5D6E-409C-BE32-E72D297353CC}">
              <c16:uniqueId val="{00000013-7D8C-254A-9279-47C27098778D}"/>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Number of Google Play mHealth apps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0037-3E41-813F-06AC363D6BCD}"/>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0037-3E41-813F-06AC363D6BCD}"/>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0037-3E41-813F-06AC363D6BCD}"/>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0037-3E41-813F-06AC363D6BCD}"/>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0037-3E41-813F-06AC363D6BCD}"/>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0037-3E41-813F-06AC363D6BCD}"/>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0037-3E41-813F-06AC363D6BCD}"/>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Connection to doctor</c:v>
                </c:pt>
                <c:pt idx="1">
                  <c:v>Diabetes</c:v>
                </c:pt>
                <c:pt idx="2">
                  <c:v>Heart, circulation, blood</c:v>
                </c:pt>
                <c:pt idx="3">
                  <c:v>Staying healthy/fitness</c:v>
                </c:pt>
                <c:pt idx="4">
                  <c:v>Medication</c:v>
                </c:pt>
                <c:pt idx="5">
                  <c:v>Mental health</c:v>
                </c:pt>
                <c:pt idx="6">
                  <c:v>Hospital efficiency</c:v>
                </c:pt>
              </c:strCache>
            </c:strRef>
          </c:cat>
          <c:val>
            <c:numRef>
              <c:f>Sheet1!$B$2:$B$8</c:f>
              <c:numCache>
                <c:formatCode>General</c:formatCode>
                <c:ptCount val="7"/>
                <c:pt idx="0">
                  <c:v>0.3</c:v>
                </c:pt>
                <c:pt idx="1">
                  <c:v>0.3</c:v>
                </c:pt>
                <c:pt idx="2">
                  <c:v>0.26</c:v>
                </c:pt>
                <c:pt idx="3">
                  <c:v>0.23</c:v>
                </c:pt>
                <c:pt idx="4">
                  <c:v>0.21</c:v>
                </c:pt>
                <c:pt idx="5">
                  <c:v>0.2</c:v>
                </c:pt>
                <c:pt idx="6">
                  <c:v>0.15</c:v>
                </c:pt>
              </c:numCache>
            </c:numRef>
          </c:val>
          <c:extLst>
            <c:ext xmlns:c16="http://schemas.microsoft.com/office/drawing/2014/chart" uri="{C3380CC4-5D6E-409C-BE32-E72D297353CC}">
              <c16:uniqueId val="{00000007-0037-3E41-813F-06AC363D6BCD}"/>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EF6B-8A47-BA8E-5EF1DBA64A43}"/>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EF6B-8A47-BA8E-5EF1DBA64A43}"/>
                </c:ext>
              </c:extLst>
            </c:dLbl>
            <c:dLbl>
              <c:idx val="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EF6B-8A47-BA8E-5EF1DBA64A43}"/>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EF6B-8A47-BA8E-5EF1DBA64A43}"/>
                </c:ext>
              </c:extLst>
            </c:dLbl>
            <c:dLbl>
              <c:idx val="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EF6B-8A47-BA8E-5EF1DBA64A43}"/>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EF6B-8A47-BA8E-5EF1DBA64A43}"/>
                </c:ext>
              </c:extLst>
            </c:dLbl>
            <c:dLbl>
              <c:idx val="6"/>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EF6B-8A47-BA8E-5EF1DBA64A43}"/>
                </c:ext>
              </c:extLst>
            </c:dLbl>
            <c:dLbl>
              <c:idx val="7"/>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EF6B-8A47-BA8E-5EF1DBA64A43}"/>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EF6B-8A47-BA8E-5EF1DBA64A43}"/>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mHealth apps</c:v>
                </c:pt>
                <c:pt idx="1">
                  <c:v>Data analytics</c:v>
                </c:pt>
                <c:pt idx="2">
                  <c:v>Telemedicine</c:v>
                </c:pt>
                <c:pt idx="3">
                  <c:v>Wearables</c:v>
                </c:pt>
                <c:pt idx="4">
                  <c:v>Scheduling/appointment booking</c:v>
                </c:pt>
                <c:pt idx="5">
                  <c:v>Clinical decision support</c:v>
                </c:pt>
                <c:pt idx="6">
                  <c:v>Mobile/wireless</c:v>
                </c:pt>
                <c:pt idx="7">
                  <c:v>Wellness</c:v>
                </c:pt>
                <c:pt idx="8">
                  <c:v>Practice managemement solutions</c:v>
                </c:pt>
              </c:strCache>
            </c:strRef>
          </c:cat>
          <c:val>
            <c:numRef>
              <c:f>Sheet1!$B$2:$B$10</c:f>
              <c:numCache>
                <c:formatCode>General</c:formatCode>
                <c:ptCount val="9"/>
                <c:pt idx="0">
                  <c:v>3.5</c:v>
                </c:pt>
                <c:pt idx="1">
                  <c:v>2.5</c:v>
                </c:pt>
                <c:pt idx="2">
                  <c:v>2.1</c:v>
                </c:pt>
                <c:pt idx="3">
                  <c:v>1.9</c:v>
                </c:pt>
                <c:pt idx="4">
                  <c:v>1.7</c:v>
                </c:pt>
                <c:pt idx="5">
                  <c:v>1.5</c:v>
                </c:pt>
                <c:pt idx="6">
                  <c:v>1.3</c:v>
                </c:pt>
                <c:pt idx="7">
                  <c:v>1.1000000000000001</c:v>
                </c:pt>
                <c:pt idx="8">
                  <c:v>1</c:v>
                </c:pt>
              </c:numCache>
            </c:numRef>
          </c:val>
          <c:extLst>
            <c:ext xmlns:c16="http://schemas.microsoft.com/office/drawing/2014/chart" uri="{C3380CC4-5D6E-409C-BE32-E72D297353CC}">
              <c16:uniqueId val="{00000009-EF6B-8A47-BA8E-5EF1DBA64A4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DE8E-0D4E-9843-03626B38501C}"/>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DE8E-0D4E-9843-03626B38501C}"/>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DE8E-0D4E-9843-03626B38501C}"/>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DE8E-0D4E-9843-03626B38501C}"/>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DE8E-0D4E-9843-03626B38501C}"/>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DE8E-0D4E-9843-03626B38501C}"/>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DE8E-0D4E-9843-03626B38501C}"/>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DE8E-0D4E-9843-03626B38501C}"/>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Analytics</c:v>
                </c:pt>
                <c:pt idx="1">
                  <c:v>Telemedicine</c:v>
                </c:pt>
                <c:pt idx="2">
                  <c:v>mHealth apps</c:v>
                </c:pt>
                <c:pt idx="3">
                  <c:v>Wellness</c:v>
                </c:pt>
                <c:pt idx="4">
                  <c:v>Healthcare booking</c:v>
                </c:pt>
                <c:pt idx="5">
                  <c:v>Clinical decision support</c:v>
                </c:pt>
                <c:pt idx="6">
                  <c:v>Wearable sensors</c:v>
                </c:pt>
                <c:pt idx="7">
                  <c:v>Mobile wireless</c:v>
                </c:pt>
              </c:strCache>
            </c:strRef>
          </c:cat>
          <c:val>
            <c:numRef>
              <c:f>Sheet1!$B$2:$B$9</c:f>
              <c:numCache>
                <c:formatCode>General</c:formatCode>
                <c:ptCount val="8"/>
                <c:pt idx="0">
                  <c:v>1100</c:v>
                </c:pt>
                <c:pt idx="1">
                  <c:v>896</c:v>
                </c:pt>
                <c:pt idx="2">
                  <c:v>627</c:v>
                </c:pt>
                <c:pt idx="3">
                  <c:v>341</c:v>
                </c:pt>
                <c:pt idx="4">
                  <c:v>336</c:v>
                </c:pt>
                <c:pt idx="5">
                  <c:v>287</c:v>
                </c:pt>
                <c:pt idx="6">
                  <c:v>285</c:v>
                </c:pt>
                <c:pt idx="7">
                  <c:v>264</c:v>
                </c:pt>
              </c:numCache>
            </c:numRef>
          </c:val>
          <c:extLst>
            <c:ext xmlns:c16="http://schemas.microsoft.com/office/drawing/2014/chart" uri="{C3380CC4-5D6E-409C-BE32-E72D297353CC}">
              <c16:uniqueId val="{00000008-DE8E-0D4E-9843-03626B38501C}"/>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02B9-E744-AEB9-A7CA185C4569}"/>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02B9-E744-AEB9-A7CA185C4569}"/>
                </c:ext>
              </c:extLst>
            </c:dLbl>
            <c:dLbl>
              <c:idx val="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02B9-E744-AEB9-A7CA185C4569}"/>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02B9-E744-AEB9-A7CA185C4569}"/>
                </c:ext>
              </c:extLst>
            </c:dLbl>
            <c:dLbl>
              <c:idx val="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02B9-E744-AEB9-A7CA185C4569}"/>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None</c:v>
                </c:pt>
                <c:pt idx="1">
                  <c:v>1 or 2</c:v>
                </c:pt>
                <c:pt idx="2">
                  <c:v>3 to 5</c:v>
                </c:pt>
                <c:pt idx="3">
                  <c:v>More than 5</c:v>
                </c:pt>
                <c:pt idx="4">
                  <c:v>I do not know</c:v>
                </c:pt>
              </c:strCache>
            </c:strRef>
          </c:cat>
          <c:val>
            <c:numRef>
              <c:f>Sheet1!$B$2:$B$6</c:f>
              <c:numCache>
                <c:formatCode>General</c:formatCode>
                <c:ptCount val="5"/>
                <c:pt idx="0">
                  <c:v>0.14799999999999999</c:v>
                </c:pt>
                <c:pt idx="1">
                  <c:v>0.503</c:v>
                </c:pt>
                <c:pt idx="2">
                  <c:v>0.10100000000000001</c:v>
                </c:pt>
                <c:pt idx="3">
                  <c:v>7.9000000000000001E-2</c:v>
                </c:pt>
                <c:pt idx="4">
                  <c:v>0.16900000000000001</c:v>
                </c:pt>
              </c:numCache>
            </c:numRef>
          </c:val>
          <c:extLst>
            <c:ext xmlns:c16="http://schemas.microsoft.com/office/drawing/2014/chart" uri="{C3380CC4-5D6E-409C-BE32-E72D297353CC}">
              <c16:uniqueId val="{00000005-02B9-E744-AEB9-A7CA185C4569}"/>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title>
          <c:tx>
            <c:rich>
              <a:bodyPr/>
              <a:lstStyle/>
              <a:p>
                <a:pPr>
                  <a:defRPr/>
                </a:pPr>
                <a:r>
                  <a:rPr sz="1000" b="0">
                    <a:solidFill>
                      <a:srgbClr val="0F283E"/>
                    </a:solidFill>
                    <a:latin typeface="Open Sans Light"/>
                  </a:rPr>
                  <a:t>Number of apps</a:t>
                </a:r>
              </a:p>
            </c:rich>
          </c:tx>
          <c:overlay val="0"/>
        </c:title>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patients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4F8C-DD4F-B4E1-76EA875DD92A}"/>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4F8C-DD4F-B4E1-76EA875DD92A}"/>
                </c:ext>
              </c:extLst>
            </c:dLbl>
            <c:dLbl>
              <c:idx val="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4F8C-DD4F-B4E1-76EA875DD92A}"/>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4F8C-DD4F-B4E1-76EA875DD92A}"/>
                </c:ext>
              </c:extLst>
            </c:dLbl>
            <c:dLbl>
              <c:idx val="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4F8C-DD4F-B4E1-76EA875DD92A}"/>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4F8C-DD4F-B4E1-76EA875DD92A}"/>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Phone-based app</c:v>
                </c:pt>
                <c:pt idx="1">
                  <c:v>Web-based app</c:v>
                </c:pt>
                <c:pt idx="2">
                  <c:v>Wearable device</c:v>
                </c:pt>
                <c:pt idx="3">
                  <c:v>All of the above</c:v>
                </c:pt>
                <c:pt idx="4">
                  <c:v>None</c:v>
                </c:pt>
                <c:pt idx="5">
                  <c:v>I do not know</c:v>
                </c:pt>
              </c:strCache>
            </c:strRef>
          </c:cat>
          <c:val>
            <c:numRef>
              <c:f>Sheet1!$B$2:$B$7</c:f>
              <c:numCache>
                <c:formatCode>General</c:formatCode>
                <c:ptCount val="6"/>
                <c:pt idx="0">
                  <c:v>0.50600000000000001</c:v>
                </c:pt>
                <c:pt idx="1">
                  <c:v>0.30599999999999999</c:v>
                </c:pt>
                <c:pt idx="2">
                  <c:v>0.129</c:v>
                </c:pt>
                <c:pt idx="3">
                  <c:v>0.14099999999999999</c:v>
                </c:pt>
                <c:pt idx="4">
                  <c:v>7.0999999999999994E-2</c:v>
                </c:pt>
                <c:pt idx="5">
                  <c:v>0.182</c:v>
                </c:pt>
              </c:numCache>
            </c:numRef>
          </c:val>
          <c:extLst>
            <c:ext xmlns:c16="http://schemas.microsoft.com/office/drawing/2014/chart" uri="{C3380CC4-5D6E-409C-BE32-E72D297353CC}">
              <c16:uniqueId val="{00000006-4F8C-DD4F-B4E1-76EA875DD92A}"/>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A422-7447-9108-498DC455028E}"/>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A422-7447-9108-498DC455028E}"/>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A422-7447-9108-498DC455028E}"/>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A422-7447-9108-498DC455028E}"/>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A422-7447-9108-498DC455028E}"/>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use it regularly</c:v>
                </c:pt>
                <c:pt idx="1">
                  <c:v>I use it occasionally</c:v>
                </c:pt>
                <c:pt idx="2">
                  <c:v>I have used it once</c:v>
                </c:pt>
                <c:pt idx="3">
                  <c:v>I can imagine using it</c:v>
                </c:pt>
                <c:pt idx="4">
                  <c:v>I won`t use it</c:v>
                </c:pt>
              </c:strCache>
            </c:strRef>
          </c:cat>
          <c:val>
            <c:numRef>
              <c:f>Sheet1!$B$2:$B$6</c:f>
              <c:numCache>
                <c:formatCode>General</c:formatCode>
                <c:ptCount val="5"/>
                <c:pt idx="0">
                  <c:v>0.13</c:v>
                </c:pt>
                <c:pt idx="1">
                  <c:v>0.12</c:v>
                </c:pt>
                <c:pt idx="2">
                  <c:v>0.1</c:v>
                </c:pt>
                <c:pt idx="3">
                  <c:v>0.48</c:v>
                </c:pt>
                <c:pt idx="4">
                  <c:v>0.17</c:v>
                </c:pt>
              </c:numCache>
            </c:numRef>
          </c:val>
          <c:extLst>
            <c:ext xmlns:c16="http://schemas.microsoft.com/office/drawing/2014/chart" uri="{C3380CC4-5D6E-409C-BE32-E72D297353CC}">
              <c16:uniqueId val="{00000005-A422-7447-9108-498DC455028E}"/>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respondents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6EA6-EE40-889A-FDFF6A9771A9}"/>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6EA6-EE40-889A-FDFF6A9771A9}"/>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6EA6-EE40-889A-FDFF6A9771A9}"/>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6EA6-EE40-889A-FDFF6A9771A9}"/>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6EA6-EE40-889A-FDFF6A9771A9}"/>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use it regularly</c:v>
                </c:pt>
                <c:pt idx="1">
                  <c:v>I use it occasionally</c:v>
                </c:pt>
                <c:pt idx="2">
                  <c:v>I have used it once</c:v>
                </c:pt>
                <c:pt idx="3">
                  <c:v>I can imagine using it</c:v>
                </c:pt>
                <c:pt idx="4">
                  <c:v>I won`t use it</c:v>
                </c:pt>
              </c:strCache>
            </c:strRef>
          </c:cat>
          <c:val>
            <c:numRef>
              <c:f>Sheet1!$B$2:$B$6</c:f>
              <c:numCache>
                <c:formatCode>General</c:formatCode>
                <c:ptCount val="5"/>
                <c:pt idx="0">
                  <c:v>0.04</c:v>
                </c:pt>
                <c:pt idx="1">
                  <c:v>0.06</c:v>
                </c:pt>
                <c:pt idx="2">
                  <c:v>7.0000000000000007E-2</c:v>
                </c:pt>
                <c:pt idx="3">
                  <c:v>0.71</c:v>
                </c:pt>
                <c:pt idx="4">
                  <c:v>0.12</c:v>
                </c:pt>
              </c:numCache>
            </c:numRef>
          </c:val>
          <c:extLst>
            <c:ext xmlns:c16="http://schemas.microsoft.com/office/drawing/2014/chart" uri="{C3380CC4-5D6E-409C-BE32-E72D297353CC}">
              <c16:uniqueId val="{00000005-6EA6-EE40-889A-FDFF6A9771A9}"/>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respondents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0E03-CD46-A8A6-117A2FD9AC13}"/>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0E03-CD46-A8A6-117A2FD9AC13}"/>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0E03-CD46-A8A6-117A2FD9AC13}"/>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0E03-CD46-A8A6-117A2FD9AC13}"/>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0E03-CD46-A8A6-117A2FD9AC13}"/>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use it regularly</c:v>
                </c:pt>
                <c:pt idx="1">
                  <c:v>I use it occasionally</c:v>
                </c:pt>
                <c:pt idx="2">
                  <c:v>I have used it once</c:v>
                </c:pt>
                <c:pt idx="3">
                  <c:v>I can imagine using it</c:v>
                </c:pt>
                <c:pt idx="4">
                  <c:v>I won't use it</c:v>
                </c:pt>
              </c:strCache>
            </c:strRef>
          </c:cat>
          <c:val>
            <c:numRef>
              <c:f>Sheet1!$B$2:$B$6</c:f>
              <c:numCache>
                <c:formatCode>General</c:formatCode>
                <c:ptCount val="5"/>
                <c:pt idx="0">
                  <c:v>0.06</c:v>
                </c:pt>
                <c:pt idx="1">
                  <c:v>0.19</c:v>
                </c:pt>
                <c:pt idx="2">
                  <c:v>0.09</c:v>
                </c:pt>
                <c:pt idx="3">
                  <c:v>0.46</c:v>
                </c:pt>
                <c:pt idx="4">
                  <c:v>0.19</c:v>
                </c:pt>
              </c:numCache>
            </c:numRef>
          </c:val>
          <c:extLst>
            <c:ext xmlns:c16="http://schemas.microsoft.com/office/drawing/2014/chart" uri="{C3380CC4-5D6E-409C-BE32-E72D297353CC}">
              <c16:uniqueId val="{00000005-0E03-CD46-A8A6-117A2FD9AC13}"/>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respondents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Digital health systems</c:v>
                </c:pt>
              </c:strCache>
            </c:strRef>
          </c:tx>
          <c:spPr>
            <a:solidFill>
              <a:srgbClr val="2875DD"/>
            </a:solidFill>
            <a:ln>
              <a:solidFill>
                <a:srgbClr val="2875DD"/>
              </a:solidFill>
            </a:ln>
          </c:spPr>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General</c:formatCode>
                <c:ptCount val="11"/>
                <c:pt idx="0">
                  <c:v>12.9</c:v>
                </c:pt>
                <c:pt idx="1">
                  <c:v>14.7</c:v>
                </c:pt>
                <c:pt idx="2">
                  <c:v>15.5</c:v>
                </c:pt>
                <c:pt idx="3">
                  <c:v>18.100000000000001</c:v>
                </c:pt>
                <c:pt idx="4">
                  <c:v>19.899999999999999</c:v>
                </c:pt>
                <c:pt idx="5">
                  <c:v>22.4</c:v>
                </c:pt>
                <c:pt idx="6">
                  <c:v>25.9</c:v>
                </c:pt>
                <c:pt idx="7">
                  <c:v>30.2</c:v>
                </c:pt>
                <c:pt idx="8">
                  <c:v>36.299999999999997</c:v>
                </c:pt>
                <c:pt idx="9">
                  <c:v>43.2</c:v>
                </c:pt>
                <c:pt idx="10">
                  <c:v>51.8</c:v>
                </c:pt>
              </c:numCache>
            </c:numRef>
          </c:val>
          <c:extLst>
            <c:ext xmlns:c16="http://schemas.microsoft.com/office/drawing/2014/chart" uri="{C3380CC4-5D6E-409C-BE32-E72D297353CC}">
              <c16:uniqueId val="{0000000B-01EA-EA4F-B4EF-7A9688E04A91}"/>
            </c:ext>
          </c:extLst>
        </c:ser>
        <c:ser>
          <c:idx val="1"/>
          <c:order val="1"/>
          <c:tx>
            <c:strRef>
              <c:f>Sheet1!$C$1</c:f>
              <c:strCache>
                <c:ptCount val="1"/>
                <c:pt idx="0">
                  <c:v>Health analytics</c:v>
                </c:pt>
              </c:strCache>
            </c:strRef>
          </c:tx>
          <c:spPr>
            <a:solidFill>
              <a:srgbClr val="0F283E"/>
            </a:solidFill>
            <a:ln>
              <a:solidFill>
                <a:srgbClr val="0F283E"/>
              </a:solidFill>
            </a:ln>
          </c:spPr>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General</c:formatCode>
                <c:ptCount val="11"/>
                <c:pt idx="0">
                  <c:v>1.7</c:v>
                </c:pt>
                <c:pt idx="1">
                  <c:v>1.7</c:v>
                </c:pt>
                <c:pt idx="2">
                  <c:v>2.6</c:v>
                </c:pt>
                <c:pt idx="3">
                  <c:v>2.6</c:v>
                </c:pt>
                <c:pt idx="4">
                  <c:v>3.5</c:v>
                </c:pt>
                <c:pt idx="5">
                  <c:v>3.5</c:v>
                </c:pt>
                <c:pt idx="6">
                  <c:v>5.2</c:v>
                </c:pt>
                <c:pt idx="7">
                  <c:v>6</c:v>
                </c:pt>
                <c:pt idx="8">
                  <c:v>7.8</c:v>
                </c:pt>
                <c:pt idx="9">
                  <c:v>10.4</c:v>
                </c:pt>
                <c:pt idx="10">
                  <c:v>13.8</c:v>
                </c:pt>
              </c:numCache>
            </c:numRef>
          </c:val>
          <c:extLst>
            <c:ext xmlns:c16="http://schemas.microsoft.com/office/drawing/2014/chart" uri="{C3380CC4-5D6E-409C-BE32-E72D297353CC}">
              <c16:uniqueId val="{00000017-01EA-EA4F-B4EF-7A9688E04A91}"/>
            </c:ext>
          </c:extLst>
        </c:ser>
        <c:ser>
          <c:idx val="2"/>
          <c:order val="2"/>
          <c:tx>
            <c:strRef>
              <c:f>Sheet1!$D$1</c:f>
              <c:strCache>
                <c:ptCount val="1"/>
                <c:pt idx="0">
                  <c:v>mHealth</c:v>
                </c:pt>
              </c:strCache>
            </c:strRef>
          </c:tx>
          <c:spPr>
            <a:solidFill>
              <a:srgbClr val="BABABA"/>
            </a:solidFill>
            <a:ln>
              <a:solidFill>
                <a:srgbClr val="BABABA"/>
              </a:solidFill>
            </a:ln>
          </c:spPr>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Sheet1!$D$2:$D$12</c:f>
              <c:numCache>
                <c:formatCode>General</c:formatCode>
                <c:ptCount val="11"/>
                <c:pt idx="0">
                  <c:v>3.7</c:v>
                </c:pt>
                <c:pt idx="1">
                  <c:v>5.5</c:v>
                </c:pt>
                <c:pt idx="2">
                  <c:v>7.2</c:v>
                </c:pt>
                <c:pt idx="3">
                  <c:v>9.8000000000000007</c:v>
                </c:pt>
                <c:pt idx="4">
                  <c:v>13.2</c:v>
                </c:pt>
                <c:pt idx="5">
                  <c:v>18.399999999999999</c:v>
                </c:pt>
                <c:pt idx="6">
                  <c:v>24.5</c:v>
                </c:pt>
                <c:pt idx="7">
                  <c:v>32.799999999999997</c:v>
                </c:pt>
                <c:pt idx="8">
                  <c:v>44</c:v>
                </c:pt>
                <c:pt idx="9">
                  <c:v>61.3</c:v>
                </c:pt>
                <c:pt idx="10">
                  <c:v>85.5</c:v>
                </c:pt>
              </c:numCache>
            </c:numRef>
          </c:val>
          <c:extLst>
            <c:ext xmlns:c16="http://schemas.microsoft.com/office/drawing/2014/chart" uri="{C3380CC4-5D6E-409C-BE32-E72D297353CC}">
              <c16:uniqueId val="{00000023-01EA-EA4F-B4EF-7A9688E04A91}"/>
            </c:ext>
          </c:extLst>
        </c:ser>
        <c:ser>
          <c:idx val="3"/>
          <c:order val="3"/>
          <c:tx>
            <c:strRef>
              <c:f>Sheet1!$E$1</c:f>
              <c:strCache>
                <c:ptCount val="1"/>
                <c:pt idx="0">
                  <c:v>Telehealthcare</c:v>
                </c:pt>
              </c:strCache>
            </c:strRef>
          </c:tx>
          <c:spPr>
            <a:solidFill>
              <a:srgbClr val="A60B0B"/>
            </a:solidFill>
            <a:ln>
              <a:solidFill>
                <a:srgbClr val="A60B0B"/>
              </a:solidFill>
            </a:ln>
          </c:spPr>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Sheet1!$E$2:$E$12</c:f>
              <c:numCache>
                <c:formatCode>General</c:formatCode>
                <c:ptCount val="11"/>
                <c:pt idx="0">
                  <c:v>0</c:v>
                </c:pt>
                <c:pt idx="1">
                  <c:v>0</c:v>
                </c:pt>
                <c:pt idx="2">
                  <c:v>0</c:v>
                </c:pt>
                <c:pt idx="3">
                  <c:v>0</c:v>
                </c:pt>
                <c:pt idx="4">
                  <c:v>0</c:v>
                </c:pt>
                <c:pt idx="5">
                  <c:v>0</c:v>
                </c:pt>
                <c:pt idx="6">
                  <c:v>0</c:v>
                </c:pt>
                <c:pt idx="7">
                  <c:v>1.2</c:v>
                </c:pt>
                <c:pt idx="8">
                  <c:v>2</c:v>
                </c:pt>
                <c:pt idx="9">
                  <c:v>2.9</c:v>
                </c:pt>
                <c:pt idx="10">
                  <c:v>4.5999999999999996</c:v>
                </c:pt>
              </c:numCache>
            </c:numRef>
          </c:val>
          <c:extLst>
            <c:ext xmlns:c16="http://schemas.microsoft.com/office/drawing/2014/chart" uri="{C3380CC4-5D6E-409C-BE32-E72D297353CC}">
              <c16:uniqueId val="{0000002F-01EA-EA4F-B4EF-7A9688E04A91}"/>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Market size in billion U.S. dollars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3F0B-7D44-BBA8-4E0A1A8B1644}"/>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3F0B-7D44-BBA8-4E0A1A8B1644}"/>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3F0B-7D44-BBA8-4E0A1A8B1644}"/>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3F0B-7D44-BBA8-4E0A1A8B1644}"/>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3F0B-7D44-BBA8-4E0A1A8B1644}"/>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3F0B-7D44-BBA8-4E0A1A8B1644}"/>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3F0B-7D44-BBA8-4E0A1A8B1644}"/>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Connection to doctor</c:v>
                </c:pt>
                <c:pt idx="1">
                  <c:v>Diabetes</c:v>
                </c:pt>
                <c:pt idx="2">
                  <c:v>Heart, circulation, blood</c:v>
                </c:pt>
                <c:pt idx="3">
                  <c:v>Staying healthy/fitness</c:v>
                </c:pt>
                <c:pt idx="4">
                  <c:v>Medication</c:v>
                </c:pt>
                <c:pt idx="5">
                  <c:v>Mental health</c:v>
                </c:pt>
                <c:pt idx="6">
                  <c:v>Hospital efficiency</c:v>
                </c:pt>
              </c:strCache>
            </c:strRef>
          </c:cat>
          <c:val>
            <c:numRef>
              <c:f>Sheet1!$B$2:$B$8</c:f>
              <c:numCache>
                <c:formatCode>General</c:formatCode>
                <c:ptCount val="7"/>
                <c:pt idx="0">
                  <c:v>0.3</c:v>
                </c:pt>
                <c:pt idx="1">
                  <c:v>0.3</c:v>
                </c:pt>
                <c:pt idx="2">
                  <c:v>0.26</c:v>
                </c:pt>
                <c:pt idx="3">
                  <c:v>0.23</c:v>
                </c:pt>
                <c:pt idx="4">
                  <c:v>0.21</c:v>
                </c:pt>
                <c:pt idx="5">
                  <c:v>0.2</c:v>
                </c:pt>
                <c:pt idx="6">
                  <c:v>0.15</c:v>
                </c:pt>
              </c:numCache>
            </c:numRef>
          </c:val>
          <c:extLst>
            <c:ext xmlns:c16="http://schemas.microsoft.com/office/drawing/2014/chart" uri="{C3380CC4-5D6E-409C-BE32-E72D297353CC}">
              <c16:uniqueId val="{00000007-3F0B-7D44-BBA8-4E0A1A8B164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03BC-7445-939B-1BC2A5C4FFCB}"/>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03BC-7445-939B-1BC2A5C4FFCB}"/>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03BC-7445-939B-1BC2A5C4FFCB}"/>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03BC-7445-939B-1BC2A5C4FFCB}"/>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03BC-7445-939B-1BC2A5C4FFCB}"/>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Hypertension</c:v>
                </c:pt>
                <c:pt idx="1">
                  <c:v>Cardiovascular diseases</c:v>
                </c:pt>
                <c:pt idx="2">
                  <c:v>Obesity</c:v>
                </c:pt>
                <c:pt idx="3">
                  <c:v>Diabetes</c:v>
                </c:pt>
                <c:pt idx="4">
                  <c:v>Depression</c:v>
                </c:pt>
              </c:strCache>
            </c:strRef>
          </c:cat>
          <c:val>
            <c:numRef>
              <c:f>Sheet1!$B$2:$B$6</c:f>
              <c:numCache>
                <c:formatCode>General</c:formatCode>
                <c:ptCount val="5"/>
                <c:pt idx="0">
                  <c:v>1100</c:v>
                </c:pt>
                <c:pt idx="1">
                  <c:v>1000</c:v>
                </c:pt>
                <c:pt idx="2">
                  <c:v>600</c:v>
                </c:pt>
                <c:pt idx="3">
                  <c:v>422</c:v>
                </c:pt>
                <c:pt idx="4">
                  <c:v>300</c:v>
                </c:pt>
              </c:numCache>
            </c:numRef>
          </c:val>
          <c:extLst>
            <c:ext xmlns:c16="http://schemas.microsoft.com/office/drawing/2014/chart" uri="{C3380CC4-5D6E-409C-BE32-E72D297353CC}">
              <c16:uniqueId val="{00000005-03BC-7445-939B-1BC2A5C4FFC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Number of cases in millions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2C11-4349-B8C3-4559502BEAF4}"/>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2C11-4349-B8C3-4559502BEAF4}"/>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2C11-4349-B8C3-4559502BEAF4}"/>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2C11-4349-B8C3-4559502BEAF4}"/>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2C11-4349-B8C3-4559502BEAF4}"/>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2C11-4349-B8C3-4559502BEAF4}"/>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2C11-4349-B8C3-4559502BEAF4}"/>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2C11-4349-B8C3-4559502BEAF4}"/>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2C11-4349-B8C3-4559502BEAF4}"/>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2C11-4349-B8C3-4559502BEAF4}"/>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2C11-4349-B8C3-4559502BEAF4}"/>
                </c:ext>
              </c:extLst>
            </c:dLbl>
            <c:dLbl>
              <c:idx val="1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2C11-4349-B8C3-4559502BEAF4}"/>
                </c:ext>
              </c:extLst>
            </c:dLbl>
            <c:dLbl>
              <c:idx val="1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2C11-4349-B8C3-4559502BEAF4}"/>
                </c:ext>
              </c:extLst>
            </c:dLbl>
            <c:dLbl>
              <c:idx val="1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2C11-4349-B8C3-4559502BEAF4}"/>
                </c:ext>
              </c:extLst>
            </c:dLbl>
            <c:dLbl>
              <c:idx val="1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2C11-4349-B8C3-4559502BEAF4}"/>
                </c:ext>
              </c:extLst>
            </c:dLbl>
            <c:spPr>
              <a:noFill/>
              <a:ln>
                <a:noFill/>
              </a:ln>
              <a:effectLst/>
            </c:spPr>
            <c:txPr>
              <a:bodyPr/>
              <a:lstStyle/>
              <a:p>
                <a:pPr>
                  <a:defRPr sz="8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Breast</c:v>
                </c:pt>
                <c:pt idx="1">
                  <c:v>Skin</c:v>
                </c:pt>
                <c:pt idx="2">
                  <c:v>Lung</c:v>
                </c:pt>
                <c:pt idx="3">
                  <c:v>Prostate</c:v>
                </c:pt>
                <c:pt idx="4">
                  <c:v>Colorectal</c:v>
                </c:pt>
                <c:pt idx="5">
                  <c:v>Oral, head and neck</c:v>
                </c:pt>
                <c:pt idx="6">
                  <c:v>Cervical</c:v>
                </c:pt>
                <c:pt idx="7">
                  <c:v>Leukemia</c:v>
                </c:pt>
                <c:pt idx="8">
                  <c:v>Liver</c:v>
                </c:pt>
                <c:pt idx="9">
                  <c:v>Ovarian</c:v>
                </c:pt>
                <c:pt idx="10">
                  <c:v>Carcinoma</c:v>
                </c:pt>
                <c:pt idx="11">
                  <c:v>Pancreatic</c:v>
                </c:pt>
                <c:pt idx="12">
                  <c:v>Multiple myeloma</c:v>
                </c:pt>
                <c:pt idx="13">
                  <c:v>Gastrointestinal</c:v>
                </c:pt>
                <c:pt idx="14">
                  <c:v>Brain</c:v>
                </c:pt>
              </c:strCache>
            </c:strRef>
          </c:cat>
          <c:val>
            <c:numRef>
              <c:f>Sheet1!$B$2:$B$16</c:f>
              <c:numCache>
                <c:formatCode>General</c:formatCode>
                <c:ptCount val="15"/>
                <c:pt idx="0">
                  <c:v>252</c:v>
                </c:pt>
                <c:pt idx="1">
                  <c:v>167</c:v>
                </c:pt>
                <c:pt idx="2">
                  <c:v>122</c:v>
                </c:pt>
                <c:pt idx="3">
                  <c:v>76</c:v>
                </c:pt>
                <c:pt idx="4">
                  <c:v>57</c:v>
                </c:pt>
                <c:pt idx="5">
                  <c:v>38</c:v>
                </c:pt>
                <c:pt idx="6">
                  <c:v>36</c:v>
                </c:pt>
                <c:pt idx="7">
                  <c:v>29</c:v>
                </c:pt>
                <c:pt idx="8">
                  <c:v>23</c:v>
                </c:pt>
                <c:pt idx="9">
                  <c:v>21</c:v>
                </c:pt>
                <c:pt idx="10">
                  <c:v>18</c:v>
                </c:pt>
                <c:pt idx="11">
                  <c:v>15</c:v>
                </c:pt>
                <c:pt idx="12">
                  <c:v>14</c:v>
                </c:pt>
                <c:pt idx="13">
                  <c:v>14</c:v>
                </c:pt>
                <c:pt idx="14">
                  <c:v>14</c:v>
                </c:pt>
              </c:numCache>
            </c:numRef>
          </c:val>
          <c:extLst>
            <c:ext xmlns:c16="http://schemas.microsoft.com/office/drawing/2014/chart" uri="{C3380CC4-5D6E-409C-BE32-E72D297353CC}">
              <c16:uniqueId val="{0000000F-2C11-4349-B8C3-4559502BEAF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5553-C442-85BF-816A9507C867}"/>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5553-C442-85BF-816A9507C867}"/>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Specific cancer</c:v>
                </c:pt>
                <c:pt idx="1">
                  <c:v>General cancer</c:v>
                </c:pt>
              </c:strCache>
            </c:strRef>
          </c:cat>
          <c:val>
            <c:numRef>
              <c:f>Sheet1!$B$2:$B$3</c:f>
              <c:numCache>
                <c:formatCode>General</c:formatCode>
                <c:ptCount val="2"/>
                <c:pt idx="0">
                  <c:v>0.4</c:v>
                </c:pt>
                <c:pt idx="1">
                  <c:v>0.6</c:v>
                </c:pt>
              </c:numCache>
            </c:numRef>
          </c:val>
          <c:extLst>
            <c:ext xmlns:c16="http://schemas.microsoft.com/office/drawing/2014/chart" uri="{C3380CC4-5D6E-409C-BE32-E72D297353CC}">
              <c16:uniqueId val="{00000002-5553-C442-85BF-816A9507C867}"/>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cancer apps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E151-E149-9C18-CE093A4AA676}"/>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E151-E149-9C18-CE093A4AA676}"/>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E151-E149-9C18-CE093A4AA676}"/>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E151-E149-9C18-CE093A4AA676}"/>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E151-E149-9C18-CE093A4AA676}"/>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E151-E149-9C18-CE093A4AA676}"/>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E151-E149-9C18-CE093A4AA676}"/>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E151-E149-9C18-CE093A4AA676}"/>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E151-E149-9C18-CE093A4AA676}"/>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E151-E149-9C18-CE093A4AA676}"/>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E151-E149-9C18-CE093A4AA676}"/>
                </c:ext>
              </c:extLst>
            </c:dLbl>
            <c:dLbl>
              <c:idx val="1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E151-E149-9C18-CE093A4AA676}"/>
                </c:ext>
              </c:extLst>
            </c:dLbl>
            <c:dLbl>
              <c:idx val="1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E151-E149-9C18-CE093A4AA676}"/>
                </c:ext>
              </c:extLst>
            </c:dLbl>
            <c:dLbl>
              <c:idx val="1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E151-E149-9C18-CE093A4AA676}"/>
                </c:ext>
              </c:extLst>
            </c:dLbl>
            <c:dLbl>
              <c:idx val="1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E151-E149-9C18-CE093A4AA676}"/>
                </c:ext>
              </c:extLst>
            </c:dLbl>
            <c:spPr>
              <a:noFill/>
              <a:ln>
                <a:noFill/>
              </a:ln>
              <a:effectLst/>
            </c:spPr>
            <c:txPr>
              <a:bodyPr/>
              <a:lstStyle/>
              <a:p>
                <a:pPr>
                  <a:defRPr sz="8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Smoking cessation (prevention)</c:v>
                </c:pt>
                <c:pt idx="1">
                  <c:v>Physical activity</c:v>
                </c:pt>
                <c:pt idx="2">
                  <c:v>Prevention and screening</c:v>
                </c:pt>
                <c:pt idx="3">
                  <c:v>Adherence</c:v>
                </c:pt>
                <c:pt idx="4">
                  <c:v>Pain management</c:v>
                </c:pt>
                <c:pt idx="5">
                  <c:v>Outcomes improvement</c:v>
                </c:pt>
                <c:pt idx="6">
                  <c:v>Weight management and risk reduction</c:v>
                </c:pt>
                <c:pt idx="7">
                  <c:v>Diagnosis</c:v>
                </c:pt>
                <c:pt idx="8">
                  <c:v>Mental health</c:v>
                </c:pt>
                <c:pt idx="9">
                  <c:v>Quality of life</c:v>
                </c:pt>
                <c:pt idx="10">
                  <c:v>Care decisions</c:v>
                </c:pt>
                <c:pt idx="11">
                  <c:v>Executive function</c:v>
                </c:pt>
                <c:pt idx="12">
                  <c:v>HCP communication</c:v>
                </c:pt>
                <c:pt idx="13">
                  <c:v>Medication - info and use</c:v>
                </c:pt>
                <c:pt idx="14">
                  <c:v>Patient follow up</c:v>
                </c:pt>
              </c:strCache>
            </c:strRef>
          </c:cat>
          <c:val>
            <c:numRef>
              <c:f>Sheet1!$B$2:$B$16</c:f>
              <c:numCache>
                <c:formatCode>General</c:formatCode>
                <c:ptCount val="15"/>
                <c:pt idx="0">
                  <c:v>39</c:v>
                </c:pt>
                <c:pt idx="1">
                  <c:v>31</c:v>
                </c:pt>
                <c:pt idx="2">
                  <c:v>12</c:v>
                </c:pt>
                <c:pt idx="3">
                  <c:v>8</c:v>
                </c:pt>
                <c:pt idx="4">
                  <c:v>6</c:v>
                </c:pt>
                <c:pt idx="5">
                  <c:v>5</c:v>
                </c:pt>
                <c:pt idx="6">
                  <c:v>5</c:v>
                </c:pt>
                <c:pt idx="7">
                  <c:v>4</c:v>
                </c:pt>
                <c:pt idx="8">
                  <c:v>4</c:v>
                </c:pt>
                <c:pt idx="9">
                  <c:v>3</c:v>
                </c:pt>
                <c:pt idx="10">
                  <c:v>2</c:v>
                </c:pt>
                <c:pt idx="11">
                  <c:v>2</c:v>
                </c:pt>
                <c:pt idx="12">
                  <c:v>2</c:v>
                </c:pt>
                <c:pt idx="13">
                  <c:v>2</c:v>
                </c:pt>
                <c:pt idx="14">
                  <c:v>2</c:v>
                </c:pt>
              </c:numCache>
            </c:numRef>
          </c:val>
          <c:extLst>
            <c:ext xmlns:c16="http://schemas.microsoft.com/office/drawing/2014/chart" uri="{C3380CC4-5D6E-409C-BE32-E72D297353CC}">
              <c16:uniqueId val="{0000000F-E151-E149-9C18-CE093A4AA676}"/>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Smart pills</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0-5AD5-B345-A090-D1602BAE65A4}"/>
                </c:ext>
              </c:extLst>
            </c:dLbl>
            <c:dLbl>
              <c:idx val="1"/>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5AD5-B345-A090-D1602BAE65A4}"/>
                </c:ext>
              </c:extLst>
            </c:dLbl>
            <c:dLbl>
              <c:idx val="2"/>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2-5AD5-B345-A090-D1602BAE65A4}"/>
                </c:ext>
              </c:extLst>
            </c:dLbl>
            <c:dLbl>
              <c:idx val="3"/>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3-5AD5-B345-A090-D1602BAE65A4}"/>
                </c:ext>
              </c:extLst>
            </c:dLbl>
            <c:dLbl>
              <c:idx val="4"/>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4-5AD5-B345-A090-D1602BAE65A4}"/>
                </c:ext>
              </c:extLst>
            </c:dLbl>
            <c:dLbl>
              <c:idx val="5"/>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5-5AD5-B345-A090-D1602BAE65A4}"/>
                </c:ext>
              </c:extLst>
            </c:dLbl>
            <c:dLbl>
              <c:idx val="6"/>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6-5AD5-B345-A090-D1602BAE65A4}"/>
                </c:ext>
              </c:extLst>
            </c:dLbl>
            <c:spPr>
              <a:noFill/>
              <a:ln>
                <a:noFill/>
              </a:ln>
              <a:effectLst/>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Sheet1!$B$2:$B$8</c:f>
              <c:numCache>
                <c:formatCode>General</c:formatCode>
                <c:ptCount val="7"/>
                <c:pt idx="0">
                  <c:v>0</c:v>
                </c:pt>
                <c:pt idx="1">
                  <c:v>3</c:v>
                </c:pt>
                <c:pt idx="2">
                  <c:v>0</c:v>
                </c:pt>
                <c:pt idx="3">
                  <c:v>0</c:v>
                </c:pt>
                <c:pt idx="4">
                  <c:v>3</c:v>
                </c:pt>
                <c:pt idx="5">
                  <c:v>4.5</c:v>
                </c:pt>
                <c:pt idx="6">
                  <c:v>4.5</c:v>
                </c:pt>
              </c:numCache>
            </c:numRef>
          </c:val>
          <c:extLst>
            <c:ext xmlns:c16="http://schemas.microsoft.com/office/drawing/2014/chart" uri="{C3380CC4-5D6E-409C-BE32-E72D297353CC}">
              <c16:uniqueId val="{00000007-5AD5-B345-A090-D1602BAE65A4}"/>
            </c:ext>
          </c:extLst>
        </c:ser>
        <c:ser>
          <c:idx val="1"/>
          <c:order val="1"/>
          <c:tx>
            <c:strRef>
              <c:f>Sheet1!$C$1</c:f>
              <c:strCache>
                <c:ptCount val="1"/>
                <c:pt idx="0">
                  <c:v>mHealth</c:v>
                </c:pt>
              </c:strCache>
            </c:strRef>
          </c:tx>
          <c:spPr>
            <a:solidFill>
              <a:srgbClr val="0F283E"/>
            </a:solidFill>
            <a:ln>
              <a:solidFill>
                <a:srgbClr val="0F283E"/>
              </a:solidFill>
            </a:ln>
          </c:spPr>
          <c:invertIfNegative val="0"/>
          <c:dLbls>
            <c:dLbl>
              <c:idx val="0"/>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8-5AD5-B345-A090-D1602BAE65A4}"/>
                </c:ext>
              </c:extLst>
            </c:dLbl>
            <c:dLbl>
              <c:idx val="1"/>
              <c:numFmt formatCode="#,##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9-5AD5-B345-A090-D1602BAE65A4}"/>
                </c:ext>
              </c:extLst>
            </c:dLbl>
            <c:dLbl>
              <c:idx val="2"/>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A-5AD5-B345-A090-D1602BAE65A4}"/>
                </c:ext>
              </c:extLst>
            </c:dLbl>
            <c:dLbl>
              <c:idx val="3"/>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B-5AD5-B345-A090-D1602BAE65A4}"/>
                </c:ext>
              </c:extLst>
            </c:dLbl>
            <c:dLbl>
              <c:idx val="4"/>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C-5AD5-B345-A090-D1602BAE65A4}"/>
                </c:ext>
              </c:extLst>
            </c:dLbl>
            <c:dLbl>
              <c:idx val="5"/>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D-5AD5-B345-A090-D1602BAE65A4}"/>
                </c:ext>
              </c:extLst>
            </c:dLbl>
            <c:dLbl>
              <c:idx val="6"/>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E-5AD5-B345-A090-D1602BAE65A4}"/>
                </c:ext>
              </c:extLst>
            </c:dLbl>
            <c:spPr>
              <a:noFill/>
              <a:ln>
                <a:noFill/>
              </a:ln>
              <a:effectLst/>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Sheet1!$C$2:$C$8</c:f>
              <c:numCache>
                <c:formatCode>General</c:formatCode>
                <c:ptCount val="7"/>
                <c:pt idx="0">
                  <c:v>4.5</c:v>
                </c:pt>
                <c:pt idx="1">
                  <c:v>6</c:v>
                </c:pt>
                <c:pt idx="2">
                  <c:v>13.5</c:v>
                </c:pt>
                <c:pt idx="3">
                  <c:v>20.9</c:v>
                </c:pt>
                <c:pt idx="4">
                  <c:v>28.4</c:v>
                </c:pt>
                <c:pt idx="5">
                  <c:v>38.9</c:v>
                </c:pt>
                <c:pt idx="6">
                  <c:v>50.8</c:v>
                </c:pt>
              </c:numCache>
            </c:numRef>
          </c:val>
          <c:extLst>
            <c:ext xmlns:c16="http://schemas.microsoft.com/office/drawing/2014/chart" uri="{C3380CC4-5D6E-409C-BE32-E72D297353CC}">
              <c16:uniqueId val="{0000000F-5AD5-B345-A090-D1602BAE65A4}"/>
            </c:ext>
          </c:extLst>
        </c:ser>
        <c:ser>
          <c:idx val="2"/>
          <c:order val="2"/>
          <c:tx>
            <c:strRef>
              <c:f>Sheet1!$D$1</c:f>
              <c:strCache>
                <c:ptCount val="1"/>
                <c:pt idx="0">
                  <c:v>Telemedicine</c:v>
                </c:pt>
              </c:strCache>
            </c:strRef>
          </c:tx>
          <c:spPr>
            <a:solidFill>
              <a:srgbClr val="BABABA"/>
            </a:solidFill>
            <a:ln>
              <a:solidFill>
                <a:srgbClr val="BABABA"/>
              </a:solidFill>
            </a:ln>
          </c:spPr>
          <c:invertIfNegative val="0"/>
          <c:dLbls>
            <c:dLbl>
              <c:idx val="0"/>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0-5AD5-B345-A090-D1602BAE65A4}"/>
                </c:ext>
              </c:extLst>
            </c:dLbl>
            <c:dLbl>
              <c:idx val="1"/>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1-5AD5-B345-A090-D1602BAE65A4}"/>
                </c:ext>
              </c:extLst>
            </c:dLbl>
            <c:dLbl>
              <c:idx val="2"/>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2-5AD5-B345-A090-D1602BAE65A4}"/>
                </c:ext>
              </c:extLst>
            </c:dLbl>
            <c:dLbl>
              <c:idx val="3"/>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3-5AD5-B345-A090-D1602BAE65A4}"/>
                </c:ext>
              </c:extLst>
            </c:dLbl>
            <c:dLbl>
              <c:idx val="4"/>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4-5AD5-B345-A090-D1602BAE65A4}"/>
                </c:ext>
              </c:extLst>
            </c:dLbl>
            <c:dLbl>
              <c:idx val="5"/>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5-5AD5-B345-A090-D1602BAE65A4}"/>
                </c:ext>
              </c:extLst>
            </c:dLbl>
            <c:dLbl>
              <c:idx val="6"/>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6-5AD5-B345-A090-D1602BAE65A4}"/>
                </c:ext>
              </c:extLst>
            </c:dLbl>
            <c:spPr>
              <a:noFill/>
              <a:ln>
                <a:noFill/>
              </a:ln>
              <a:effectLst/>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Sheet1!$D$2:$D$8</c:f>
              <c:numCache>
                <c:formatCode>General</c:formatCode>
                <c:ptCount val="7"/>
                <c:pt idx="0">
                  <c:v>22.4</c:v>
                </c:pt>
                <c:pt idx="1">
                  <c:v>25.4</c:v>
                </c:pt>
                <c:pt idx="2">
                  <c:v>28.4</c:v>
                </c:pt>
                <c:pt idx="3">
                  <c:v>34.4</c:v>
                </c:pt>
                <c:pt idx="4">
                  <c:v>40.4</c:v>
                </c:pt>
                <c:pt idx="5">
                  <c:v>49.3</c:v>
                </c:pt>
                <c:pt idx="6">
                  <c:v>58.3</c:v>
                </c:pt>
              </c:numCache>
            </c:numRef>
          </c:val>
          <c:extLst>
            <c:ext xmlns:c16="http://schemas.microsoft.com/office/drawing/2014/chart" uri="{C3380CC4-5D6E-409C-BE32-E72D297353CC}">
              <c16:uniqueId val="{00000017-5AD5-B345-A090-D1602BAE65A4}"/>
            </c:ext>
          </c:extLst>
        </c:ser>
        <c:ser>
          <c:idx val="3"/>
          <c:order val="3"/>
          <c:tx>
            <c:strRef>
              <c:f>Sheet1!$E$1</c:f>
              <c:strCache>
                <c:ptCount val="1"/>
                <c:pt idx="0">
                  <c:v>Electronic health records (EHR)</c:v>
                </c:pt>
              </c:strCache>
            </c:strRef>
          </c:tx>
          <c:spPr>
            <a:solidFill>
              <a:srgbClr val="A60B0B"/>
            </a:solidFill>
            <a:ln>
              <a:solidFill>
                <a:srgbClr val="A60B0B"/>
              </a:solidFill>
            </a:ln>
          </c:spPr>
          <c:invertIfNegative val="0"/>
          <c:dLbls>
            <c:dLbl>
              <c:idx val="0"/>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8-5AD5-B345-A090-D1602BAE65A4}"/>
                </c:ext>
              </c:extLst>
            </c:dLbl>
            <c:dLbl>
              <c:idx val="1"/>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9-5AD5-B345-A090-D1602BAE65A4}"/>
                </c:ext>
              </c:extLst>
            </c:dLbl>
            <c:dLbl>
              <c:idx val="2"/>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A-5AD5-B345-A090-D1602BAE65A4}"/>
                </c:ext>
              </c:extLst>
            </c:dLbl>
            <c:dLbl>
              <c:idx val="3"/>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B-5AD5-B345-A090-D1602BAE65A4}"/>
                </c:ext>
              </c:extLst>
            </c:dLbl>
            <c:dLbl>
              <c:idx val="4"/>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C-5AD5-B345-A090-D1602BAE65A4}"/>
                </c:ext>
              </c:extLst>
            </c:dLbl>
            <c:dLbl>
              <c:idx val="5"/>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D-5AD5-B345-A090-D1602BAE65A4}"/>
                </c:ext>
              </c:extLst>
            </c:dLbl>
            <c:dLbl>
              <c:idx val="6"/>
              <c:numFmt formatCode="#,##0.0" sourceLinked="0"/>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1E-5AD5-B345-A090-D1602BAE65A4}"/>
                </c:ext>
              </c:extLst>
            </c:dLbl>
            <c:spPr>
              <a:noFill/>
              <a:ln>
                <a:noFill/>
              </a:ln>
              <a:effectLst/>
            </c:spPr>
            <c:txPr>
              <a:bodyPr/>
              <a:lstStyle/>
              <a:p>
                <a:pPr>
                  <a:defRPr sz="1000" b="0" smtId="4294967295">
                    <a:solidFill>
                      <a:srgbClr val="FFFFFF"/>
                    </a:solidFill>
                    <a:effectLst>
                      <a:outerShdw dist="38100" dir="2700000">
                        <a:srgbClr val="0F283E"/>
                      </a:outerShdw>
                    </a:effectLst>
                    <a:latin typeface="Open Sans Light"/>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Sheet1!$E$2:$E$8</c:f>
              <c:numCache>
                <c:formatCode>General</c:formatCode>
                <c:ptCount val="7"/>
                <c:pt idx="0">
                  <c:v>19.7</c:v>
                </c:pt>
                <c:pt idx="1">
                  <c:v>21.2</c:v>
                </c:pt>
                <c:pt idx="2">
                  <c:v>22.7</c:v>
                </c:pt>
                <c:pt idx="3">
                  <c:v>24.2</c:v>
                </c:pt>
                <c:pt idx="4">
                  <c:v>25.7</c:v>
                </c:pt>
                <c:pt idx="5">
                  <c:v>27.2</c:v>
                </c:pt>
                <c:pt idx="6">
                  <c:v>28.7</c:v>
                </c:pt>
              </c:numCache>
            </c:numRef>
          </c:val>
          <c:extLst>
            <c:ext xmlns:c16="http://schemas.microsoft.com/office/drawing/2014/chart" uri="{C3380CC4-5D6E-409C-BE32-E72D297353CC}">
              <c16:uniqueId val="{0000001F-5AD5-B345-A090-D1602BAE65A4}"/>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Market size in billion U.S. dollars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17B2-264A-AA7B-242E87DBD298}"/>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17B2-264A-AA7B-242E87DBD298}"/>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17B2-264A-AA7B-242E87DBD298}"/>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17B2-264A-AA7B-242E87DBD298}"/>
                </c:ext>
              </c:extLst>
            </c:dLbl>
            <c:dLbl>
              <c:idx val="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17B2-264A-AA7B-242E87DBD298}"/>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17B2-264A-AA7B-242E87DBD298}"/>
                </c:ext>
              </c:extLst>
            </c:dLbl>
            <c:dLbl>
              <c:idx val="6"/>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17B2-264A-AA7B-242E87DBD298}"/>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Sheet1!$B$2:$B$8</c:f>
              <c:numCache>
                <c:formatCode>General</c:formatCode>
                <c:ptCount val="7"/>
                <c:pt idx="0">
                  <c:v>14.5</c:v>
                </c:pt>
                <c:pt idx="1">
                  <c:v>16.5</c:v>
                </c:pt>
                <c:pt idx="2">
                  <c:v>19</c:v>
                </c:pt>
                <c:pt idx="3">
                  <c:v>21.9</c:v>
                </c:pt>
                <c:pt idx="4">
                  <c:v>25.7</c:v>
                </c:pt>
                <c:pt idx="5">
                  <c:v>30.5</c:v>
                </c:pt>
                <c:pt idx="6">
                  <c:v>35.799999999999997</c:v>
                </c:pt>
              </c:numCache>
            </c:numRef>
          </c:val>
          <c:extLst>
            <c:ext xmlns:c16="http://schemas.microsoft.com/office/drawing/2014/chart" uri="{C3380CC4-5D6E-409C-BE32-E72D297353CC}">
              <c16:uniqueId val="{00000007-17B2-264A-AA7B-242E87DBD298}"/>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Revenue in billion U.S. dollars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9938-7B44-BD42-8D0312E68779}"/>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9938-7B44-BD42-8D0312E68779}"/>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9938-7B44-BD42-8D0312E68779}"/>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9938-7B44-BD42-8D0312E68779}"/>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9938-7B44-BD42-8D0312E68779}"/>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9938-7B44-BD42-8D0312E68779}"/>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9938-7B44-BD42-8D0312E68779}"/>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9938-7B44-BD42-8D0312E68779}"/>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9938-7B44-BD42-8D0312E68779}"/>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9938-7B44-BD42-8D0312E68779}"/>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9938-7B44-BD42-8D0312E68779}"/>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Sheet1!$B$2:$B$12</c:f>
              <c:numCache>
                <c:formatCode>General</c:formatCode>
                <c:ptCount val="11"/>
                <c:pt idx="0">
                  <c:v>1112</c:v>
                </c:pt>
                <c:pt idx="1">
                  <c:v>1937</c:v>
                </c:pt>
                <c:pt idx="2">
                  <c:v>1937</c:v>
                </c:pt>
                <c:pt idx="3">
                  <c:v>3926</c:v>
                </c:pt>
                <c:pt idx="4">
                  <c:v>5601</c:v>
                </c:pt>
                <c:pt idx="5">
                  <c:v>8114</c:v>
                </c:pt>
                <c:pt idx="6">
                  <c:v>11778</c:v>
                </c:pt>
                <c:pt idx="7">
                  <c:v>16908</c:v>
                </c:pt>
                <c:pt idx="8">
                  <c:v>24237</c:v>
                </c:pt>
                <c:pt idx="9">
                  <c:v>35020</c:v>
                </c:pt>
                <c:pt idx="10">
                  <c:v>50515</c:v>
                </c:pt>
              </c:numCache>
            </c:numRef>
          </c:val>
          <c:extLst>
            <c:ext xmlns:c16="http://schemas.microsoft.com/office/drawing/2014/chart" uri="{C3380CC4-5D6E-409C-BE32-E72D297353CC}">
              <c16:uniqueId val="{0000000B-9938-7B44-BD42-8D0312E68779}"/>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Market size in million U.S. dollars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Others</c:v>
                </c:pt>
              </c:strCache>
            </c:strRef>
          </c:tx>
          <c:spPr>
            <a:solidFill>
              <a:srgbClr val="2875DD"/>
            </a:solidFill>
            <a:ln>
              <a:solidFill>
                <a:srgbClr val="2875DD"/>
              </a:solidFill>
            </a:ln>
          </c:spPr>
          <c:invertIfNegative val="0"/>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Sheet1!$B$2:$B$9</c:f>
              <c:numCache>
                <c:formatCode>General</c:formatCode>
                <c:ptCount val="8"/>
                <c:pt idx="0">
                  <c:v>628</c:v>
                </c:pt>
                <c:pt idx="1">
                  <c:v>628</c:v>
                </c:pt>
                <c:pt idx="2">
                  <c:v>419</c:v>
                </c:pt>
                <c:pt idx="3">
                  <c:v>1152</c:v>
                </c:pt>
                <c:pt idx="4">
                  <c:v>1152</c:v>
                </c:pt>
                <c:pt idx="5">
                  <c:v>1361</c:v>
                </c:pt>
                <c:pt idx="6">
                  <c:v>1989</c:v>
                </c:pt>
                <c:pt idx="7">
                  <c:v>3036</c:v>
                </c:pt>
              </c:numCache>
            </c:numRef>
          </c:val>
          <c:extLst>
            <c:ext xmlns:c16="http://schemas.microsoft.com/office/drawing/2014/chart" uri="{C3380CC4-5D6E-409C-BE32-E72D297353CC}">
              <c16:uniqueId val="{00000008-59CB-E448-AE8E-178CDCE5342B}"/>
            </c:ext>
          </c:extLst>
        </c:ser>
        <c:ser>
          <c:idx val="1"/>
          <c:order val="1"/>
          <c:tx>
            <c:strRef>
              <c:f>Sheet1!$C$1</c:f>
              <c:strCache>
                <c:ptCount val="1"/>
                <c:pt idx="0">
                  <c:v>Healthcare providers/payors</c:v>
                </c:pt>
              </c:strCache>
            </c:strRef>
          </c:tx>
          <c:spPr>
            <a:solidFill>
              <a:srgbClr val="0F283E"/>
            </a:solidFill>
            <a:ln>
              <a:solidFill>
                <a:srgbClr val="0F283E"/>
              </a:solidFill>
            </a:ln>
          </c:spPr>
          <c:invertIfNegative val="0"/>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Sheet1!$C$2:$C$9</c:f>
              <c:numCache>
                <c:formatCode>General</c:formatCode>
                <c:ptCount val="8"/>
                <c:pt idx="0">
                  <c:v>0</c:v>
                </c:pt>
                <c:pt idx="1">
                  <c:v>157</c:v>
                </c:pt>
                <c:pt idx="2">
                  <c:v>314</c:v>
                </c:pt>
                <c:pt idx="3">
                  <c:v>0</c:v>
                </c:pt>
                <c:pt idx="4">
                  <c:v>523</c:v>
                </c:pt>
                <c:pt idx="5">
                  <c:v>942</c:v>
                </c:pt>
                <c:pt idx="6">
                  <c:v>1152</c:v>
                </c:pt>
                <c:pt idx="7">
                  <c:v>1361</c:v>
                </c:pt>
              </c:numCache>
            </c:numRef>
          </c:val>
          <c:extLst>
            <c:ext xmlns:c16="http://schemas.microsoft.com/office/drawing/2014/chart" uri="{C3380CC4-5D6E-409C-BE32-E72D297353CC}">
              <c16:uniqueId val="{00000011-59CB-E448-AE8E-178CDCE5342B}"/>
            </c:ext>
          </c:extLst>
        </c:ser>
        <c:ser>
          <c:idx val="2"/>
          <c:order val="2"/>
          <c:tx>
            <c:strRef>
              <c:f>Sheet1!$D$1</c:f>
              <c:strCache>
                <c:ptCount val="1"/>
                <c:pt idx="0">
                  <c:v>Medication adherence</c:v>
                </c:pt>
              </c:strCache>
            </c:strRef>
          </c:tx>
          <c:spPr>
            <a:solidFill>
              <a:srgbClr val="BABABA"/>
            </a:solidFill>
            <a:ln>
              <a:solidFill>
                <a:srgbClr val="BABABA"/>
              </a:solidFill>
            </a:ln>
          </c:spPr>
          <c:invertIfNegative val="0"/>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Sheet1!$D$2:$D$9</c:f>
              <c:numCache>
                <c:formatCode>General</c:formatCode>
                <c:ptCount val="8"/>
                <c:pt idx="0">
                  <c:v>0</c:v>
                </c:pt>
                <c:pt idx="1">
                  <c:v>157</c:v>
                </c:pt>
                <c:pt idx="2">
                  <c:v>628</c:v>
                </c:pt>
                <c:pt idx="3">
                  <c:v>942</c:v>
                </c:pt>
                <c:pt idx="4">
                  <c:v>1152</c:v>
                </c:pt>
                <c:pt idx="5">
                  <c:v>1361</c:v>
                </c:pt>
                <c:pt idx="6">
                  <c:v>2303</c:v>
                </c:pt>
                <c:pt idx="7">
                  <c:v>3455</c:v>
                </c:pt>
              </c:numCache>
            </c:numRef>
          </c:val>
          <c:extLst>
            <c:ext xmlns:c16="http://schemas.microsoft.com/office/drawing/2014/chart" uri="{C3380CC4-5D6E-409C-BE32-E72D297353CC}">
              <c16:uniqueId val="{0000001A-59CB-E448-AE8E-178CDCE5342B}"/>
            </c:ext>
          </c:extLst>
        </c:ser>
        <c:ser>
          <c:idx val="3"/>
          <c:order val="3"/>
          <c:tx>
            <c:strRef>
              <c:f>Sheet1!$E$1</c:f>
              <c:strCache>
                <c:ptCount val="1"/>
                <c:pt idx="0">
                  <c:v>Women's health</c:v>
                </c:pt>
              </c:strCache>
            </c:strRef>
          </c:tx>
          <c:spPr>
            <a:solidFill>
              <a:srgbClr val="A60B0B"/>
            </a:solidFill>
            <a:ln>
              <a:solidFill>
                <a:srgbClr val="A60B0B"/>
              </a:solidFill>
            </a:ln>
          </c:spPr>
          <c:invertIfNegative val="0"/>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Sheet1!$E$2:$E$9</c:f>
              <c:numCache>
                <c:formatCode>General</c:formatCode>
                <c:ptCount val="8"/>
                <c:pt idx="0">
                  <c:v>523</c:v>
                </c:pt>
                <c:pt idx="1">
                  <c:v>419</c:v>
                </c:pt>
                <c:pt idx="2">
                  <c:v>733</c:v>
                </c:pt>
                <c:pt idx="3">
                  <c:v>838</c:v>
                </c:pt>
                <c:pt idx="4">
                  <c:v>1361</c:v>
                </c:pt>
                <c:pt idx="5">
                  <c:v>2303</c:v>
                </c:pt>
                <c:pt idx="6">
                  <c:v>3455</c:v>
                </c:pt>
                <c:pt idx="7">
                  <c:v>4816</c:v>
                </c:pt>
              </c:numCache>
            </c:numRef>
          </c:val>
          <c:extLst>
            <c:ext xmlns:c16="http://schemas.microsoft.com/office/drawing/2014/chart" uri="{C3380CC4-5D6E-409C-BE32-E72D297353CC}">
              <c16:uniqueId val="{00000023-59CB-E448-AE8E-178CDCE5342B}"/>
            </c:ext>
          </c:extLst>
        </c:ser>
        <c:ser>
          <c:idx val="4"/>
          <c:order val="4"/>
          <c:tx>
            <c:strRef>
              <c:f>Sheet1!$F$1</c:f>
              <c:strCache>
                <c:ptCount val="1"/>
                <c:pt idx="0">
                  <c:v>Disease management</c:v>
                </c:pt>
              </c:strCache>
            </c:strRef>
          </c:tx>
          <c:spPr>
            <a:solidFill>
              <a:srgbClr val="87BC24"/>
            </a:solidFill>
            <a:ln>
              <a:solidFill>
                <a:srgbClr val="87BC24"/>
              </a:solidFill>
            </a:ln>
          </c:spPr>
          <c:invertIfNegative val="0"/>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Sheet1!$F$2:$F$9</c:f>
              <c:numCache>
                <c:formatCode>General</c:formatCode>
                <c:ptCount val="8"/>
                <c:pt idx="0">
                  <c:v>419</c:v>
                </c:pt>
                <c:pt idx="1">
                  <c:v>733</c:v>
                </c:pt>
                <c:pt idx="2">
                  <c:v>942</c:v>
                </c:pt>
                <c:pt idx="3">
                  <c:v>1466</c:v>
                </c:pt>
                <c:pt idx="4">
                  <c:v>2094</c:v>
                </c:pt>
                <c:pt idx="5">
                  <c:v>3036</c:v>
                </c:pt>
                <c:pt idx="6">
                  <c:v>4188</c:v>
                </c:pt>
                <c:pt idx="7">
                  <c:v>6282</c:v>
                </c:pt>
              </c:numCache>
            </c:numRef>
          </c:val>
          <c:extLst>
            <c:ext xmlns:c16="http://schemas.microsoft.com/office/drawing/2014/chart" uri="{C3380CC4-5D6E-409C-BE32-E72D297353CC}">
              <c16:uniqueId val="{0000002C-59CB-E448-AE8E-178CDCE5342B}"/>
            </c:ext>
          </c:extLst>
        </c:ser>
        <c:ser>
          <c:idx val="5"/>
          <c:order val="5"/>
          <c:tx>
            <c:strRef>
              <c:f>Sheet1!$G$1</c:f>
              <c:strCache>
                <c:ptCount val="1"/>
                <c:pt idx="0">
                  <c:v>Nutrition &amp; diet</c:v>
                </c:pt>
              </c:strCache>
            </c:strRef>
          </c:tx>
          <c:spPr>
            <a:solidFill>
              <a:srgbClr val="EBB523"/>
            </a:solidFill>
            <a:ln>
              <a:solidFill>
                <a:srgbClr val="EBB523"/>
              </a:solidFill>
            </a:ln>
          </c:spPr>
          <c:invertIfNegative val="0"/>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Sheet1!$G$2:$G$9</c:f>
              <c:numCache>
                <c:formatCode>General</c:formatCode>
                <c:ptCount val="8"/>
                <c:pt idx="0">
                  <c:v>419</c:v>
                </c:pt>
                <c:pt idx="1">
                  <c:v>733</c:v>
                </c:pt>
                <c:pt idx="2">
                  <c:v>1152</c:v>
                </c:pt>
                <c:pt idx="3">
                  <c:v>1570</c:v>
                </c:pt>
                <c:pt idx="4">
                  <c:v>2303</c:v>
                </c:pt>
                <c:pt idx="5">
                  <c:v>3245</c:v>
                </c:pt>
                <c:pt idx="6">
                  <c:v>4816</c:v>
                </c:pt>
                <c:pt idx="7">
                  <c:v>6910</c:v>
                </c:pt>
              </c:numCache>
            </c:numRef>
          </c:val>
          <c:extLst>
            <c:ext xmlns:c16="http://schemas.microsoft.com/office/drawing/2014/chart" uri="{C3380CC4-5D6E-409C-BE32-E72D297353CC}">
              <c16:uniqueId val="{00000035-59CB-E448-AE8E-178CDCE5342B}"/>
            </c:ext>
          </c:extLst>
        </c:ser>
        <c:ser>
          <c:idx val="6"/>
          <c:order val="6"/>
          <c:tx>
            <c:strRef>
              <c:f>Sheet1!$H$1</c:f>
              <c:strCache>
                <c:ptCount val="1"/>
                <c:pt idx="0">
                  <c:v>Lifestyle management</c:v>
                </c:pt>
              </c:strCache>
            </c:strRef>
          </c:tx>
          <c:spPr>
            <a:solidFill>
              <a:srgbClr val="5D2B76"/>
            </a:solidFill>
            <a:ln>
              <a:solidFill>
                <a:srgbClr val="5D2B76"/>
              </a:solidFill>
            </a:ln>
          </c:spPr>
          <c:invertIfNegative val="0"/>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Sheet1!$H$2:$H$9</c:f>
              <c:numCache>
                <c:formatCode>General</c:formatCode>
                <c:ptCount val="8"/>
                <c:pt idx="0">
                  <c:v>523</c:v>
                </c:pt>
                <c:pt idx="1">
                  <c:v>838</c:v>
                </c:pt>
                <c:pt idx="2">
                  <c:v>1152</c:v>
                </c:pt>
                <c:pt idx="3">
                  <c:v>1570</c:v>
                </c:pt>
                <c:pt idx="4">
                  <c:v>2303</c:v>
                </c:pt>
                <c:pt idx="5">
                  <c:v>3141</c:v>
                </c:pt>
                <c:pt idx="6">
                  <c:v>4607</c:v>
                </c:pt>
                <c:pt idx="7">
                  <c:v>6596</c:v>
                </c:pt>
              </c:numCache>
            </c:numRef>
          </c:val>
          <c:extLst>
            <c:ext xmlns:c16="http://schemas.microsoft.com/office/drawing/2014/chart" uri="{C3380CC4-5D6E-409C-BE32-E72D297353CC}">
              <c16:uniqueId val="{0000003E-59CB-E448-AE8E-178CDCE5342B}"/>
            </c:ext>
          </c:extLst>
        </c:ser>
        <c:ser>
          <c:idx val="7"/>
          <c:order val="7"/>
          <c:tx>
            <c:strRef>
              <c:f>Sheet1!$I$1</c:f>
              <c:strCache>
                <c:ptCount val="1"/>
                <c:pt idx="0">
                  <c:v>Fitness</c:v>
                </c:pt>
              </c:strCache>
            </c:strRef>
          </c:tx>
          <c:spPr>
            <a:solidFill>
              <a:srgbClr val="C271DA"/>
            </a:solidFill>
            <a:ln>
              <a:solidFill>
                <a:srgbClr val="C271DA"/>
              </a:solidFill>
            </a:ln>
          </c:spPr>
          <c:invertIfNegative val="0"/>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Sheet1!$I$2:$I$9</c:f>
              <c:numCache>
                <c:formatCode>General</c:formatCode>
                <c:ptCount val="8"/>
                <c:pt idx="0">
                  <c:v>1413</c:v>
                </c:pt>
                <c:pt idx="1">
                  <c:v>1937</c:v>
                </c:pt>
                <c:pt idx="2">
                  <c:v>2774</c:v>
                </c:pt>
                <c:pt idx="3">
                  <c:v>4240</c:v>
                </c:pt>
                <c:pt idx="4">
                  <c:v>6020</c:v>
                </c:pt>
                <c:pt idx="5">
                  <c:v>8847</c:v>
                </c:pt>
                <c:pt idx="6">
                  <c:v>12511</c:v>
                </c:pt>
                <c:pt idx="7">
                  <c:v>18060</c:v>
                </c:pt>
              </c:numCache>
            </c:numRef>
          </c:val>
          <c:extLst>
            <c:ext xmlns:c16="http://schemas.microsoft.com/office/drawing/2014/chart" uri="{C3380CC4-5D6E-409C-BE32-E72D297353CC}">
              <c16:uniqueId val="{00000047-59CB-E448-AE8E-178CDCE5342B}"/>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Market size in million U.S. dollars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169C-DE4F-B2CF-DC7B9C05189C}"/>
                </c:ext>
              </c:extLst>
            </c:dLbl>
            <c:dLbl>
              <c:idx val="1"/>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169C-DE4F-B2CF-DC7B9C05189C}"/>
                </c:ext>
              </c:extLst>
            </c:dLbl>
            <c:dLbl>
              <c:idx val="2"/>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169C-DE4F-B2CF-DC7B9C05189C}"/>
                </c:ext>
              </c:extLst>
            </c:dLbl>
            <c:dLbl>
              <c:idx val="3"/>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169C-DE4F-B2CF-DC7B9C05189C}"/>
                </c:ext>
              </c:extLst>
            </c:dLbl>
            <c:dLbl>
              <c:idx val="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169C-DE4F-B2CF-DC7B9C05189C}"/>
                </c:ext>
              </c:extLst>
            </c:dLbl>
            <c:dLbl>
              <c:idx val="5"/>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169C-DE4F-B2CF-DC7B9C05189C}"/>
                </c:ext>
              </c:extLst>
            </c:dLbl>
            <c:dLbl>
              <c:idx val="6"/>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169C-DE4F-B2CF-DC7B9C05189C}"/>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105.27</c:v>
                </c:pt>
                <c:pt idx="1">
                  <c:v>344.59</c:v>
                </c:pt>
                <c:pt idx="2">
                  <c:v>869.94</c:v>
                </c:pt>
                <c:pt idx="3">
                  <c:v>2084.64</c:v>
                </c:pt>
                <c:pt idx="4">
                  <c:v>4387.7700000000004</c:v>
                </c:pt>
                <c:pt idx="5">
                  <c:v>9163.9699999999993</c:v>
                </c:pt>
                <c:pt idx="6">
                  <c:v>17802.16</c:v>
                </c:pt>
              </c:numCache>
            </c:numRef>
          </c:val>
          <c:extLst>
            <c:ext xmlns:c16="http://schemas.microsoft.com/office/drawing/2014/chart" uri="{C3380CC4-5D6E-409C-BE32-E72D297353CC}">
              <c16:uniqueId val="{00000007-169C-DE4F-B2CF-DC7B9C05189C}"/>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Revenue in million U.S. dollars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CD03-0541-AC12-84D565AFAC75}"/>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CD03-0541-AC12-84D565AFAC75}"/>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CD03-0541-AC12-84D565AFAC75}"/>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CD03-0541-AC12-84D565AFAC75}"/>
                </c:ext>
              </c:extLst>
            </c:dLbl>
            <c:dLbl>
              <c:idx val="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CD03-0541-AC12-84D565AFAC75}"/>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2013</c:v>
                </c:pt>
                <c:pt idx="1">
                  <c:v>2014</c:v>
                </c:pt>
                <c:pt idx="2">
                  <c:v>2015</c:v>
                </c:pt>
                <c:pt idx="3">
                  <c:v>2016</c:v>
                </c:pt>
                <c:pt idx="4">
                  <c:v>2017*</c:v>
                </c:pt>
              </c:strCache>
            </c:strRef>
          </c:cat>
          <c:val>
            <c:numRef>
              <c:f>Sheet1!$B$2:$B$6</c:f>
              <c:numCache>
                <c:formatCode>General</c:formatCode>
                <c:ptCount val="5"/>
                <c:pt idx="0">
                  <c:v>1.7</c:v>
                </c:pt>
                <c:pt idx="1">
                  <c:v>2.2999999999999998</c:v>
                </c:pt>
                <c:pt idx="2">
                  <c:v>3</c:v>
                </c:pt>
                <c:pt idx="3">
                  <c:v>3.2</c:v>
                </c:pt>
                <c:pt idx="4">
                  <c:v>3.7</c:v>
                </c:pt>
              </c:numCache>
            </c:numRef>
          </c:val>
          <c:extLst>
            <c:ext xmlns:c16="http://schemas.microsoft.com/office/drawing/2014/chart" uri="{C3380CC4-5D6E-409C-BE32-E72D297353CC}">
              <c16:uniqueId val="{00000005-CD03-0541-AC12-84D565AFAC75}"/>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Number of mHealth app downloads in billions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6A4E-B942-88DA-B598C8DEE7A4}"/>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6A4E-B942-88DA-B598C8DEE7A4}"/>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Below 10K</c:v>
                </c:pt>
                <c:pt idx="1">
                  <c:v>1M and above</c:v>
                </c:pt>
              </c:strCache>
            </c:strRef>
          </c:cat>
          <c:val>
            <c:numRef>
              <c:f>Sheet1!$B$2:$B$3</c:f>
              <c:numCache>
                <c:formatCode>General</c:formatCode>
                <c:ptCount val="2"/>
                <c:pt idx="0">
                  <c:v>0.22</c:v>
                </c:pt>
                <c:pt idx="1">
                  <c:v>0.1</c:v>
                </c:pt>
              </c:numCache>
            </c:numRef>
          </c:val>
          <c:extLst>
            <c:ext xmlns:c16="http://schemas.microsoft.com/office/drawing/2014/chart" uri="{C3380CC4-5D6E-409C-BE32-E72D297353CC}">
              <c16:uniqueId val="{00000002-6A4E-B942-88DA-B598C8DEE7A4}"/>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title>
          <c:tx>
            <c:rich>
              <a:bodyPr/>
              <a:lstStyle/>
              <a:p>
                <a:pPr>
                  <a:defRPr/>
                </a:pPr>
                <a:r>
                  <a:rPr sz="1000" b="0">
                    <a:solidFill>
                      <a:srgbClr val="0F283E"/>
                    </a:solidFill>
                    <a:latin typeface="Open Sans Light"/>
                  </a:rPr>
                  <a:t>Range of revenue in U.S. dollars</a:t>
                </a:r>
              </a:p>
            </c:rich>
          </c:tx>
          <c:overlay val="0"/>
        </c:title>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respondents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B3E8-754D-90C6-81BECECB1D22}"/>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B3E8-754D-90C6-81BECECB1D22}"/>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B3E8-754D-90C6-81BECECB1D22}"/>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B3E8-754D-90C6-81BECECB1D22}"/>
                </c:ext>
              </c:extLst>
            </c:dLbl>
            <c:dLbl>
              <c:idx val="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B3E8-754D-90C6-81BECECB1D22}"/>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B3E8-754D-90C6-81BECECB1D22}"/>
                </c:ext>
              </c:extLst>
            </c:dLbl>
            <c:dLbl>
              <c:idx val="6"/>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B3E8-754D-90C6-81BECECB1D22}"/>
                </c:ext>
              </c:extLst>
            </c:dLbl>
            <c:dLbl>
              <c:idx val="7"/>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B3E8-754D-90C6-81BECECB1D22}"/>
                </c:ext>
              </c:extLst>
            </c:dLbl>
            <c:dLbl>
              <c:idx val="8"/>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B3E8-754D-90C6-81BECECB1D22}"/>
                </c:ext>
              </c:extLst>
            </c:dLbl>
            <c:dLbl>
              <c:idx val="9"/>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B3E8-754D-90C6-81BECECB1D22}"/>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Heart disease</c:v>
                </c:pt>
                <c:pt idx="1">
                  <c:v>Malignant neoplasms</c:v>
                </c:pt>
                <c:pt idx="2">
                  <c:v>Accidents (unintentional injuries)</c:v>
                </c:pt>
                <c:pt idx="3">
                  <c:v>Chronic lower respiratory diseases</c:v>
                </c:pt>
                <c:pt idx="4">
                  <c:v>Cerebrovascular diseases</c:v>
                </c:pt>
                <c:pt idx="5">
                  <c:v>Alzheimer`s disease</c:v>
                </c:pt>
                <c:pt idx="6">
                  <c:v>Diabetes mellitus</c:v>
                </c:pt>
                <c:pt idx="7">
                  <c:v>Influenza and pneumonia</c:v>
                </c:pt>
                <c:pt idx="8">
                  <c:v>Nephritis, nephrotic syndrome and nephrosis</c:v>
                </c:pt>
                <c:pt idx="9">
                  <c:v>Intentional self-harm (suicide)</c:v>
                </c:pt>
              </c:strCache>
            </c:strRef>
          </c:cat>
          <c:val>
            <c:numRef>
              <c:f>Sheet1!$B$2:$B$11</c:f>
              <c:numCache>
                <c:formatCode>General</c:formatCode>
                <c:ptCount val="10"/>
                <c:pt idx="0">
                  <c:v>163.6</c:v>
                </c:pt>
                <c:pt idx="1">
                  <c:v>149.1</c:v>
                </c:pt>
                <c:pt idx="2">
                  <c:v>48</c:v>
                </c:pt>
                <c:pt idx="3">
                  <c:v>39.700000000000003</c:v>
                </c:pt>
                <c:pt idx="4">
                  <c:v>37.1</c:v>
                </c:pt>
                <c:pt idx="5">
                  <c:v>30.5</c:v>
                </c:pt>
                <c:pt idx="6">
                  <c:v>21.4</c:v>
                </c:pt>
                <c:pt idx="7">
                  <c:v>14.9</c:v>
                </c:pt>
                <c:pt idx="8">
                  <c:v>12.9</c:v>
                </c:pt>
                <c:pt idx="9">
                  <c:v>14.2</c:v>
                </c:pt>
              </c:numCache>
            </c:numRef>
          </c:val>
          <c:extLst>
            <c:ext xmlns:c16="http://schemas.microsoft.com/office/drawing/2014/chart" uri="{C3380CC4-5D6E-409C-BE32-E72D297353CC}">
              <c16:uniqueId val="{0000000A-B3E8-754D-90C6-81BECECB1D22}"/>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Maximum</c:v>
                </c:pt>
              </c:strCache>
            </c:strRef>
          </c:tx>
          <c:spPr>
            <a:solidFill>
              <a:srgbClr val="0F283E"/>
            </a:solidFill>
            <a:ln>
              <a:solidFill>
                <a:srgbClr val="0F283E"/>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5591-5543-93B8-06FB3871DC34}"/>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5591-5543-93B8-06FB3871DC34}"/>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5591-5543-93B8-06FB3871DC34}"/>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5591-5543-93B8-06FB3871DC34}"/>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5591-5543-93B8-06FB3871DC34}"/>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5591-5543-93B8-06FB3871DC34}"/>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5591-5543-93B8-06FB3871DC34}"/>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5591-5543-93B8-06FB3871DC34}"/>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5591-5543-93B8-06FB3871DC34}"/>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5591-5543-93B8-06FB3871DC34}"/>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HF/CHF</c:v>
                </c:pt>
                <c:pt idx="1">
                  <c:v>Cancer</c:v>
                </c:pt>
                <c:pt idx="2">
                  <c:v>CHD</c:v>
                </c:pt>
                <c:pt idx="3">
                  <c:v>COPD</c:v>
                </c:pt>
                <c:pt idx="4">
                  <c:v>Diabetes</c:v>
                </c:pt>
                <c:pt idx="5">
                  <c:v>Schizophrenia</c:v>
                </c:pt>
                <c:pt idx="6">
                  <c:v>Hypertension</c:v>
                </c:pt>
                <c:pt idx="7">
                  <c:v>Hyperlipidemia</c:v>
                </c:pt>
                <c:pt idx="8">
                  <c:v>Depression</c:v>
                </c:pt>
                <c:pt idx="9">
                  <c:v>Asthma</c:v>
                </c:pt>
              </c:strCache>
            </c:strRef>
          </c:cat>
          <c:val>
            <c:numRef>
              <c:f>Sheet1!$B$2:$B$11</c:f>
              <c:numCache>
                <c:formatCode>General</c:formatCode>
                <c:ptCount val="10"/>
                <c:pt idx="0">
                  <c:v>51937</c:v>
                </c:pt>
                <c:pt idx="1">
                  <c:v>46194</c:v>
                </c:pt>
                <c:pt idx="2">
                  <c:v>35548</c:v>
                </c:pt>
                <c:pt idx="3">
                  <c:v>31753</c:v>
                </c:pt>
                <c:pt idx="4">
                  <c:v>27888</c:v>
                </c:pt>
                <c:pt idx="5">
                  <c:v>20585</c:v>
                </c:pt>
                <c:pt idx="6">
                  <c:v>19821</c:v>
                </c:pt>
                <c:pt idx="7">
                  <c:v>18785</c:v>
                </c:pt>
                <c:pt idx="8">
                  <c:v>11231</c:v>
                </c:pt>
                <c:pt idx="9">
                  <c:v>9127</c:v>
                </c:pt>
              </c:numCache>
            </c:numRef>
          </c:val>
          <c:extLst>
            <c:ext xmlns:c16="http://schemas.microsoft.com/office/drawing/2014/chart" uri="{C3380CC4-5D6E-409C-BE32-E72D297353CC}">
              <c16:uniqueId val="{0000000A-5591-5543-93B8-06FB3871DC34}"/>
            </c:ext>
          </c:extLst>
        </c:ser>
        <c:ser>
          <c:idx val="1"/>
          <c:order val="1"/>
          <c:tx>
            <c:strRef>
              <c:f>Sheet1!$C$1</c:f>
              <c:strCache>
                <c:ptCount val="1"/>
                <c:pt idx="0">
                  <c:v>Minimum</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5591-5543-93B8-06FB3871DC34}"/>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5591-5543-93B8-06FB3871DC34}"/>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5591-5543-93B8-06FB3871DC34}"/>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5591-5543-93B8-06FB3871DC34}"/>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F-5591-5543-93B8-06FB3871DC34}"/>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0-5591-5543-93B8-06FB3871DC34}"/>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1-5591-5543-93B8-06FB3871DC34}"/>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2-5591-5543-93B8-06FB3871DC34}"/>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3-5591-5543-93B8-06FB3871DC34}"/>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4-5591-5543-93B8-06FB3871DC34}"/>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HF/CHF</c:v>
                </c:pt>
                <c:pt idx="1">
                  <c:v>Cancer</c:v>
                </c:pt>
                <c:pt idx="2">
                  <c:v>CHD</c:v>
                </c:pt>
                <c:pt idx="3">
                  <c:v>COPD</c:v>
                </c:pt>
                <c:pt idx="4">
                  <c:v>Diabetes</c:v>
                </c:pt>
                <c:pt idx="5">
                  <c:v>Schizophrenia</c:v>
                </c:pt>
                <c:pt idx="6">
                  <c:v>Hypertension</c:v>
                </c:pt>
                <c:pt idx="7">
                  <c:v>Hyperlipidemia</c:v>
                </c:pt>
                <c:pt idx="8">
                  <c:v>Depression</c:v>
                </c:pt>
                <c:pt idx="9">
                  <c:v>Asthma</c:v>
                </c:pt>
              </c:strCache>
            </c:strRef>
          </c:cat>
          <c:val>
            <c:numRef>
              <c:f>Sheet1!$C$2:$C$11</c:f>
              <c:numCache>
                <c:formatCode>General</c:formatCode>
                <c:ptCount val="10"/>
                <c:pt idx="0">
                  <c:v>29271</c:v>
                </c:pt>
                <c:pt idx="1">
                  <c:v>29384</c:v>
                </c:pt>
                <c:pt idx="2">
                  <c:v>35548</c:v>
                </c:pt>
                <c:pt idx="3">
                  <c:v>10114</c:v>
                </c:pt>
                <c:pt idx="4">
                  <c:v>17515</c:v>
                </c:pt>
                <c:pt idx="5">
                  <c:v>11446</c:v>
                </c:pt>
                <c:pt idx="6">
                  <c:v>5458</c:v>
                </c:pt>
                <c:pt idx="7">
                  <c:v>18785</c:v>
                </c:pt>
                <c:pt idx="8">
                  <c:v>9048</c:v>
                </c:pt>
                <c:pt idx="9">
                  <c:v>5724</c:v>
                </c:pt>
              </c:numCache>
            </c:numRef>
          </c:val>
          <c:extLst>
            <c:ext xmlns:c16="http://schemas.microsoft.com/office/drawing/2014/chart" uri="{C3380CC4-5D6E-409C-BE32-E72D297353CC}">
              <c16:uniqueId val="{00000015-5591-5543-93B8-06FB3871DC3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Minimum</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9297-234B-A17A-6B134A4F8429}"/>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9297-234B-A17A-6B134A4F8429}"/>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9297-234B-A17A-6B134A4F8429}"/>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9297-234B-A17A-6B134A4F8429}"/>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9297-234B-A17A-6B134A4F8429}"/>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Cardiovascular</c:v>
                </c:pt>
                <c:pt idx="1">
                  <c:v>Mental health</c:v>
                </c:pt>
                <c:pt idx="2">
                  <c:v>Diabetes</c:v>
                </c:pt>
                <c:pt idx="3">
                  <c:v>Osteoporosis</c:v>
                </c:pt>
                <c:pt idx="4">
                  <c:v>Gastrointestinal</c:v>
                </c:pt>
              </c:strCache>
            </c:strRef>
          </c:cat>
          <c:val>
            <c:numRef>
              <c:f>Sheet1!$B$2:$B$6</c:f>
              <c:numCache>
                <c:formatCode>General</c:formatCode>
                <c:ptCount val="5"/>
                <c:pt idx="0">
                  <c:v>3347</c:v>
                </c:pt>
                <c:pt idx="1">
                  <c:v>3252</c:v>
                </c:pt>
                <c:pt idx="2">
                  <c:v>2741</c:v>
                </c:pt>
                <c:pt idx="3">
                  <c:v>16938</c:v>
                </c:pt>
                <c:pt idx="4">
                  <c:v>12085</c:v>
                </c:pt>
              </c:numCache>
            </c:numRef>
          </c:val>
          <c:extLst>
            <c:ext xmlns:c16="http://schemas.microsoft.com/office/drawing/2014/chart" uri="{C3380CC4-5D6E-409C-BE32-E72D297353CC}">
              <c16:uniqueId val="{00000005-9297-234B-A17A-6B134A4F8429}"/>
            </c:ext>
          </c:extLst>
        </c:ser>
        <c:ser>
          <c:idx val="1"/>
          <c:order val="1"/>
          <c:tx>
            <c:strRef>
              <c:f>Sheet1!$C$1</c:f>
              <c:strCache>
                <c:ptCount val="1"/>
                <c:pt idx="0">
                  <c:v>Maximum</c:v>
                </c:pt>
              </c:strCache>
            </c:strRef>
          </c:tx>
          <c:spPr>
            <a:solidFill>
              <a:srgbClr val="0F283E"/>
            </a:solidFill>
            <a:ln>
              <a:solidFill>
                <a:srgbClr val="0F283E"/>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9297-234B-A17A-6B134A4F8429}"/>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9297-234B-A17A-6B134A4F8429}"/>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9297-234B-A17A-6B134A4F8429}"/>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9297-234B-A17A-6B134A4F8429}"/>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9297-234B-A17A-6B134A4F8429}"/>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Cardiovascular</c:v>
                </c:pt>
                <c:pt idx="1">
                  <c:v>Mental health</c:v>
                </c:pt>
                <c:pt idx="2">
                  <c:v>Diabetes</c:v>
                </c:pt>
                <c:pt idx="3">
                  <c:v>Osteoporosis</c:v>
                </c:pt>
                <c:pt idx="4">
                  <c:v>Gastrointestinal</c:v>
                </c:pt>
              </c:strCache>
            </c:strRef>
          </c:cat>
          <c:val>
            <c:numRef>
              <c:f>Sheet1!$C$2:$C$6</c:f>
              <c:numCache>
                <c:formatCode>General</c:formatCode>
                <c:ptCount val="5"/>
                <c:pt idx="0">
                  <c:v>19472</c:v>
                </c:pt>
                <c:pt idx="1">
                  <c:v>19363</c:v>
                </c:pt>
                <c:pt idx="2">
                  <c:v>9819</c:v>
                </c:pt>
                <c:pt idx="3">
                  <c:v>43404</c:v>
                </c:pt>
                <c:pt idx="4">
                  <c:v>37151</c:v>
                </c:pt>
              </c:numCache>
            </c:numRef>
          </c:val>
          <c:extLst>
            <c:ext xmlns:c16="http://schemas.microsoft.com/office/drawing/2014/chart" uri="{C3380CC4-5D6E-409C-BE32-E72D297353CC}">
              <c16:uniqueId val="{0000000B-9297-234B-A17A-6B134A4F8429}"/>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Adjusted costs per patient in U.S. dollars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A66A-BE41-B29C-5B8D0D579CD5}"/>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A66A-BE41-B29C-5B8D0D579CD5}"/>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2017</c:v>
                </c:pt>
                <c:pt idx="1">
                  <c:v>2025</c:v>
                </c:pt>
              </c:numCache>
            </c:numRef>
          </c:cat>
          <c:val>
            <c:numRef>
              <c:f>Sheet1!$B$2:$B$3</c:f>
              <c:numCache>
                <c:formatCode>General</c:formatCode>
                <c:ptCount val="2"/>
                <c:pt idx="0">
                  <c:v>2.4</c:v>
                </c:pt>
                <c:pt idx="1">
                  <c:v>11.2</c:v>
                </c:pt>
              </c:numCache>
            </c:numRef>
          </c:val>
          <c:extLst>
            <c:ext xmlns:c16="http://schemas.microsoft.com/office/drawing/2014/chart" uri="{C3380CC4-5D6E-409C-BE32-E72D297353CC}">
              <c16:uniqueId val="{00000002-A66A-BE41-B29C-5B8D0D579CD5}"/>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Market size in billion U.S. dollars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05A9705-2EC4-431F-A191-FC0CE7462716}"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A788032C-790B-4AC0-B524-B93C9E719561}"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8201824-AE39-4050-9919-8957AE1B54C9}"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4D6F4F06-1AB3-4D26-8E97-157759F820E3}"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A2559B3F-051E-484D-A558-0741D19B8CE7}"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191D2B88-FF45-4038-9798-9987A3C9E71C}" type="datetimeFigureOut">
              <a:rPr lang="en-US" smtClean="0"/>
              <a:t>5/5/20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3F9DC6C4-F136-4EFA-86D8-02C053CF1760}" type="datetimeFigureOut">
              <a:rPr lang="en-US" smtClean="0"/>
              <a:t>5/5/20</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94489D82-BE54-4D5C-80C2-52E9CB57D5A5}" type="datetimeFigureOut">
              <a:rPr lang="en-US" smtClean="0"/>
              <a:t>5/5/20</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6D63C371-8752-4060-8FEA-8BD19769E9FA}" type="datetimeFigureOut">
              <a:rPr lang="en-US" smtClean="0"/>
              <a:t>5/5/20</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AFB6DB84-85A1-457B-86F7-15FB7553EA0F}" type="datetimeFigureOut">
              <a:rPr lang="en-US" smtClean="0"/>
              <a:t>5/5/20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B74FDF87-5DD0-4127-86DD-A5C5CC0B74A6}" type="datetimeFigureOut">
              <a:rPr lang="en-US" smtClean="0"/>
              <a:t>5/5/20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‹Nr.›</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5/5/20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25034/mobile-health-app-downloads" TargetMode="External"/><Relationship Id="rId5" Type="http://schemas.openxmlformats.org/officeDocument/2006/relationships/slide" Target="slide4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25094/mobile-health-app-revenue-worldwide" TargetMode="External"/><Relationship Id="rId5" Type="http://schemas.openxmlformats.org/officeDocument/2006/relationships/slide" Target="slide4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248622/rates-of-leading-causes-of-death-in-the-us" TargetMode="External"/><Relationship Id="rId5" Type="http://schemas.openxmlformats.org/officeDocument/2006/relationships/slide" Target="slide4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905242/chronic-disease-annual-costs-in-the-us-per-patient-total" TargetMode="External"/><Relationship Id="rId5" Type="http://schemas.openxmlformats.org/officeDocument/2006/relationships/slide" Target="slide4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905273/annual-medication-non-adherence-costs-by-condition-worldwide" TargetMode="External"/><Relationship Id="rId5" Type="http://schemas.openxmlformats.org/officeDocument/2006/relationships/slide" Target="slide49.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877758/global-mobile-medical-apps-market-size" TargetMode="External"/><Relationship Id="rId5" Type="http://schemas.openxmlformats.org/officeDocument/2006/relationships/slide" Target="slide5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79910/health-apps-available-ios-worldwide" TargetMode="External"/><Relationship Id="rId5" Type="http://schemas.openxmlformats.org/officeDocument/2006/relationships/slide" Target="slide5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79919/health-apps-available-google-play-worldwide" TargetMode="External"/><Relationship Id="rId5" Type="http://schemas.openxmlformats.org/officeDocument/2006/relationships/slide" Target="slide5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95584/top-healthcare-sectors-for-mhealth-app-companies-2017" TargetMode="External"/><Relationship Id="rId5" Type="http://schemas.openxmlformats.org/officeDocument/2006/relationships/slide" Target="slide53.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36136/top-funded-health-it-technologies-worldwide" TargetMode="External"/><Relationship Id="rId5" Type="http://schemas.openxmlformats.org/officeDocument/2006/relationships/slide" Target="slide54.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36163/top-funded-health-it-technologies-worldwide" TargetMode="External"/><Relationship Id="rId5" Type="http://schemas.openxmlformats.org/officeDocument/2006/relationships/slide" Target="slide55.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809394/health-apps-number-usage-share-by-known-patients" TargetMode="External"/><Relationship Id="rId5" Type="http://schemas.openxmlformats.org/officeDocument/2006/relationships/slide" Target="slide56.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809407/patients-ways-of-accessing-health-apps-worldwide" TargetMode="External"/><Relationship Id="rId5" Type="http://schemas.openxmlformats.org/officeDocument/2006/relationships/slide" Target="slide57.xml"/><Relationship Id="rId4" Type="http://schemas.openxmlformats.org/officeDocument/2006/relationships/chart" Target="../charts/chart16.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10" Type="http://schemas.openxmlformats.org/officeDocument/2006/relationships/hyperlink" Target="http://www.statista.com/statistics/378850/top-mobile-health-application-categories-used-by-us-consumers" TargetMode="External"/><Relationship Id="rId4" Type="http://schemas.openxmlformats.org/officeDocument/2006/relationships/image" Target="../media/image6.emf"/><Relationship Id="rId9" Type="http://schemas.openxmlformats.org/officeDocument/2006/relationships/slide" Target="slide58.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98524/us-health-workers-that-would-use-an-app-to-track-illness-by-community" TargetMode="External"/><Relationship Id="rId5" Type="http://schemas.openxmlformats.org/officeDocument/2006/relationships/slide" Target="slide59.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98331/us-adults-that-would-use-an-app-for-health-emergencies" TargetMode="External"/><Relationship Id="rId5" Type="http://schemas.openxmlformats.org/officeDocument/2006/relationships/slide" Target="slide60.xml"/><Relationship Id="rId4" Type="http://schemas.openxmlformats.org/officeDocument/2006/relationships/chart" Target="../charts/chart18.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99479/us-adults-that-use-apps-to-self-diagnose-illness" TargetMode="External"/><Relationship Id="rId5" Type="http://schemas.openxmlformats.org/officeDocument/2006/relationships/slide" Target="slide61.xml"/><Relationship Id="rId4" Type="http://schemas.openxmlformats.org/officeDocument/2006/relationships/chart" Target="../charts/chart19.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7.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8.xml"/><Relationship Id="rId9"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95584/top-healthcare-sectors-for-mhealth-app-companies-2017" TargetMode="External"/><Relationship Id="rId5" Type="http://schemas.openxmlformats.org/officeDocument/2006/relationships/slide" Target="slide62.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95535/therapy-fields-with-best-5-year-mhealth-potential-by-case-number-worldwide" TargetMode="External"/><Relationship Id="rId5" Type="http://schemas.openxmlformats.org/officeDocument/2006/relationships/slide" Target="slide63.xml"/><Relationship Id="rId4" Type="http://schemas.openxmlformats.org/officeDocument/2006/relationships/chart" Target="../charts/chart21.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hyperlink" Target="http://www.statista.com/statistics/884775/mobile-cancer-apps-by-cancer-type" TargetMode="External"/><Relationship Id="rId5" Type="http://schemas.openxmlformats.org/officeDocument/2006/relationships/chart" Target="../charts/chart22.xml"/><Relationship Id="rId10" Type="http://schemas.openxmlformats.org/officeDocument/2006/relationships/slide" Target="slide64.xml"/><Relationship Id="rId4" Type="http://schemas.openxmlformats.org/officeDocument/2006/relationships/image" Target="../media/image6.emf"/><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884831/mobile-apps-for-cancer-patients-by-type" TargetMode="External"/><Relationship Id="rId5" Type="http://schemas.openxmlformats.org/officeDocument/2006/relationships/slide" Target="slide65.xml"/><Relationship Id="rId4" Type="http://schemas.openxmlformats.org/officeDocument/2006/relationships/chart" Target="../charts/chart23.xml"/></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png"/><Relationship Id="rId11" Type="http://schemas.openxmlformats.org/officeDocument/2006/relationships/hyperlink" Target="http://www.statista.com/statistics/884839/oncology-related-health-app-clinical-trials" TargetMode="External"/><Relationship Id="rId5" Type="http://schemas.openxmlformats.org/officeDocument/2006/relationships/chart" Target="../charts/chart24.xml"/><Relationship Id="rId10" Type="http://schemas.openxmlformats.org/officeDocument/2006/relationships/slide" Target="slide66.xml"/><Relationship Id="rId4" Type="http://schemas.openxmlformats.org/officeDocument/2006/relationships/image" Target="../media/image6.emf"/><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28139/major-smart-healthcare-products-by-market-size-worldwide" TargetMode="External"/><Relationship Id="rId5" Type="http://schemas.openxmlformats.org/officeDocument/2006/relationships/slide" Target="slide67.xml"/><Relationship Id="rId4" Type="http://schemas.openxmlformats.org/officeDocument/2006/relationships/chart" Target="../charts/chart25.xml"/></Relationships>
</file>

<file path=ppt/slides/_rels/slide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28190/global-mhealth-devices-and-services-revenue-worldwide" TargetMode="External"/><Relationship Id="rId5" Type="http://schemas.openxmlformats.org/officeDocument/2006/relationships/slide" Target="slide68.xml"/><Relationship Id="rId4" Type="http://schemas.openxmlformats.org/officeDocument/2006/relationships/chart" Target="../charts/chart26.xml"/></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889623/mhealth-apps-market-size-forecast-in-the-us" TargetMode="External"/><Relationship Id="rId5" Type="http://schemas.openxmlformats.org/officeDocument/2006/relationships/slide" Target="slide69.xml"/><Relationship Id="rId4" Type="http://schemas.openxmlformats.org/officeDocument/2006/relationships/chart" Target="../charts/chart27.xml"/></Relationships>
</file>

<file path=ppt/slides/_rels/slide4.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slide" Target="slide18.xml"/><Relationship Id="rId7" Type="http://schemas.openxmlformats.org/officeDocument/2006/relationships/slide" Target="slide22.xml"/><Relationship Id="rId12" Type="http://schemas.openxmlformats.org/officeDocument/2006/relationships/slide" Target="slide28.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slide" Target="slide27.xml"/><Relationship Id="rId5" Type="http://schemas.openxmlformats.org/officeDocument/2006/relationships/slide" Target="slide20.xml"/><Relationship Id="rId10" Type="http://schemas.openxmlformats.org/officeDocument/2006/relationships/slide" Target="slide26.xml"/><Relationship Id="rId4" Type="http://schemas.openxmlformats.org/officeDocument/2006/relationships/slide" Target="slide19.xml"/><Relationship Id="rId9" Type="http://schemas.openxmlformats.org/officeDocument/2006/relationships/slide" Target="slide25.xml"/></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889582/mhealth-apps-market-size-forecast-by-type-in-the-us" TargetMode="External"/><Relationship Id="rId5" Type="http://schemas.openxmlformats.org/officeDocument/2006/relationships/slide" Target="slide70.xml"/><Relationship Id="rId4" Type="http://schemas.openxmlformats.org/officeDocument/2006/relationships/chart" Target="../charts/chart28.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hyperlink" Target="http://www.statista.com/statistics/938544/mhealth-market-size-forecast-globally/"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hyperlink" Target="http://www.statista.com/statistics/938594/digital-health-market-size-forecast-united-states-by-technolog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hyperlink" Target="http://www.statista.com/statistics/607982/healthcare-wearable-device-revenue-worldwide-projectio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hyperlink" Target="http://www.statista.com/statistics/625034/mobile-health-app-download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hyperlink" Target="http://www.statista.com/statistics/625094/mobile-health-app-revenue-worldwid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hyperlink" Target="http://www.statista.com/statistics/248622/rates-of-leading-causes-of-death-in-the-u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hyperlink" Target="http://www.statista.com/statistics/905242/chronic-disease-annual-costs-in-the-us-per-patient-tota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hyperlink" Target="http://www.statista.com/statistics/905273/annual-medication-non-adherence-costs-by-condition-worldwide/"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1.xml"/><Relationship Id="rId7" Type="http://schemas.openxmlformats.org/officeDocument/2006/relationships/slide" Target="slide3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34.xml"/><Relationship Id="rId11" Type="http://schemas.openxmlformats.org/officeDocument/2006/relationships/slide" Target="slide40.xml"/><Relationship Id="rId5" Type="http://schemas.openxmlformats.org/officeDocument/2006/relationships/slide" Target="slide33.xml"/><Relationship Id="rId10" Type="http://schemas.openxmlformats.org/officeDocument/2006/relationships/slide" Target="slide39.xml"/><Relationship Id="rId4" Type="http://schemas.openxmlformats.org/officeDocument/2006/relationships/slide" Target="slide32.xml"/><Relationship Id="rId9" Type="http://schemas.openxmlformats.org/officeDocument/2006/relationships/slide" Target="slide38.xml"/></Relationships>
</file>

<file path=ppt/slides/_rels/slide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hyperlink" Target="http://www.statista.com/statistics/877758/global-mobile-medical-apps-market-size/" TargetMode="External"/><Relationship Id="rId4" Type="http://schemas.openxmlformats.org/officeDocument/2006/relationships/hyperlink" Target="https://bisresearch.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hyperlink" Target="http://www.statista.com/statistics/779910/health-apps-available-ios-worldwid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9.xml"/><Relationship Id="rId4" Type="http://schemas.openxmlformats.org/officeDocument/2006/relationships/hyperlink" Target="http://www.statista.com/statistics/779919/health-apps-available-google-play-worldwid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hyperlink" Target="http://www.statista.com/statistics/795584/top-healthcare-sectors-for-mhealth-app-companies-2017/"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hyperlink" Target="http://www.statista.com/statistics/736136/top-funded-health-it-technologies-worldwide/"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2.xml"/><Relationship Id="rId4" Type="http://schemas.openxmlformats.org/officeDocument/2006/relationships/hyperlink" Target="http://www.statista.com/statistics/736163/top-funded-health-it-technologies-worldwid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hyperlink" Target="http://www.statista.com/statistics/809394/health-apps-number-usage-share-by-known-patient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hyperlink" Target="http://www.statista.com/statistics/809407/patients-ways-of-accessing-health-apps-worldwide/"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hyperlink" Target="http://www.statista.com/statistics/378850/top-mobile-health-application-categories-used-by-us-consumer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7.xml"/><Relationship Id="rId4" Type="http://schemas.openxmlformats.org/officeDocument/2006/relationships/hyperlink" Target="http://www.statista.com/statistics/698524/us-health-workers-that-would-use-an-app-to-track-illness-by-commun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8.xml"/><Relationship Id="rId4" Type="http://schemas.openxmlformats.org/officeDocument/2006/relationships/hyperlink" Target="http://www.statista.com/statistics/698331/us-adults-that-would-use-an-app-for-health-emergencies/"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9.xml"/><Relationship Id="rId4" Type="http://schemas.openxmlformats.org/officeDocument/2006/relationships/hyperlink" Target="http://www.statista.com/statistics/699479/us-adults-that-use-apps-to-self-diagnose-illnes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0.xml"/><Relationship Id="rId4" Type="http://schemas.openxmlformats.org/officeDocument/2006/relationships/hyperlink" Target="http://www.statista.com/statistics/795584/top-healthcare-sectors-for-mhealth-app-companies-2017/"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1.xml"/><Relationship Id="rId4" Type="http://schemas.openxmlformats.org/officeDocument/2006/relationships/hyperlink" Target="http://www.statista.com/statistics/795535/therapy-fields-with-best-5-year-mhealth-potential-by-case-number-worldwid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2.xml"/><Relationship Id="rId4" Type="http://schemas.openxmlformats.org/officeDocument/2006/relationships/hyperlink" Target="http://www.statista.com/statistics/884775/mobile-cancer-apps-by-cancer-type/"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4.xml"/><Relationship Id="rId4" Type="http://schemas.openxmlformats.org/officeDocument/2006/relationships/hyperlink" Target="http://www.statista.com/statistics/884831/mobile-apps-for-cancer-patients-by-type/"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hyperlink" Target="http://www.statista.com/statistics/884839/oncology-related-health-app-clinical-trial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hyperlink" Target="http://www.statista.com/statistics/628139/major-smart-healthcare-products-by-market-size-worldwide/"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7.xml"/><Relationship Id="rId4" Type="http://schemas.openxmlformats.org/officeDocument/2006/relationships/hyperlink" Target="http://www.statista.com/statistics/628190/global-mhealth-devices-and-services-revenue-worldwide/"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8.xml"/><Relationship Id="rId4" Type="http://schemas.openxmlformats.org/officeDocument/2006/relationships/hyperlink" Target="http://www.statista.com/statistics/889623/mhealth-apps-market-size-forecast-in-the-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938544/mhealth-market-size-forecast-globally" TargetMode="External"/><Relationship Id="rId5" Type="http://schemas.openxmlformats.org/officeDocument/2006/relationships/slide" Target="slide42.xml"/><Relationship Id="rId4" Type="http://schemas.openxmlformats.org/officeDocument/2006/relationships/chart" Target="../charts/chart1.xml"/></Relationships>
</file>

<file path=ppt/slides/_rels/slide7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9.xml"/><Relationship Id="rId4" Type="http://schemas.openxmlformats.org/officeDocument/2006/relationships/hyperlink" Target="http://www.statista.com/statistics/889582/mhealth-apps-market-size-forecast-by-type-in-the-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938594/digital-health-market-size-forecast-united-states-by-technology" TargetMode="External"/><Relationship Id="rId5" Type="http://schemas.openxmlformats.org/officeDocument/2006/relationships/slide" Target="slide4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07982/healthcare-wearable-device-revenue-worldwide-projection" TargetMode="External"/><Relationship Id="rId5" Type="http://schemas.openxmlformats.org/officeDocument/2006/relationships/slide" Target="slide4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New shape"/>
          <p:cNvSpPr/>
          <p:nvPr/>
        </p:nvSpPr>
        <p:spPr>
          <a:xfrm>
            <a:off x="0" y="0"/>
            <a:ext cx="12204001" cy="43704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mHealth</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mHealth app publishers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40</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research2guidance; </a:t>
            </a:r>
            <a:r>
              <a:rPr sz="800">
                <a:solidFill>
                  <a:srgbClr val="555555"/>
                </a:solidFill>
                <a:latin typeface="Open Sans"/>
                <a:hlinkClick r:id="rId6"/>
              </a:rPr>
              <a:t>ID 625034</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5000" lnSpcReduction="20000"/>
          </a:bodyPr>
          <a:lstStyle/>
          <a:p>
            <a:pPr algn="l">
              <a:lnSpc>
                <a:spcPct val="100000"/>
              </a:lnSpc>
              <a:spcAft>
                <a:spcPct val="20000"/>
              </a:spcAft>
            </a:pPr>
            <a:r>
              <a:rPr sz="3200">
                <a:solidFill>
                  <a:srgbClr val="0A85E6"/>
                </a:solidFill>
                <a:latin typeface="Open Sans Light"/>
              </a:rPr>
              <a:t>Number of mHealth app downloads worldwide from 2013 to 2017 (in billions)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Global mobile health app downloads 2013-2017</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2,400; mHealth app publishers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41</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research2guidance; </a:t>
            </a:r>
            <a:r>
              <a:rPr sz="800">
                <a:solidFill>
                  <a:srgbClr val="555555"/>
                </a:solidFill>
                <a:latin typeface="Open Sans"/>
                <a:hlinkClick r:id="rId6"/>
              </a:rPr>
              <a:t>ID 625094</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Revenue mobile health app publishers generated from mhealth apps worldwide as of 2017 (in U.S. dollars)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Revenue from mHealth apps worldwide 2017</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Preconditions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MHEALTH</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Preconditions</a:t>
            </a:r>
          </a:p>
        </p:txBody>
      </p:sp>
      <p:graphicFrame>
        <p:nvGraphicFramePr>
          <p:cNvPr id="3" name="ChartObject"/>
          <p:cNvGraphicFramePr/>
          <p:nvPr/>
        </p:nvGraphicFramePr>
        <p:xfrm>
          <a:off x="892700" y="2098700"/>
          <a:ext cx="105265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625600" y="1882800"/>
            <a:ext cx="2844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Deaths per 100,000 population</a:t>
            </a:r>
          </a:p>
        </p:txBody>
      </p:sp>
      <p:sp>
        <p:nvSpPr>
          <p:cNvPr id="5" name="New shape"/>
          <p:cNvSpPr/>
          <p:nvPr/>
        </p:nvSpPr>
        <p:spPr>
          <a:xfrm>
            <a:off x="676800" y="3255350"/>
            <a:ext cx="215900" cy="157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0170" tIns="46990" rIns="90170" bIns="46990" rtlCol="0" anchor="t"/>
          <a:lstStyle/>
          <a:p>
            <a:pPr algn="ctr">
              <a:spcAft>
                <a:spcPct val="20000"/>
              </a:spcAft>
            </a:pPr>
            <a:r>
              <a:rPr sz="1000">
                <a:solidFill>
                  <a:srgbClr val="0F283E"/>
                </a:solidFill>
                <a:latin typeface="Open Sans Light"/>
              </a:rPr>
              <a:t>Cause of death</a:t>
            </a:r>
          </a:p>
        </p:txBody>
      </p:sp>
      <p:sp>
        <p:nvSpPr>
          <p:cNvPr id="6"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42</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CDC; NCHS; </a:t>
            </a:r>
            <a:r>
              <a:rPr sz="800">
                <a:solidFill>
                  <a:srgbClr val="555555"/>
                </a:solidFill>
                <a:latin typeface="Open Sans"/>
                <a:hlinkClick r:id="rId6"/>
              </a:rPr>
              <a:t>ID 248622</a:t>
            </a:r>
          </a:p>
        </p:txBody>
      </p:sp>
      <p:sp>
        <p:nvSpPr>
          <p:cNvPr id="7"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8</a:t>
            </a: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Rates of the 10 leading causes of death in the United States in 2018 (per 100,000 population)*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Rates of the leading causes of death in the U.S. 2018</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Preconditions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162050" y="1882800"/>
            <a:ext cx="3771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Annual total cost per patient in U.S. dollars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2000 to 2016; 18-64 years; Medicaid beneficiaries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43</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American Journal of Preventive Medicine; Expert(s); </a:t>
            </a:r>
            <a:r>
              <a:rPr sz="800">
                <a:solidFill>
                  <a:srgbClr val="555555"/>
                </a:solidFill>
                <a:latin typeface="Open Sans"/>
                <a:hlinkClick r:id="rId6"/>
              </a:rPr>
              <a:t>ID 905242</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9</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Total annual per-patient costs of select chronic diseases in the United States for the period 2000-2016 (in U.S. dollars)*</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Annual total per-patient costs of select chronic diseases U.S. 2000-2016</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Preconditions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Canada, Asia, United Kingdom, United States; as of 2017; adjusted costs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44</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BMJ Open; Expert(s); </a:t>
            </a:r>
            <a:r>
              <a:rPr sz="800">
                <a:solidFill>
                  <a:srgbClr val="555555"/>
                </a:solidFill>
                <a:latin typeface="Open Sans"/>
                <a:hlinkClick r:id="rId6"/>
              </a:rPr>
              <a:t>ID 905273</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10</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Annual medication non-adherence costs per patient for select conditions worldwide as of 2017 (in U.S. dollars)*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Per patient cost of medication non-adherence by select disease per year 2017</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Healthcare apps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MHEALTH</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Healthcare apps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as of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45</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BIS Research; </a:t>
            </a:r>
            <a:r>
              <a:rPr sz="800">
                <a:solidFill>
                  <a:srgbClr val="555555"/>
                </a:solidFill>
                <a:latin typeface="Open Sans"/>
                <a:hlinkClick r:id="rId6"/>
              </a:rPr>
              <a:t>ID 877758</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12</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Mobile medical apps market size worldwide in 2017, and a forecast for 2025 (in billion U.S. dollars)*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Mobile medical apps market size worldwide 2017 and 2025</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Healthcare apps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Q1 2015 to Q3 2019</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46</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Appfigures; </a:t>
            </a:r>
            <a:r>
              <a:rPr sz="800">
                <a:solidFill>
                  <a:srgbClr val="555555"/>
                </a:solidFill>
                <a:latin typeface="Open Sans"/>
                <a:hlinkClick r:id="rId6"/>
              </a:rPr>
              <a:t>ID 779910</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13</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Number of mHealth apps available in the Apple App Store from 1st quarter 2015 to 3rd quarter 2019</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Apple App Store: number of available medical apps as of Q3 2019</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Healthcare apps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Q1 2015 to Q3 2019; category medical, not health &amp; fitness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47</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Appfigures; </a:t>
            </a:r>
            <a:r>
              <a:rPr sz="800">
                <a:solidFill>
                  <a:srgbClr val="555555"/>
                </a:solidFill>
                <a:latin typeface="Open Sans"/>
                <a:hlinkClick r:id="rId6"/>
              </a:rPr>
              <a:t>ID 779919</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14</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Number of mHealth apps available at Google Play from 1st quarter 2015 to 3rd quarter 2019</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Google Play: number of available medical apps as of Q3 2019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Table of Contents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MHEALTH</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Healthcare apps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778000" y="1882800"/>
            <a:ext cx="2540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Percentage of respondents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2,400; mHealth app publishers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48</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research2guidance; </a:t>
            </a:r>
            <a:r>
              <a:rPr sz="800">
                <a:solidFill>
                  <a:srgbClr val="555555"/>
                </a:solidFill>
                <a:latin typeface="Open Sans"/>
                <a:hlinkClick r:id="rId6"/>
              </a:rPr>
              <a:t>ID 795584</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15</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3200">
                <a:solidFill>
                  <a:srgbClr val="0A85E6"/>
                </a:solidFill>
                <a:latin typeface="Open Sans Light"/>
              </a:rPr>
              <a:t>Most attractive healthcare sectors for mHealth app companies as of 2017</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Most attractive healthcare sectors for mHealth app companies 2017</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Healthcare apps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708150" y="1882800"/>
            <a:ext cx="26797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Funding in billion U.S. dollars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49</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Mercom Capital; </a:t>
            </a:r>
            <a:r>
              <a:rPr sz="800">
                <a:solidFill>
                  <a:srgbClr val="555555"/>
                </a:solidFill>
                <a:latin typeface="Open Sans"/>
                <a:hlinkClick r:id="rId6"/>
              </a:rPr>
              <a:t>ID 736136</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16</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Top funded health IT technologies worldwide between 2010 and 2017 (in billion U.S. dollars)</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Most funded global health IT technologies 2010-2017</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Healthcare apps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689100" y="1882800"/>
            <a:ext cx="2717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Funding in million U.S. dollars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1st half year 2019</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50</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Mercom Capital; </a:t>
            </a:r>
            <a:r>
              <a:rPr sz="800">
                <a:solidFill>
                  <a:srgbClr val="555555"/>
                </a:solidFill>
                <a:latin typeface="Open Sans"/>
                <a:hlinkClick r:id="rId6"/>
              </a:rPr>
              <a:t>ID 736163</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17</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2500" lnSpcReduction="20000"/>
          </a:bodyPr>
          <a:lstStyle/>
          <a:p>
            <a:pPr algn="l">
              <a:lnSpc>
                <a:spcPct val="100000"/>
              </a:lnSpc>
              <a:spcAft>
                <a:spcPct val="20000"/>
              </a:spcAft>
            </a:pPr>
            <a:r>
              <a:rPr sz="3200">
                <a:solidFill>
                  <a:srgbClr val="0A85E6"/>
                </a:solidFill>
                <a:latin typeface="Open Sans Light"/>
              </a:rPr>
              <a:t>Top funded digital health categories worldwide in H1 2019 (in million U.S. dollars)</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Top funded global digital health categories H1 2019</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Consumers/patients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MHEALTH</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Consumers/patients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base: 190 patient groups; 56 therapy areas from 38 countries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51</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Deloitte; PatientView; </a:t>
            </a:r>
            <a:r>
              <a:rPr sz="800">
                <a:solidFill>
                  <a:srgbClr val="555555"/>
                </a:solidFill>
                <a:latin typeface="Open Sans"/>
                <a:hlinkClick r:id="rId6"/>
              </a:rPr>
              <a:t>ID 809394</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19</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Number of health apps being used by patients worldwide to manage their conditions as of 2017</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Number of health apps usage share by familiar patients 2017</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Consumers/patients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5628900" y="1882800"/>
            <a:ext cx="8382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Share</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base: 190 patient groups; 56 therapy areas from 38 countries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52</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Deloitte; PatientView; </a:t>
            </a:r>
            <a:r>
              <a:rPr sz="800">
                <a:solidFill>
                  <a:srgbClr val="555555"/>
                </a:solidFill>
                <a:latin typeface="Open Sans"/>
                <a:hlinkClick r:id="rId6"/>
              </a:rPr>
              <a:t>ID 809407</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20</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0000" lnSpcReduction="20000"/>
          </a:bodyPr>
          <a:lstStyle/>
          <a:p>
            <a:pPr algn="l">
              <a:lnSpc>
                <a:spcPct val="100000"/>
              </a:lnSpc>
              <a:spcAft>
                <a:spcPct val="20000"/>
              </a:spcAft>
            </a:pPr>
            <a:r>
              <a:rPr sz="3200">
                <a:solidFill>
                  <a:srgbClr val="0A85E6"/>
                </a:solidFill>
                <a:latin typeface="Open Sans Light"/>
              </a:rPr>
              <a:t>Ways of accessing health apps by patients worldwide as of 2017</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Health apps accessing ways by patients worldwide 2017</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Consumers/patients</a:t>
            </a:r>
          </a:p>
        </p:txBody>
      </p:sp>
      <p:graphicFrame>
        <p:nvGraphicFramePr>
          <p:cNvPr id="3" name="New Table"/>
          <p:cNvGraphicFramePr>
            <a:graphicFrameLocks noGrp="1"/>
          </p:cNvGraphicFramePr>
          <p:nvPr/>
        </p:nvGraphicFramePr>
        <p:xfrm>
          <a:off x="676800" y="1882800"/>
          <a:ext cx="10742400" cy="2499360"/>
        </p:xfrm>
        <a:graphic>
          <a:graphicData uri="http://schemas.openxmlformats.org/drawingml/2006/table">
            <a:tbl>
              <a:tblPr firstRow="1" bandRow="1">
                <a:tableStyleId>{5C22544A-7EE6-4342-B048-85BDC9FD1C3A}</a:tableStyleId>
              </a:tblPr>
              <a:tblGrid>
                <a:gridCol w="5532900">
                  <a:extLst>
                    <a:ext uri="{9D8B030D-6E8A-4147-A177-3AD203B41FA5}">
                      <a16:colId xmlns:a16="http://schemas.microsoft.com/office/drawing/2014/main" val="20000"/>
                    </a:ext>
                  </a:extLst>
                </a:gridCol>
                <a:gridCol w="5209500">
                  <a:extLst>
                    <a:ext uri="{9D8B030D-6E8A-4147-A177-3AD203B41FA5}">
                      <a16:colId xmlns:a16="http://schemas.microsoft.com/office/drawing/2014/main" val="20001"/>
                    </a:ext>
                  </a:extLst>
                </a:gridCol>
              </a:tblGrid>
              <a:tr h="0">
                <a:tc>
                  <a:txBody>
                    <a:bodyPr/>
                    <a:lstStyle/>
                    <a:p>
                      <a:pPr algn="l"/>
                      <a:endParaRPr sz="1000" b="1">
                        <a:solidFill>
                          <a:srgbClr val="0F283E"/>
                        </a:solidFill>
                        <a:latin typeface="Open Sans Light"/>
                      </a:endParaRP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Percentage of respondents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0"/>
                  </a:ext>
                </a:extLst>
              </a:tr>
              <a:tr h="0">
                <a:tc>
                  <a:txBody>
                    <a:bodyPr/>
                    <a:lstStyle/>
                    <a:p>
                      <a:r>
                        <a:rPr sz="1000">
                          <a:solidFill>
                            <a:srgbClr val="0F283E"/>
                          </a:solidFill>
                          <a:latin typeface="Open Sans Light"/>
                        </a:rPr>
                        <a:t>Apps to monitor environmental conditions (e.g. weather/rain/pollen forecast)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49%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1"/>
                  </a:ext>
                </a:extLst>
              </a:tr>
              <a:tr h="0">
                <a:tc>
                  <a:txBody>
                    <a:bodyPr/>
                    <a:lstStyle/>
                    <a:p>
                      <a:r>
                        <a:rPr sz="1000">
                          <a:solidFill>
                            <a:srgbClr val="0F283E"/>
                          </a:solidFill>
                          <a:latin typeface="Open Sans Light"/>
                        </a:rPr>
                        <a:t>Apps to track fitness (e.g. Runkeeper, Runtastic, fitbit)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44%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2"/>
                  </a:ext>
                </a:extLst>
              </a:tr>
              <a:tr h="0">
                <a:tc>
                  <a:txBody>
                    <a:bodyPr/>
                    <a:lstStyle/>
                    <a:p>
                      <a:r>
                        <a:rPr sz="1000">
                          <a:solidFill>
                            <a:srgbClr val="0F283E"/>
                          </a:solidFill>
                          <a:latin typeface="Open Sans Light"/>
                        </a:rPr>
                        <a:t>Apps for diet and nutrition tracking (e.g. Lose it!, MyFitnessPal, Pact etc.)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42%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3"/>
                  </a:ext>
                </a:extLst>
              </a:tr>
              <a:tr h="0">
                <a:tc>
                  <a:txBody>
                    <a:bodyPr/>
                    <a:lstStyle/>
                    <a:p>
                      <a:r>
                        <a:rPr sz="1000">
                          <a:solidFill>
                            <a:srgbClr val="0F283E"/>
                          </a:solidFill>
                          <a:latin typeface="Open Sans Light"/>
                        </a:rPr>
                        <a:t>Apps for self-diagnosis (e.g. Medscape, WebMD, iTriage Health)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4"/>
                  </a:ext>
                </a:extLst>
              </a:tr>
              <a:tr h="0">
                <a:tc>
                  <a:txBody>
                    <a:bodyPr/>
                    <a:lstStyle/>
                    <a:p>
                      <a:r>
                        <a:rPr sz="1000">
                          <a:solidFill>
                            <a:srgbClr val="0F283E"/>
                          </a:solidFill>
                          <a:latin typeface="Open Sans Light"/>
                        </a:rPr>
                        <a:t>Apps to measure other health metrics (e.g. pulse &amp; blood pressure, body heat, blood glucose, etc.), for instance using the camera of your smartphone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26%</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5"/>
                  </a:ext>
                </a:extLst>
              </a:tr>
              <a:tr h="0">
                <a:tc>
                  <a:txBody>
                    <a:bodyPr/>
                    <a:lstStyle/>
                    <a:p>
                      <a:r>
                        <a:rPr sz="1000">
                          <a:solidFill>
                            <a:srgbClr val="0F283E"/>
                          </a:solidFill>
                          <a:latin typeface="Open Sans Light"/>
                        </a:rPr>
                        <a:t>Apps for sleep tracking (e.g. Sleep Cycle, SleepBot, Sleeptime)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6"/>
                  </a:ext>
                </a:extLst>
              </a:tr>
              <a:tr h="0">
                <a:tc>
                  <a:txBody>
                    <a:bodyPr/>
                    <a:lstStyle/>
                    <a:p>
                      <a:r>
                        <a:rPr sz="1000">
                          <a:solidFill>
                            <a:srgbClr val="0F283E"/>
                          </a:solidFill>
                          <a:latin typeface="Open Sans Light"/>
                        </a:rPr>
                        <a:t>Apps that give fitness instructions (e.g. Sworkit, Activex, Pear)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7"/>
                  </a:ext>
                </a:extLst>
              </a:tr>
              <a:tr h="0">
                <a:tc>
                  <a:txBody>
                    <a:bodyPr/>
                    <a:lstStyle/>
                    <a:p>
                      <a:r>
                        <a:rPr sz="1000">
                          <a:solidFill>
                            <a:srgbClr val="0F283E"/>
                          </a:solidFill>
                          <a:latin typeface="Open Sans Light"/>
                        </a:rPr>
                        <a:t>Apps to relieve stress/promote inner peace, for instance through meditation, light yoga exercises, or similar activities (e.g. smiling mind, Mindfulness, Breathe2Relax)</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8"/>
                  </a:ext>
                </a:extLst>
              </a:tr>
            </a:tbl>
          </a:graphicData>
        </a:graphic>
      </p:graphicFrame>
      <p:sp>
        <p:nvSpPr>
          <p:cNvPr id="4" name="New shape"/>
          <p:cNvSpPr/>
          <p:nvPr/>
        </p:nvSpPr>
        <p:spPr>
          <a:xfrm>
            <a:off x="613300" y="5302800"/>
            <a:ext cx="10869400" cy="684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OleObject"/>
          <p:cNvGraphicFramePr>
            <a:graphicFrameLocks noChangeAspect="1"/>
          </p:cNvGraphicFramePr>
          <p:nvPr/>
        </p:nvGraphicFramePr>
        <p:xfrm>
          <a:off x="9270719" y="5372948"/>
          <a:ext cx="2148480" cy="613851"/>
        </p:xfrm>
        <a:graphic>
          <a:graphicData uri="http://schemas.openxmlformats.org/presentationml/2006/ole">
            <mc:AlternateContent xmlns:mc="http://schemas.openxmlformats.org/markup-compatibility/2006">
              <mc:Choice xmlns:v="urn:schemas-microsoft-com:vml" Requires="v">
                <p:oleObj spid="_x0000_s1039" r:id="rId6" imgW="2148480" imgH="613851" progId=".xls">
                  <p:embed/>
                </p:oleObj>
              </mc:Choice>
              <mc:Fallback>
                <p:oleObj r:id="rId6" imgW="2148480" imgH="613851" progId=".xls">
                  <p:embed/>
                  <p:pic>
                    <p:nvPicPr>
                      <p:cNvPr id="0" name="OLE substitute image"/>
                      <p:cNvPicPr/>
                      <p:nvPr/>
                    </p:nvPicPr>
                    <p:blipFill>
                      <a:blip r:embed="rId7"/>
                      <a:srcRect t="100000" b="-100000"/>
                      <a:tile tx="0" ty="0" sx="100000" sy="100000" flip="none" algn="tl"/>
                    </p:blipFill>
                    <p:spPr>
                      <a:xfrm>
                        <a:off x="9270719" y="5372948"/>
                        <a:ext cx="2148480" cy="613851"/>
                      </a:xfrm>
                      <a:prstGeom prst="rect">
                        <a:avLst/>
                      </a:prstGeom>
                      <a:blipFill>
                        <a:blip r:embed="rId8"/>
                        <a:stretch>
                          <a:fillRect/>
                        </a:stretch>
                      </a:blipFill>
                      <a:ln>
                        <a:noFill/>
                      </a:ln>
                    </p:spPr>
                  </p:pic>
                </p:oleObj>
              </mc:Fallback>
            </mc:AlternateContent>
          </a:graphicData>
        </a:graphic>
      </p:graphicFrame>
      <p:sp>
        <p:nvSpPr>
          <p:cNvPr id="6"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March 2-7, 2017; 18 years and older; base: 962</a:t>
            </a:r>
          </a:p>
          <a:p>
            <a:pPr algn="l"/>
            <a:r>
              <a:rPr sz="800">
                <a:solidFill>
                  <a:srgbClr val="555555"/>
                </a:solidFill>
                <a:latin typeface="Open Sans"/>
              </a:rPr>
              <a:t>Further information regarding this statistic can be found on </a:t>
            </a:r>
            <a:r>
              <a:rPr sz="800">
                <a:solidFill>
                  <a:srgbClr val="555555"/>
                </a:solidFill>
                <a:latin typeface="Open Sans"/>
                <a:hlinkClick r:id="rId9" action="ppaction://hlinksldjump"/>
              </a:rPr>
              <a:t>page 53</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Survey; </a:t>
            </a:r>
            <a:r>
              <a:rPr sz="800">
                <a:solidFill>
                  <a:srgbClr val="555555"/>
                </a:solidFill>
                <a:latin typeface="Open Sans"/>
                <a:hlinkClick r:id="rId10"/>
              </a:rPr>
              <a:t>ID 378850</a:t>
            </a:r>
          </a:p>
        </p:txBody>
      </p:sp>
      <p:sp>
        <p:nvSpPr>
          <p:cNvPr id="7"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21</a:t>
            </a: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Percentage of mobile medical application categories used by U.S. adults at least once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Share of categories of mobile health apps used among U.S. consumers 2017</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Consumers/patients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March 2-7, 2017; 18 years and older; base: 962; 69 working in health care; smartphone and/or tablet owners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54</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Survey; </a:t>
            </a:r>
            <a:r>
              <a:rPr sz="800">
                <a:solidFill>
                  <a:srgbClr val="555555"/>
                </a:solidFill>
                <a:latin typeface="Open Sans"/>
                <a:hlinkClick r:id="rId6"/>
              </a:rPr>
              <a:t>ID 698524</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22</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Percentage of U.S. health care workers who would be willing to use an app to track illness and medication as of 2017</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U.S. health workers that would use an app to track illness 2017</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Consumers/patients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March 2-7, 2017; 18 years and older; 962 Respondents; smartphone and/or tablet owners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55</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Survey; </a:t>
            </a:r>
            <a:r>
              <a:rPr sz="800">
                <a:solidFill>
                  <a:srgbClr val="555555"/>
                </a:solidFill>
                <a:latin typeface="Open Sans"/>
                <a:hlinkClick r:id="rId6"/>
              </a:rPr>
              <a:t>ID 698331</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23</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Percentage of U.S. adults who would be willing to use an app for health emergencies as of 2017</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U.S. adults that would use an app for health emergencies 2017</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Consumers/patients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March 2-7, 2017; 18 years and older; 962 Respondents; owners of a smartphone and/or tablet</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56</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Survey; </a:t>
            </a:r>
            <a:r>
              <a:rPr sz="800">
                <a:solidFill>
                  <a:srgbClr val="555555"/>
                </a:solidFill>
                <a:latin typeface="Open Sans"/>
                <a:hlinkClick r:id="rId6"/>
              </a:rPr>
              <a:t>ID 699479</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24</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5000" lnSpcReduction="20000"/>
          </a:bodyPr>
          <a:lstStyle/>
          <a:p>
            <a:pPr algn="l">
              <a:lnSpc>
                <a:spcPct val="100000"/>
              </a:lnSpc>
              <a:spcAft>
                <a:spcPct val="20000"/>
              </a:spcAft>
            </a:pPr>
            <a:r>
              <a:rPr sz="3200">
                <a:solidFill>
                  <a:srgbClr val="0A85E6"/>
                </a:solidFill>
                <a:latin typeface="Open Sans Light"/>
              </a:rPr>
              <a:t>Percentage of U.S. adults that use apps for self-diagnosis as of 2017</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U.S. adults that used apps for self-diagnosis 2017</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Table of Contents</a:t>
            </a:r>
          </a:p>
        </p:txBody>
      </p:sp>
      <p:sp>
        <p:nvSpPr>
          <p:cNvPr id="4" name="New shape"/>
          <p:cNvSpPr/>
          <p:nvPr/>
        </p:nvSpPr>
        <p:spPr>
          <a:xfrm>
            <a:off x="397400" y="188280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01</a:t>
            </a:r>
          </a:p>
        </p:txBody>
      </p:sp>
      <p:sp>
        <p:nvSpPr>
          <p:cNvPr id="5" name="New shape"/>
          <p:cNvSpPr/>
          <p:nvPr/>
        </p:nvSpPr>
        <p:spPr>
          <a:xfrm>
            <a:off x="676800" y="188280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Overview</a:t>
            </a:r>
          </a:p>
        </p:txBody>
      </p:sp>
      <p:sp>
        <p:nvSpPr>
          <p:cNvPr id="6"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3" action="ppaction://hlinksldjump"/>
              </a:rPr>
              <a:t>02</a:t>
            </a:r>
          </a:p>
        </p:txBody>
      </p:sp>
      <p:sp>
        <p:nvSpPr>
          <p:cNvPr id="7"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Total mhealth market size forecast worldwide 2016-2025</a:t>
            </a:r>
          </a:p>
        </p:txBody>
      </p:sp>
      <p:sp>
        <p:nvSpPr>
          <p:cNvPr id="8"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4" action="ppaction://hlinksldjump"/>
              </a:rPr>
              <a:t>03</a:t>
            </a:r>
          </a:p>
        </p:txBody>
      </p:sp>
      <p:sp>
        <p:nvSpPr>
          <p:cNvPr id="9"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U.S. digital health market size by technology forecast 2014-2024</a:t>
            </a:r>
          </a:p>
        </p:txBody>
      </p:sp>
      <p:sp>
        <p:nvSpPr>
          <p:cNvPr id="10"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5" action="ppaction://hlinksldjump"/>
              </a:rPr>
              <a:t>04</a:t>
            </a:r>
          </a:p>
        </p:txBody>
      </p:sp>
      <p:sp>
        <p:nvSpPr>
          <p:cNvPr id="11"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Healthcare wearable devices - global market size 2015-2021</a:t>
            </a:r>
          </a:p>
        </p:txBody>
      </p:sp>
      <p:sp>
        <p:nvSpPr>
          <p:cNvPr id="12"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6" action="ppaction://hlinksldjump"/>
              </a:rPr>
              <a:t>05</a:t>
            </a:r>
          </a:p>
        </p:txBody>
      </p:sp>
      <p:sp>
        <p:nvSpPr>
          <p:cNvPr id="13"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Global mobile health app downloads 2013-2017</a:t>
            </a:r>
          </a:p>
        </p:txBody>
      </p:sp>
      <p:sp>
        <p:nvSpPr>
          <p:cNvPr id="14" name="New shape"/>
          <p:cNvSpPr/>
          <p:nvPr/>
        </p:nvSpPr>
        <p:spPr>
          <a:xfrm>
            <a:off x="781200" y="324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7" action="ppaction://hlinksldjump"/>
              </a:rPr>
              <a:t>06</a:t>
            </a:r>
          </a:p>
        </p:txBody>
      </p:sp>
      <p:sp>
        <p:nvSpPr>
          <p:cNvPr id="15" name="New shape"/>
          <p:cNvSpPr/>
          <p:nvPr/>
        </p:nvSpPr>
        <p:spPr>
          <a:xfrm>
            <a:off x="781200" y="324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Revenue from mHealth apps worldwide 2017</a:t>
            </a:r>
          </a:p>
        </p:txBody>
      </p:sp>
      <p:sp>
        <p:nvSpPr>
          <p:cNvPr id="16" name="New shape"/>
          <p:cNvSpPr/>
          <p:nvPr/>
        </p:nvSpPr>
        <p:spPr>
          <a:xfrm>
            <a:off x="397400" y="361074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02</a:t>
            </a:r>
          </a:p>
        </p:txBody>
      </p:sp>
      <p:sp>
        <p:nvSpPr>
          <p:cNvPr id="17" name="New shape"/>
          <p:cNvSpPr/>
          <p:nvPr/>
        </p:nvSpPr>
        <p:spPr>
          <a:xfrm>
            <a:off x="676800" y="361074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Preconditions</a:t>
            </a:r>
          </a:p>
        </p:txBody>
      </p:sp>
      <p:sp>
        <p:nvSpPr>
          <p:cNvPr id="18" name="New shape"/>
          <p:cNvSpPr/>
          <p:nvPr/>
        </p:nvSpPr>
        <p:spPr>
          <a:xfrm>
            <a:off x="781200" y="401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8" action="ppaction://hlinksldjump"/>
              </a:rPr>
              <a:t>08</a:t>
            </a:r>
          </a:p>
        </p:txBody>
      </p:sp>
      <p:sp>
        <p:nvSpPr>
          <p:cNvPr id="19" name="New shape"/>
          <p:cNvSpPr/>
          <p:nvPr/>
        </p:nvSpPr>
        <p:spPr>
          <a:xfrm>
            <a:off x="781200" y="401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Rates of the leading causes of death in the U.S. 2018</a:t>
            </a:r>
          </a:p>
        </p:txBody>
      </p:sp>
      <p:sp>
        <p:nvSpPr>
          <p:cNvPr id="20" name="New shape"/>
          <p:cNvSpPr/>
          <p:nvPr/>
        </p:nvSpPr>
        <p:spPr>
          <a:xfrm>
            <a:off x="781200" y="425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9" action="ppaction://hlinksldjump"/>
              </a:rPr>
              <a:t>09</a:t>
            </a:r>
          </a:p>
        </p:txBody>
      </p:sp>
      <p:sp>
        <p:nvSpPr>
          <p:cNvPr id="21" name="New shape"/>
          <p:cNvSpPr/>
          <p:nvPr/>
        </p:nvSpPr>
        <p:spPr>
          <a:xfrm>
            <a:off x="781200" y="425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Annual total per-patient costs of select chronic diseases U.S. 2000-2016</a:t>
            </a:r>
          </a:p>
        </p:txBody>
      </p:sp>
      <p:sp>
        <p:nvSpPr>
          <p:cNvPr id="22" name="New shape"/>
          <p:cNvSpPr/>
          <p:nvPr/>
        </p:nvSpPr>
        <p:spPr>
          <a:xfrm>
            <a:off x="781200" y="449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0" action="ppaction://hlinksldjump"/>
              </a:rPr>
              <a:t>10</a:t>
            </a:r>
          </a:p>
        </p:txBody>
      </p:sp>
      <p:sp>
        <p:nvSpPr>
          <p:cNvPr id="23" name="New shape"/>
          <p:cNvSpPr/>
          <p:nvPr/>
        </p:nvSpPr>
        <p:spPr>
          <a:xfrm>
            <a:off x="781200" y="449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Per patient cost of medication non-adherence by select disease per year 2017</a:t>
            </a:r>
          </a:p>
        </p:txBody>
      </p:sp>
      <p:sp>
        <p:nvSpPr>
          <p:cNvPr id="24" name="New shape"/>
          <p:cNvSpPr/>
          <p:nvPr/>
        </p:nvSpPr>
        <p:spPr>
          <a:xfrm>
            <a:off x="397400" y="4858681"/>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03</a:t>
            </a:r>
          </a:p>
        </p:txBody>
      </p:sp>
      <p:sp>
        <p:nvSpPr>
          <p:cNvPr id="25" name="New shape"/>
          <p:cNvSpPr/>
          <p:nvPr/>
        </p:nvSpPr>
        <p:spPr>
          <a:xfrm>
            <a:off x="676800" y="485868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Healthcare apps</a:t>
            </a:r>
          </a:p>
        </p:txBody>
      </p:sp>
      <p:sp>
        <p:nvSpPr>
          <p:cNvPr id="26" name="New shape"/>
          <p:cNvSpPr/>
          <p:nvPr/>
        </p:nvSpPr>
        <p:spPr>
          <a:xfrm>
            <a:off x="781200" y="525962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1" action="ppaction://hlinksldjump"/>
              </a:rPr>
              <a:t>12</a:t>
            </a:r>
          </a:p>
        </p:txBody>
      </p:sp>
      <p:sp>
        <p:nvSpPr>
          <p:cNvPr id="27" name="New shape"/>
          <p:cNvSpPr/>
          <p:nvPr/>
        </p:nvSpPr>
        <p:spPr>
          <a:xfrm>
            <a:off x="781200" y="525962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Mobile medical apps market size worldwide 2017 and 2025</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Therapeutic areas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MHEALTH</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Therapeutic areas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778000" y="1882800"/>
            <a:ext cx="2540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Percentage of respondents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2,400; mHealth app publishers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57</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research2guidance; </a:t>
            </a:r>
            <a:r>
              <a:rPr sz="800">
                <a:solidFill>
                  <a:srgbClr val="555555"/>
                </a:solidFill>
                <a:latin typeface="Open Sans"/>
                <a:hlinkClick r:id="rId6"/>
              </a:rPr>
              <a:t>ID 795584</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26</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3200">
                <a:solidFill>
                  <a:srgbClr val="0A85E6"/>
                </a:solidFill>
                <a:latin typeface="Open Sans Light"/>
              </a:rPr>
              <a:t>Most attractive healthcare sectors for mHealth app companies as of 2017</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Most attractive healthcare sectors for mHealth app companies 2017</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Therapeutic areas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2,400; mHealth app publishers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58</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research2guidance; WHO; </a:t>
            </a:r>
            <a:r>
              <a:rPr sz="800">
                <a:solidFill>
                  <a:srgbClr val="555555"/>
                </a:solidFill>
                <a:latin typeface="Open Sans"/>
                <a:hlinkClick r:id="rId6"/>
              </a:rPr>
              <a:t>ID 795535</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27</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Therapy fields offering the best 5-year market potential for mHealth worldwide as of 2017 (in million cases)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Therapy areas with best 5-year mHealth market potential worldwide by case number 2017</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ew shape"/>
          <p:cNvSpPr/>
          <p:nvPr/>
        </p:nvSpPr>
        <p:spPr>
          <a:xfrm>
            <a:off x="10868400" y="6465600"/>
            <a:ext cx="752400" cy="154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63200" y="6465600"/>
            <a:ext cx="219600" cy="399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Therapeutic areas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5"/>
          </a:graphicData>
        </a:graphic>
      </p:graphicFrame>
      <p:sp>
        <p:nvSpPr>
          <p:cNvPr id="4" name="New shape"/>
          <p:cNvSpPr/>
          <p:nvPr/>
        </p:nvSpPr>
        <p:spPr>
          <a:xfrm>
            <a:off x="613300" y="5302800"/>
            <a:ext cx="10869400" cy="6840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OleObject"/>
          <p:cNvGraphicFramePr>
            <a:graphicFrameLocks noChangeAspect="1"/>
          </p:cNvGraphicFramePr>
          <p:nvPr/>
        </p:nvGraphicFramePr>
        <p:xfrm>
          <a:off x="9270719" y="5372948"/>
          <a:ext cx="2148480" cy="613851"/>
        </p:xfrm>
        <a:graphic>
          <a:graphicData uri="http://schemas.openxmlformats.org/presentationml/2006/ole">
            <mc:AlternateContent xmlns:mc="http://schemas.openxmlformats.org/markup-compatibility/2006">
              <mc:Choice xmlns:v="urn:schemas-microsoft-com:vml" Requires="v">
                <p:oleObj spid="_x0000_s2050" r:id="rId7" imgW="2148480" imgH="613851" progId=".xls">
                  <p:embed/>
                </p:oleObj>
              </mc:Choice>
              <mc:Fallback>
                <p:oleObj r:id="rId7" imgW="2148480" imgH="613851" progId=".xls">
                  <p:embed/>
                  <p:pic>
                    <p:nvPicPr>
                      <p:cNvPr id="0" name="OLE substitute image"/>
                      <p:cNvPicPr/>
                      <p:nvPr/>
                    </p:nvPicPr>
                    <p:blipFill>
                      <a:blip r:embed="rId8"/>
                      <a:srcRect t="100000" b="-100000"/>
                      <a:tile tx="0" ty="0" sx="100000" sy="100000" flip="none" algn="tl"/>
                    </p:blipFill>
                    <p:spPr>
                      <a:xfrm>
                        <a:off x="9270719" y="5372948"/>
                        <a:ext cx="2148480" cy="613851"/>
                      </a:xfrm>
                      <a:prstGeom prst="rect">
                        <a:avLst/>
                      </a:prstGeom>
                      <a:blipFill>
                        <a:blip r:embed="rId9"/>
                        <a:stretch>
                          <a:fillRect/>
                        </a:stretch>
                      </a:blipFill>
                      <a:ln>
                        <a:noFill/>
                      </a:ln>
                    </p:spPr>
                  </p:pic>
                </p:oleObj>
              </mc:Fallback>
            </mc:AlternateContent>
          </a:graphicData>
        </a:graphic>
      </p:graphicFrame>
      <p:sp>
        <p:nvSpPr>
          <p:cNvPr id="6" name="New shape"/>
          <p:cNvSpPr/>
          <p:nvPr/>
        </p:nvSpPr>
        <p:spPr>
          <a:xfrm>
            <a:off x="4644650" y="1882800"/>
            <a:ext cx="28067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Number of mobile cancer apps</a:t>
            </a:r>
          </a:p>
        </p:txBody>
      </p:sp>
      <p:sp>
        <p:nvSpPr>
          <p:cNvPr id="7"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as of May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10" action="ppaction://hlinksldjump"/>
              </a:rPr>
              <a:t>page 59</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IQVIA; AppScript; </a:t>
            </a:r>
            <a:r>
              <a:rPr sz="800">
                <a:solidFill>
                  <a:srgbClr val="555555"/>
                </a:solidFill>
                <a:latin typeface="Open Sans"/>
                <a:hlinkClick r:id="rId11"/>
              </a:rPr>
              <a:t>ID 884775</a:t>
            </a:r>
          </a:p>
        </p:txBody>
      </p:sp>
      <p:sp>
        <p:nvSpPr>
          <p:cNvPr id="8"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28</a:t>
            </a:r>
          </a:p>
        </p:txBody>
      </p:sp>
      <p:sp>
        <p:nvSpPr>
          <p:cNvPr id="9"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7500" lnSpcReduction="20000"/>
          </a:bodyPr>
          <a:lstStyle/>
          <a:p>
            <a:pPr algn="l">
              <a:lnSpc>
                <a:spcPct val="100000"/>
              </a:lnSpc>
              <a:spcAft>
                <a:spcPct val="20000"/>
              </a:spcAft>
            </a:pPr>
            <a:r>
              <a:rPr sz="3200">
                <a:solidFill>
                  <a:srgbClr val="0A85E6"/>
                </a:solidFill>
                <a:latin typeface="Open Sans Light"/>
              </a:rPr>
              <a:t>Number of mobile cancer apps available by cancer type as of 2018</a:t>
            </a:r>
          </a:p>
        </p:txBody>
      </p:sp>
      <p:sp>
        <p:nvSpPr>
          <p:cNvPr id="10"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Number of mobile cancer apps by cancer type as of 2018</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Therapeutic areas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as of May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60</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IQVIA; AppScript; </a:t>
            </a:r>
            <a:r>
              <a:rPr sz="800">
                <a:solidFill>
                  <a:srgbClr val="555555"/>
                </a:solidFill>
                <a:latin typeface="Open Sans"/>
                <a:hlinkClick r:id="rId6"/>
              </a:rPr>
              <a:t>ID 884831</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29</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Percentage of mobile cancer apps that target patients with specific cancer types or just general cancer as of 2018</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Mobile cancer apps that target patients with specific types of cancer 2018</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ew shape"/>
          <p:cNvSpPr/>
          <p:nvPr/>
        </p:nvSpPr>
        <p:spPr>
          <a:xfrm>
            <a:off x="10868400" y="6465600"/>
            <a:ext cx="752400" cy="154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63200" y="6465600"/>
            <a:ext cx="219600" cy="399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Therapeutic areas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5"/>
          </a:graphicData>
        </a:graphic>
      </p:graphicFrame>
      <p:sp>
        <p:nvSpPr>
          <p:cNvPr id="4" name="New shape"/>
          <p:cNvSpPr/>
          <p:nvPr/>
        </p:nvSpPr>
        <p:spPr>
          <a:xfrm>
            <a:off x="613300" y="5302800"/>
            <a:ext cx="10869400" cy="6840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OleObject"/>
          <p:cNvGraphicFramePr>
            <a:graphicFrameLocks noChangeAspect="1"/>
          </p:cNvGraphicFramePr>
          <p:nvPr/>
        </p:nvGraphicFramePr>
        <p:xfrm>
          <a:off x="9270719" y="5372948"/>
          <a:ext cx="2148480" cy="613851"/>
        </p:xfrm>
        <a:graphic>
          <a:graphicData uri="http://schemas.openxmlformats.org/presentationml/2006/ole">
            <mc:AlternateContent xmlns:mc="http://schemas.openxmlformats.org/markup-compatibility/2006">
              <mc:Choice xmlns:v="urn:schemas-microsoft-com:vml" Requires="v">
                <p:oleObj spid="_x0000_s3074" r:id="rId7" imgW="2148480" imgH="613851" progId=".xls">
                  <p:embed/>
                </p:oleObj>
              </mc:Choice>
              <mc:Fallback>
                <p:oleObj r:id="rId7" imgW="2148480" imgH="613851" progId=".xls">
                  <p:embed/>
                  <p:pic>
                    <p:nvPicPr>
                      <p:cNvPr id="0" name="OLE substitute image"/>
                      <p:cNvPicPr/>
                      <p:nvPr/>
                    </p:nvPicPr>
                    <p:blipFill>
                      <a:blip r:embed="rId8"/>
                      <a:srcRect t="100000" b="-100000"/>
                      <a:tile tx="0" ty="0" sx="100000" sy="100000" flip="none" algn="tl"/>
                    </p:blipFill>
                    <p:spPr>
                      <a:xfrm>
                        <a:off x="9270719" y="5372948"/>
                        <a:ext cx="2148480" cy="613851"/>
                      </a:xfrm>
                      <a:prstGeom prst="rect">
                        <a:avLst/>
                      </a:prstGeom>
                      <a:blipFill>
                        <a:blip r:embed="rId9"/>
                        <a:stretch>
                          <a:fillRect/>
                        </a:stretch>
                      </a:blipFill>
                      <a:ln>
                        <a:noFill/>
                      </a:ln>
                    </p:spPr>
                  </p:pic>
                </p:oleObj>
              </mc:Fallback>
            </mc:AlternateContent>
          </a:graphicData>
        </a:graphic>
      </p:graphicFrame>
      <p:sp>
        <p:nvSpPr>
          <p:cNvPr id="6" name="New shape"/>
          <p:cNvSpPr/>
          <p:nvPr/>
        </p:nvSpPr>
        <p:spPr>
          <a:xfrm>
            <a:off x="5228850" y="1882800"/>
            <a:ext cx="16383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Number of apps</a:t>
            </a:r>
          </a:p>
        </p:txBody>
      </p:sp>
      <p:sp>
        <p:nvSpPr>
          <p:cNvPr id="7"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a:t>
            </a:r>
          </a:p>
          <a:p>
            <a:pPr algn="l"/>
            <a:r>
              <a:rPr sz="800">
                <a:solidFill>
                  <a:srgbClr val="555555"/>
                </a:solidFill>
                <a:latin typeface="Open Sans"/>
              </a:rPr>
              <a:t>Further information regarding this statistic can be found on </a:t>
            </a:r>
            <a:r>
              <a:rPr sz="800">
                <a:solidFill>
                  <a:srgbClr val="555555"/>
                </a:solidFill>
                <a:latin typeface="Open Sans"/>
                <a:hlinkClick r:id="rId10" action="ppaction://hlinksldjump"/>
              </a:rPr>
              <a:t>page 61</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IQVIA; ClinicalTrials.gov; </a:t>
            </a:r>
            <a:r>
              <a:rPr sz="800">
                <a:solidFill>
                  <a:srgbClr val="555555"/>
                </a:solidFill>
                <a:latin typeface="Open Sans"/>
                <a:hlinkClick r:id="rId11"/>
              </a:rPr>
              <a:t>ID 884839</a:t>
            </a:r>
          </a:p>
        </p:txBody>
      </p:sp>
      <p:sp>
        <p:nvSpPr>
          <p:cNvPr id="8"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30</a:t>
            </a:r>
          </a:p>
        </p:txBody>
      </p:sp>
      <p:sp>
        <p:nvSpPr>
          <p:cNvPr id="9"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0000" lnSpcReduction="20000"/>
          </a:bodyPr>
          <a:lstStyle/>
          <a:p>
            <a:pPr algn="l">
              <a:lnSpc>
                <a:spcPct val="100000"/>
              </a:lnSpc>
              <a:spcAft>
                <a:spcPct val="20000"/>
              </a:spcAft>
            </a:pPr>
            <a:r>
              <a:rPr sz="3200">
                <a:solidFill>
                  <a:srgbClr val="0A85E6"/>
                </a:solidFill>
                <a:latin typeface="Open Sans Light"/>
              </a:rPr>
              <a:t>Number of oncology-related health app clinical trials in the U.S. in 2016-2017, by use</a:t>
            </a:r>
          </a:p>
        </p:txBody>
      </p:sp>
      <p:sp>
        <p:nvSpPr>
          <p:cNvPr id="10"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Oncology-related health app clinical trials by type in the U.S. 2016-2017</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Market forecasts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MHEALTH</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forecasts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as of May 2015</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62</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estimates; Grand View Research; </a:t>
            </a:r>
            <a:r>
              <a:rPr sz="800">
                <a:solidFill>
                  <a:srgbClr val="555555"/>
                </a:solidFill>
                <a:latin typeface="Open Sans"/>
                <a:hlinkClick r:id="rId6"/>
              </a:rPr>
              <a:t>ID 628139</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32</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Projected market size of major smart healthcare products worldwide from 2014 to 2020 (in billion U.S. dollars)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Size of main smart healthcare products market worldwide 2014-2020</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forecasts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as of December 2015</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63</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estimates; Zion Market Research; </a:t>
            </a:r>
            <a:r>
              <a:rPr sz="800">
                <a:solidFill>
                  <a:srgbClr val="555555"/>
                </a:solidFill>
                <a:latin typeface="Open Sans"/>
                <a:hlinkClick r:id="rId6"/>
              </a:rPr>
              <a:t>ID 628190</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33</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Projected total global mHealth devices and services revenue from 2014 to 2020 (in billion U.S. dollars)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Global mHealth devices and services revenue 2014-2020</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forecasts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as of August 2017</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64</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estimates; Grand View Research; </a:t>
            </a:r>
            <a:r>
              <a:rPr sz="800">
                <a:solidFill>
                  <a:srgbClr val="555555"/>
                </a:solidFill>
                <a:latin typeface="Open Sans"/>
                <a:hlinkClick r:id="rId6"/>
              </a:rPr>
              <a:t>ID 889623</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34</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Total mobile health apps market forecast in the United States from 2015 to 2025 (in million U.S. dollars)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Total mobile health apps market size forecast in U.S. 2015-2025</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Table of Contents</a:t>
            </a:r>
          </a:p>
        </p:txBody>
      </p:sp>
      <p:sp>
        <p:nvSpPr>
          <p:cNvPr id="4" name="New shape"/>
          <p:cNvSpPr/>
          <p:nvPr/>
        </p:nvSpPr>
        <p:spPr>
          <a:xfrm>
            <a:off x="781200" y="188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3" action="ppaction://hlinksldjump"/>
              </a:rPr>
              <a:t>13</a:t>
            </a:r>
          </a:p>
        </p:txBody>
      </p:sp>
      <p:sp>
        <p:nvSpPr>
          <p:cNvPr id="5" name="New shape"/>
          <p:cNvSpPr/>
          <p:nvPr/>
        </p:nvSpPr>
        <p:spPr>
          <a:xfrm>
            <a:off x="781200" y="188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Apple App Store: number of available medical apps as of Q3 2019</a:t>
            </a:r>
          </a:p>
        </p:txBody>
      </p:sp>
      <p:sp>
        <p:nvSpPr>
          <p:cNvPr id="6" name="New shape"/>
          <p:cNvSpPr/>
          <p:nvPr/>
        </p:nvSpPr>
        <p:spPr>
          <a:xfrm>
            <a:off x="781200" y="212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4" action="ppaction://hlinksldjump"/>
              </a:rPr>
              <a:t>14</a:t>
            </a:r>
          </a:p>
        </p:txBody>
      </p:sp>
      <p:sp>
        <p:nvSpPr>
          <p:cNvPr id="7" name="New shape"/>
          <p:cNvSpPr/>
          <p:nvPr/>
        </p:nvSpPr>
        <p:spPr>
          <a:xfrm>
            <a:off x="781200" y="212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Google Play: number of available medical apps as of Q3 2019</a:t>
            </a:r>
          </a:p>
        </p:txBody>
      </p:sp>
      <p:sp>
        <p:nvSpPr>
          <p:cNvPr id="8" name="New shape"/>
          <p:cNvSpPr/>
          <p:nvPr/>
        </p:nvSpPr>
        <p:spPr>
          <a:xfrm>
            <a:off x="781200" y="236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5" action="ppaction://hlinksldjump"/>
              </a:rPr>
              <a:t>15</a:t>
            </a:r>
          </a:p>
        </p:txBody>
      </p:sp>
      <p:sp>
        <p:nvSpPr>
          <p:cNvPr id="9" name="New shape"/>
          <p:cNvSpPr/>
          <p:nvPr/>
        </p:nvSpPr>
        <p:spPr>
          <a:xfrm>
            <a:off x="781200" y="236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Most attractive healthcare sectors for mHealth app companies 2017</a:t>
            </a:r>
          </a:p>
        </p:txBody>
      </p:sp>
      <p:sp>
        <p:nvSpPr>
          <p:cNvPr id="10" name="New shape"/>
          <p:cNvSpPr/>
          <p:nvPr/>
        </p:nvSpPr>
        <p:spPr>
          <a:xfrm>
            <a:off x="781200" y="260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6" action="ppaction://hlinksldjump"/>
              </a:rPr>
              <a:t>16</a:t>
            </a:r>
          </a:p>
        </p:txBody>
      </p:sp>
      <p:sp>
        <p:nvSpPr>
          <p:cNvPr id="11" name="New shape"/>
          <p:cNvSpPr/>
          <p:nvPr/>
        </p:nvSpPr>
        <p:spPr>
          <a:xfrm>
            <a:off x="781200" y="260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Most funded global health IT technologies 2010-2017</a:t>
            </a:r>
          </a:p>
        </p:txBody>
      </p:sp>
      <p:sp>
        <p:nvSpPr>
          <p:cNvPr id="12" name="New shape"/>
          <p:cNvSpPr/>
          <p:nvPr/>
        </p:nvSpPr>
        <p:spPr>
          <a:xfrm>
            <a:off x="781200" y="284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7" action="ppaction://hlinksldjump"/>
              </a:rPr>
              <a:t>17</a:t>
            </a:r>
          </a:p>
        </p:txBody>
      </p:sp>
      <p:sp>
        <p:nvSpPr>
          <p:cNvPr id="13" name="New shape"/>
          <p:cNvSpPr/>
          <p:nvPr/>
        </p:nvSpPr>
        <p:spPr>
          <a:xfrm>
            <a:off x="781200" y="284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Top funded global digital health categories H1 2019</a:t>
            </a:r>
          </a:p>
        </p:txBody>
      </p:sp>
      <p:sp>
        <p:nvSpPr>
          <p:cNvPr id="14" name="New shape"/>
          <p:cNvSpPr/>
          <p:nvPr/>
        </p:nvSpPr>
        <p:spPr>
          <a:xfrm>
            <a:off x="397400" y="320980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04</a:t>
            </a:r>
          </a:p>
        </p:txBody>
      </p:sp>
      <p:sp>
        <p:nvSpPr>
          <p:cNvPr id="15" name="New shape"/>
          <p:cNvSpPr/>
          <p:nvPr/>
        </p:nvSpPr>
        <p:spPr>
          <a:xfrm>
            <a:off x="676800" y="3209801"/>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Consumers/patients</a:t>
            </a:r>
          </a:p>
        </p:txBody>
      </p:sp>
      <p:sp>
        <p:nvSpPr>
          <p:cNvPr id="16" name="New shape"/>
          <p:cNvSpPr/>
          <p:nvPr/>
        </p:nvSpPr>
        <p:spPr>
          <a:xfrm>
            <a:off x="781200" y="361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8" action="ppaction://hlinksldjump"/>
              </a:rPr>
              <a:t>19</a:t>
            </a:r>
          </a:p>
        </p:txBody>
      </p:sp>
      <p:sp>
        <p:nvSpPr>
          <p:cNvPr id="17" name="New shape"/>
          <p:cNvSpPr/>
          <p:nvPr/>
        </p:nvSpPr>
        <p:spPr>
          <a:xfrm>
            <a:off x="781200" y="361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Number of health apps usage share by familiar patients 2017</a:t>
            </a:r>
          </a:p>
        </p:txBody>
      </p:sp>
      <p:sp>
        <p:nvSpPr>
          <p:cNvPr id="18" name="New shape"/>
          <p:cNvSpPr/>
          <p:nvPr/>
        </p:nvSpPr>
        <p:spPr>
          <a:xfrm>
            <a:off x="781200" y="385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9" action="ppaction://hlinksldjump"/>
              </a:rPr>
              <a:t>20</a:t>
            </a:r>
          </a:p>
        </p:txBody>
      </p:sp>
      <p:sp>
        <p:nvSpPr>
          <p:cNvPr id="19" name="New shape"/>
          <p:cNvSpPr/>
          <p:nvPr/>
        </p:nvSpPr>
        <p:spPr>
          <a:xfrm>
            <a:off x="781200" y="385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Health apps accessing ways by patients worldwide 2017</a:t>
            </a:r>
          </a:p>
        </p:txBody>
      </p:sp>
      <p:sp>
        <p:nvSpPr>
          <p:cNvPr id="20" name="New shape"/>
          <p:cNvSpPr/>
          <p:nvPr/>
        </p:nvSpPr>
        <p:spPr>
          <a:xfrm>
            <a:off x="781200" y="409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0" action="ppaction://hlinksldjump"/>
              </a:rPr>
              <a:t>21</a:t>
            </a:r>
          </a:p>
        </p:txBody>
      </p:sp>
      <p:sp>
        <p:nvSpPr>
          <p:cNvPr id="21" name="New shape"/>
          <p:cNvSpPr/>
          <p:nvPr/>
        </p:nvSpPr>
        <p:spPr>
          <a:xfrm>
            <a:off x="781200" y="409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Share of categories of mobile health apps used among U.S. consumers 2017</a:t>
            </a:r>
          </a:p>
        </p:txBody>
      </p:sp>
      <p:sp>
        <p:nvSpPr>
          <p:cNvPr id="22" name="New shape"/>
          <p:cNvSpPr/>
          <p:nvPr/>
        </p:nvSpPr>
        <p:spPr>
          <a:xfrm>
            <a:off x="781200" y="433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1" action="ppaction://hlinksldjump"/>
              </a:rPr>
              <a:t>22</a:t>
            </a:r>
          </a:p>
        </p:txBody>
      </p:sp>
      <p:sp>
        <p:nvSpPr>
          <p:cNvPr id="23" name="New shape"/>
          <p:cNvSpPr/>
          <p:nvPr/>
        </p:nvSpPr>
        <p:spPr>
          <a:xfrm>
            <a:off x="781200" y="433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U.S. health workers that would use an app to track illness 2017</a:t>
            </a:r>
          </a:p>
        </p:txBody>
      </p:sp>
      <p:sp>
        <p:nvSpPr>
          <p:cNvPr id="24" name="New shape"/>
          <p:cNvSpPr/>
          <p:nvPr/>
        </p:nvSpPr>
        <p:spPr>
          <a:xfrm>
            <a:off x="781200" y="457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2" action="ppaction://hlinksldjump"/>
              </a:rPr>
              <a:t>23</a:t>
            </a:r>
          </a:p>
        </p:txBody>
      </p:sp>
      <p:sp>
        <p:nvSpPr>
          <p:cNvPr id="25" name="New shape"/>
          <p:cNvSpPr/>
          <p:nvPr/>
        </p:nvSpPr>
        <p:spPr>
          <a:xfrm>
            <a:off x="781200" y="457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U.S. adults that would use an app for health emergencies 2017</a:t>
            </a:r>
          </a:p>
        </p:txBody>
      </p:sp>
      <p:sp>
        <p:nvSpPr>
          <p:cNvPr id="26" name="New shape"/>
          <p:cNvSpPr/>
          <p:nvPr/>
        </p:nvSpPr>
        <p:spPr>
          <a:xfrm>
            <a:off x="781200" y="481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3" action="ppaction://hlinksldjump"/>
              </a:rPr>
              <a:t>24</a:t>
            </a:r>
          </a:p>
        </p:txBody>
      </p:sp>
      <p:sp>
        <p:nvSpPr>
          <p:cNvPr id="27" name="New shape"/>
          <p:cNvSpPr/>
          <p:nvPr/>
        </p:nvSpPr>
        <p:spPr>
          <a:xfrm>
            <a:off x="781200" y="481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U.S. adults that used apps for self-diagnosis 2017</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Market forecasts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as of August 2017</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65</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estimates; Grand View Research; </a:t>
            </a:r>
            <a:r>
              <a:rPr sz="800">
                <a:solidFill>
                  <a:srgbClr val="555555"/>
                </a:solidFill>
                <a:latin typeface="Open Sans"/>
                <a:hlinkClick r:id="rId6"/>
              </a:rPr>
              <a:t>ID 889582</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35</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Mobile health apps market forecast in the United States from 2018 to 2025, by type (in million U.S. dollars)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Mobile health apps market size forecast in U.S. by type 2018-2025</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References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MHEALTH</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estimates; VMR</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estimates; VMR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June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All values are rounded estimates/forecasts.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projected mobile health market size worldwide from 2016 to 2025. The total global mHealth market is predicted to reach nearly 100 billion U.S. dollars in 2021. That would be a fivefold increase from around 21 billion dollars in 2016.</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5000" lnSpcReduction="20000"/>
          </a:bodyPr>
          <a:lstStyle/>
          <a:p>
            <a:pPr algn="l">
              <a:lnSpc>
                <a:spcPct val="100000"/>
              </a:lnSpc>
              <a:spcAft>
                <a:spcPct val="20000"/>
              </a:spcAft>
            </a:pPr>
            <a:r>
              <a:rPr sz="3200">
                <a:solidFill>
                  <a:srgbClr val="0A85E6"/>
                </a:solidFill>
                <a:latin typeface="Open Sans Light"/>
              </a:rPr>
              <a:t>Total global mHealth market forecast from 2016 to 2025 (in billion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Total mhealth market size forecast worldwide 2016-2025</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estimates; Global Market Insights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estimates; Global Market Insights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October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All values are rounded estimates/forecasts.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projected size of the digital health market in the United States from 2014 to 2024, distributed by submarkets (technology). The total market in the United States is predicted to reach 90 billion U.S. dollars in 2022, of which around 44 billion dollars are expected to be generated by the mHealth submarket.</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Digital health market size in the United States from 2014 to 2024, by technology (in billion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U.S. digital health market size by technology forecast 2014-2024</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39</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Tractica</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Tractica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Tractica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September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tractica.com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The figures are estimates.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graph illustrates the revenue that is projected to be generated from healthcare wearable device sales worldwide from 2015 to 2021. By 2019, this figure is expected to grow to around 4.4 billion U.S. dollars globally.</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Projected size of the global market for wearable devices in the healthcare sector from 2015 to 2021 (in million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Healthcare wearable devices - global market size 2015-2021</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40</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2013 to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2,400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mHealth app publishers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mHealth App Economics 2017, page 11</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All values are estimates. The statistic was assembled from several editions of the same report. * Forecast.</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estimated number of mHealth app downloads worldwide from 2013 to 2017, in billions of downloads. It is estimated that in 2017 there will be 3.7 billion mobile health app downloads.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5000" lnSpcReduction="20000"/>
          </a:bodyPr>
          <a:lstStyle/>
          <a:p>
            <a:pPr algn="l">
              <a:lnSpc>
                <a:spcPct val="100000"/>
              </a:lnSpc>
              <a:spcAft>
                <a:spcPct val="20000"/>
              </a:spcAft>
            </a:pPr>
            <a:r>
              <a:rPr sz="3200">
                <a:solidFill>
                  <a:srgbClr val="0A85E6"/>
                </a:solidFill>
                <a:latin typeface="Open Sans Light"/>
              </a:rPr>
              <a:t>Number of mHealth app downloads worldwide from 2013 to 2017 (in billions)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Global mobile health app downloads 2013-2017</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41</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2,400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mHealth app publishers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mHealth App Economics 2017, page 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Original question: "How much revenue did your organization generate with mHealth apps last year?"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revenue mobile health app publishers reported generating from their mHealth apps worldwide in 2016, in U.S. dollars, according to a survey conducted during 2017. It was found that 22 percent of mHealth app publishers reported to generate annual revenues below 10,000 U.S. dollars.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Revenue mobile health app publishers generated from mhealth apps worldwide as of 2017 (in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Revenue from mHealth apps worldwide 2017</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42</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CDC; NCHS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CDC; NCHS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CDC</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January 2020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Mortality in the United States, 2018, page 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All data are preliminary and age-adjusted.</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leading causes of death in the United States include heart disease, cancer, unintentional injuries, chronic lower respiratory diseases, and cerebrovascular diseases. However, heart disease and cancer account for most deaths in the United States. Cardiovascular disease Deaths from cardiovascular disease are more common among men than women but have decreased for both sexes over the past few decades. Coronary heart disease accounts for the highest portion of cardiovascular disease deaths in the U.S., followed by stroke and high blood pressure. The states with the highest death rates from cardiovascular disease include Oklahoma, Mississippi, and Arkansas. Smoking tobacco, physical inactivity, poor diet, stress, and being overweight or obese are all risk factors for developing heart disease. Cancer Although cancer is the second leading cause of death in the United States, like deaths from cardiovascular disease, deaths from cancer have decreased over the last few decades. The highest death rates from cancer come from lung cancer for both men and women. Breast cancer is the second deadliest cancer for women, while prostate cancer is the second deadliest cancer for men. Kentucky, Mississippi, and West Virginia lead the nation with the highest cancer death rates.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Rates of the 10 leading causes of death in the United States in 2018 (per 100,000 population)*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Rates of the leading causes of death in the U.S. 2018</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4137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American Journal of Preventive Medicine; Expert(s)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American Journal of Preventive Medicine; Expert(s) (Chapel et al.)</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2000 to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18-64 years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Medicaid beneficiaries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American Journal of Preventive Medicine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Prevalence and Medical Costs of Chronic Diseases Among Adult Medicaid Beneficiaries, page 149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Costs adjusted to 2015 U.S. dollars using the Personal Consumption Expenditures health component price index. Excludes 2-year cost estimates from two studies, estimates from one study examining only hospital costs, and estimates from one study examining only ambulatory cancer costs. Six-month canc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depicts the total annual per-patient costs of select chronic diseases in the United States for the period 2000-2016. For the given period, total annual cost for patients under Meidicaid with cancer averaged between around 29,400 and 46,200 U.S. dollars.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Total annual per-patient costs of select chronic diseases in the United States for the period 2000-2016 (in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Annual total per-patient costs of select chronic diseases U.S. 2000-2016</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4137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BMJ Open; Expert(s)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BMJ Open; Expert(s) (Cutler et al.)</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Canada, Asia, United Kingdom, 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adjusted costs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BMJ Open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Economic impact of medication nonadherence by disease groups: a systematic review, page 5-7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The data is based on sixty-six studies (83%) were conducted in the USA, four in Europe, four in Asia, three in Canada, one in the UK and one across multiple countries throughout Europe and the UK. Publication yearsranged from 1997 to 2017. All costs were converted to US$ (2015 values) using the Co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annual medication non-adherence adjusted costs per patient for select conditions worldwide as of 2017. For cardiovascular conditions, it was calculated that costs due to medication non-adherence were between 3,347 and 19,472 U.S. dollars per patient annually.</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Annual medication non-adherence costs per patient for select conditions worldwide as of 2017 (in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Per patient cost of medication non-adherence by select disease per year 2017</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Table of Contents</a:t>
            </a:r>
          </a:p>
        </p:txBody>
      </p:sp>
      <p:sp>
        <p:nvSpPr>
          <p:cNvPr id="4" name="New shape"/>
          <p:cNvSpPr/>
          <p:nvPr/>
        </p:nvSpPr>
        <p:spPr>
          <a:xfrm>
            <a:off x="397400" y="188280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05</a:t>
            </a:r>
          </a:p>
        </p:txBody>
      </p:sp>
      <p:sp>
        <p:nvSpPr>
          <p:cNvPr id="5" name="New shape"/>
          <p:cNvSpPr/>
          <p:nvPr/>
        </p:nvSpPr>
        <p:spPr>
          <a:xfrm>
            <a:off x="676800" y="188280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Therapeutic areas</a:t>
            </a:r>
          </a:p>
        </p:txBody>
      </p:sp>
      <p:sp>
        <p:nvSpPr>
          <p:cNvPr id="6"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3" action="ppaction://hlinksldjump"/>
              </a:rPr>
              <a:t>26</a:t>
            </a:r>
          </a:p>
        </p:txBody>
      </p:sp>
      <p:sp>
        <p:nvSpPr>
          <p:cNvPr id="7"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Most attractive healthcare sectors for mHealth app companies 2017</a:t>
            </a:r>
          </a:p>
        </p:txBody>
      </p:sp>
      <p:sp>
        <p:nvSpPr>
          <p:cNvPr id="8"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4" action="ppaction://hlinksldjump"/>
              </a:rPr>
              <a:t>27</a:t>
            </a:r>
          </a:p>
        </p:txBody>
      </p:sp>
      <p:sp>
        <p:nvSpPr>
          <p:cNvPr id="9"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Therapy areas with best 5-year mHealth market potential worldwide by case number 2017</a:t>
            </a:r>
          </a:p>
        </p:txBody>
      </p:sp>
      <p:sp>
        <p:nvSpPr>
          <p:cNvPr id="10"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5" action="ppaction://hlinksldjump"/>
              </a:rPr>
              <a:t>28</a:t>
            </a:r>
          </a:p>
        </p:txBody>
      </p:sp>
      <p:sp>
        <p:nvSpPr>
          <p:cNvPr id="11"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Number of mobile cancer apps by cancer type as of 2018</a:t>
            </a:r>
          </a:p>
        </p:txBody>
      </p:sp>
      <p:sp>
        <p:nvSpPr>
          <p:cNvPr id="12"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6" action="ppaction://hlinksldjump"/>
              </a:rPr>
              <a:t>29</a:t>
            </a:r>
          </a:p>
        </p:txBody>
      </p:sp>
      <p:sp>
        <p:nvSpPr>
          <p:cNvPr id="13"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Mobile cancer apps that target patients with specific types of cancer 2018</a:t>
            </a:r>
          </a:p>
        </p:txBody>
      </p:sp>
      <p:sp>
        <p:nvSpPr>
          <p:cNvPr id="14" name="New shape"/>
          <p:cNvSpPr/>
          <p:nvPr/>
        </p:nvSpPr>
        <p:spPr>
          <a:xfrm>
            <a:off x="781200" y="324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7" action="ppaction://hlinksldjump"/>
              </a:rPr>
              <a:t>30</a:t>
            </a:r>
          </a:p>
        </p:txBody>
      </p:sp>
      <p:sp>
        <p:nvSpPr>
          <p:cNvPr id="15" name="New shape"/>
          <p:cNvSpPr/>
          <p:nvPr/>
        </p:nvSpPr>
        <p:spPr>
          <a:xfrm>
            <a:off x="781200" y="324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Oncology-related health app clinical trials by type in the U.S. 2016-2017</a:t>
            </a:r>
          </a:p>
        </p:txBody>
      </p:sp>
      <p:sp>
        <p:nvSpPr>
          <p:cNvPr id="16" name="New shape"/>
          <p:cNvSpPr/>
          <p:nvPr/>
        </p:nvSpPr>
        <p:spPr>
          <a:xfrm>
            <a:off x="397400" y="361074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06</a:t>
            </a:r>
          </a:p>
        </p:txBody>
      </p:sp>
      <p:sp>
        <p:nvSpPr>
          <p:cNvPr id="17" name="New shape"/>
          <p:cNvSpPr/>
          <p:nvPr/>
        </p:nvSpPr>
        <p:spPr>
          <a:xfrm>
            <a:off x="676800" y="361074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Market forecasts</a:t>
            </a:r>
          </a:p>
        </p:txBody>
      </p:sp>
      <p:sp>
        <p:nvSpPr>
          <p:cNvPr id="18" name="New shape"/>
          <p:cNvSpPr/>
          <p:nvPr/>
        </p:nvSpPr>
        <p:spPr>
          <a:xfrm>
            <a:off x="781200" y="401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8" action="ppaction://hlinksldjump"/>
              </a:rPr>
              <a:t>32</a:t>
            </a:r>
          </a:p>
        </p:txBody>
      </p:sp>
      <p:sp>
        <p:nvSpPr>
          <p:cNvPr id="19" name="New shape"/>
          <p:cNvSpPr/>
          <p:nvPr/>
        </p:nvSpPr>
        <p:spPr>
          <a:xfrm>
            <a:off x="781200" y="401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Size of main smart healthcare products market worldwide 2014-2020</a:t>
            </a:r>
          </a:p>
        </p:txBody>
      </p:sp>
      <p:sp>
        <p:nvSpPr>
          <p:cNvPr id="20" name="New shape"/>
          <p:cNvSpPr/>
          <p:nvPr/>
        </p:nvSpPr>
        <p:spPr>
          <a:xfrm>
            <a:off x="781200" y="425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9" action="ppaction://hlinksldjump"/>
              </a:rPr>
              <a:t>33</a:t>
            </a:r>
          </a:p>
        </p:txBody>
      </p:sp>
      <p:sp>
        <p:nvSpPr>
          <p:cNvPr id="21" name="New shape"/>
          <p:cNvSpPr/>
          <p:nvPr/>
        </p:nvSpPr>
        <p:spPr>
          <a:xfrm>
            <a:off x="781200" y="425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Global mHealth devices and services revenue 2014-2020</a:t>
            </a:r>
          </a:p>
        </p:txBody>
      </p:sp>
      <p:sp>
        <p:nvSpPr>
          <p:cNvPr id="22" name="New shape"/>
          <p:cNvSpPr/>
          <p:nvPr/>
        </p:nvSpPr>
        <p:spPr>
          <a:xfrm>
            <a:off x="781200" y="449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0" action="ppaction://hlinksldjump"/>
              </a:rPr>
              <a:t>34</a:t>
            </a:r>
          </a:p>
        </p:txBody>
      </p:sp>
      <p:sp>
        <p:nvSpPr>
          <p:cNvPr id="23" name="New shape"/>
          <p:cNvSpPr/>
          <p:nvPr/>
        </p:nvSpPr>
        <p:spPr>
          <a:xfrm>
            <a:off x="781200" y="449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Total mobile health apps market size forecast in U.S. 2015-2025</a:t>
            </a:r>
          </a:p>
        </p:txBody>
      </p:sp>
      <p:sp>
        <p:nvSpPr>
          <p:cNvPr id="24" name="New shape"/>
          <p:cNvSpPr/>
          <p:nvPr/>
        </p:nvSpPr>
        <p:spPr>
          <a:xfrm>
            <a:off x="781200" y="473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1" action="ppaction://hlinksldjump"/>
              </a:rPr>
              <a:t>35</a:t>
            </a:r>
          </a:p>
        </p:txBody>
      </p:sp>
      <p:sp>
        <p:nvSpPr>
          <p:cNvPr id="25" name="New shape"/>
          <p:cNvSpPr/>
          <p:nvPr/>
        </p:nvSpPr>
        <p:spPr>
          <a:xfrm>
            <a:off x="781200" y="473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Mobile health apps market size forecast in U.S. by type 2018-2025</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BIS Research</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BIS Research</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BIS Research</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February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bisresearch.com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5"/>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2017 value is estimated, 2025 value is a forecast. All figures are rounded.</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6"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statistic shows the estimated size of the mobile medical apps market worldwide in 2017, and a forecast for 2025. In 2017, the total global market was valued at around 2.4 billion U.S. dollars. It is estimated that the market will grow to over 11 billion dollars by 2025.</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Mobile medical apps market size worldwide in 2017, and a forecast for 2025 (in billion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Mobile medical apps market size worldwide 2017 and 2025</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46</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Appfigures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Appfigures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Q1 2015 to Q3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Appfigures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October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appfigures.com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number medical apps available in the Apple App Store worldwide from the first quarter of 2015 to the third quarter of 2019. During the last measured period, there were 44,384 iOS healthcare apps available, representing a 4.53 percent decrease over the previous quarter.</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Number of mHealth apps available in the Apple App Store from 1st quarter 2015 to 3rd quarter 2019</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Apple App Store: number of available medical apps as of Q3 2019</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Appfigures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Appfigures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Q1 2015 to Q3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category medical, not health &amp; fitness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Appfigures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October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appfigures.com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number of medical apps available at Google Play worldwide from the first quarter of 2015 to the third quarter of 2019. During the last measured period, there were 41,377 healthcare apps available, representing a 4.69 percent increase over the previous quarter.</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Number of mHealth apps available at Google Play from 1st quarter 2015 to 3rd quarter 2019</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Google Play: number of available medical apps as of Q3 2019</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2,400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mHealth app publishers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mHealth App Economics 2017, page 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most attractive healthcare sectors for mHealth app companies as of 2017, according to a survey conducted among mHealth app developers. Some 30 percent of respondents named both "connection to doctors" and "diabetes" as the leading healthcare sectors for doing mHealth-connected business.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3200">
                <a:solidFill>
                  <a:srgbClr val="0A85E6"/>
                </a:solidFill>
                <a:latin typeface="Open Sans Light"/>
              </a:rPr>
              <a:t>Most attractive healthcare sectors for mHealth app companies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Most attractive healthcare sectors for mHealth app companies 2017</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49</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Mercom Capital</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Mercom Capital</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2010 to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Mercom Capital</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mercomcapital.com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top funded health IT technologies worldwide since 2010. Some 3.5 billion U.S. dollars of funding has been provided for mHealth apps which makes it the top most funded HIT technology since 2010.</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Top funded health IT technologies worldwide between 2010 and 2017 (in billion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Most funded global health IT technologies 2010-2017</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50</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Mercom Capital</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Mercom Capital</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1st half year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Mercom Capital</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June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mercomcapital.com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top funded digital health categories worldwide during the first half year of 2019. Some 627 million U.S. dollars of funding has been provided for mhealth apps which makes it the third most funded category in that half year.</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2500" lnSpcReduction="20000"/>
          </a:bodyPr>
          <a:lstStyle/>
          <a:p>
            <a:pPr algn="l">
              <a:lnSpc>
                <a:spcPct val="100000"/>
              </a:lnSpc>
              <a:spcAft>
                <a:spcPct val="20000"/>
              </a:spcAft>
            </a:pPr>
            <a:r>
              <a:rPr sz="3200">
                <a:solidFill>
                  <a:srgbClr val="0A85E6"/>
                </a:solidFill>
                <a:latin typeface="Open Sans Light"/>
              </a:rPr>
              <a:t>Top funded digital health categories worldwide in H1 2019 (in million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Top funded global digital health categories H1 2019</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51</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Deloitte; PatientView</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PatientView</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base: 190 patient groups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56 therapy areas from 38 countries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Deloitte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June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Pharma and the connected patient, page 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Original question: "How many health apps do the patients with whom you are familiar use to manage their condition?"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number of health apps being used by patients familiar to patients groups being surveyed to manage their condition, as of 2017. It shows that more than 50 percent of patients familiar to surveyed patient groups used 1 or 2 health apps to manage their condition.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Number of health apps being used by patients worldwide to manage their conditions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Number of health apps usage share by familiar patients 2017</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52</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Deloitte; PatientView</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PatientView</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base: 190 patient groups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56 therapy areas from 38 countries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Deloitte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June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Pharma and the connected patient, page 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Original question: "How do patients access health apps?"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ways of accessing health apps by patients worldwide as of 2017. It shows that more than 50 percent of patients used phone-based apps and more than 30 percent of the patients used web-based apps.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0000" lnSpcReduction="20000"/>
          </a:bodyPr>
          <a:lstStyle/>
          <a:p>
            <a:pPr algn="l">
              <a:lnSpc>
                <a:spcPct val="100000"/>
              </a:lnSpc>
              <a:spcAft>
                <a:spcPct val="20000"/>
              </a:spcAft>
            </a:pPr>
            <a:r>
              <a:rPr sz="3200">
                <a:solidFill>
                  <a:srgbClr val="0A85E6"/>
                </a:solidFill>
                <a:latin typeface="Open Sans Light"/>
              </a:rPr>
              <a:t>Ways of accessing health apps by patients worldwide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Health apps accessing ways by patients worldwide 2017</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16992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Survey</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Survey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March 2-7,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base: 962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18 years and older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english speaking residential population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Survey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Original question: "The following is a selection of different e-health apps for smartphones and tablets. Could you imagine using any of them?" (answer: "have used it at least once" - multiple pick) Including only respondents who own a smartphone and/or tablet.</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survey illustrates categories of e-health, mobile medical applications used in the United States among adults at least once, as of March 2017. Almost half of all respondents stated that they used apps to monitor environmental conditions (e.g. weather/rain/pollen forecast) at least once.</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Percentage of mobile medical application categories used by U.S. adults at least once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Share of categories of mobile health apps used among U.S. consumers 2017</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16992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Survey</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Survey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March 2-7,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base: 962; 69 working in health care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18 years and older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smartphone and/or tablet owners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Survey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Original question: "The following is a selection of different e-health apps for smartphones and tablets. Could you imagine using any of them? [ answers for: apps to track illness and medication (e.g. headache diary, medication reminder, etc.)]"</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results of a survey conducted in the United States in March 2017. U.S. health care workers were asked if they would consider using an app to track their illness and medications. According to the survey, 13 percent of respondents that worked in health care indicated that they regularly utilize an app to track their illnesses or medication.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Percentage of U.S. health care workers who would be willing to use an app to track illness and medication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U.S. health workers that would use an app to track illness 2017</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Overview</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MHEALTH</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16992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Survey</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Survey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March 2-7,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962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18 years and older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smartphone and/or tablet owners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Survey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Original question: "The following is a selection of different e-health apps for smartphones and tablets. Could you imagine using any of them? [ answers for: apps for emergencies (e.g. featuring first-aid instructions, 911 speed dial, etc.)]"</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results of a survey conducted in the United States in March 2017. U.S. adults were asked if they would consider using an app for health emergencies. According to the results, only 4 percent of respondents used an app regularly for health emergencies, while 71 percent indicated that they could imagine using an app for health emergencies.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Percentage of U.S. adults who would be willing to use an app for health emergencies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U.S. adults that would use an app for health emergencies 2017</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56</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16992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Survey</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Survey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March 2-7,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962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18 years and older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owners of a smartphone and/or tablet</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Survey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Original question: "The following is a selection of different e-health apps for smartphones and tablets. Could you imagine using any of them? [ answers for: apps for self-diagnosis (e.g. Medscape, WebMD, iTriage Heath)]"</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results of a survey conducted in the United States in March 2017. U.S. adults were asked if they could imagine using apps for self-diagnosis. In total, 19 percent of the respondents use apps for self-diagnosis occasionally.</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5000" lnSpcReduction="20000"/>
          </a:bodyPr>
          <a:lstStyle/>
          <a:p>
            <a:pPr algn="l">
              <a:lnSpc>
                <a:spcPct val="100000"/>
              </a:lnSpc>
              <a:spcAft>
                <a:spcPct val="20000"/>
              </a:spcAft>
            </a:pPr>
            <a:r>
              <a:rPr sz="3200">
                <a:solidFill>
                  <a:srgbClr val="0A85E6"/>
                </a:solidFill>
                <a:latin typeface="Open Sans Light"/>
              </a:rPr>
              <a:t>Percentage of U.S. adults that use apps for self-diagnosis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U.S. adults that used apps for self-diagnosis 2017</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2,400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mHealth app publishers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mHealth App Economics 2017, page 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most attractive healthcare sectors for mHealth app companies as of 2017, according to a survey conducted among mHealth app developers. Some 30 percent of respondents named both "connection to doctors" and "diabetes" as the leading healthcare sectors for doing mHealth-connected business.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3200">
                <a:solidFill>
                  <a:srgbClr val="0A85E6"/>
                </a:solidFill>
                <a:latin typeface="Open Sans Light"/>
              </a:rPr>
              <a:t>Most attractive healthcare sectors for mHealth app companies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Most attractive healthcare sectors for mHealth app companies 2017</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 WHO</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 WHO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2,400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mHealth app publishers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research2guidance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mHealth App Economics 2017, page 23</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presents the therapy fields offering the best 5-year market potential for mHealth worldwide as of 2017, based on number of cases in millions. mHealth apps concerning diabetes have a market potential of some 422 million patients worldwide.</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Therapy fields offering the best 5-year market potential for mHealth worldwide as of 2017 (in million cases)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Therapy areas with best 5-year mHealth market potential worldwide by case number 2017</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59</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IQVIA; AppScript</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AppScript</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May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IQVIA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Global Oncology Trends 2018, page 49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number of available mobile apps for cancer patients, sorted by cancer type, as of May 2018. As of that moment, there were just 10 apps available for those with lymphoma and 252 for those with breast cancer</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7500" lnSpcReduction="20000"/>
          </a:bodyPr>
          <a:lstStyle/>
          <a:p>
            <a:pPr algn="l">
              <a:lnSpc>
                <a:spcPct val="100000"/>
              </a:lnSpc>
              <a:spcAft>
                <a:spcPct val="20000"/>
              </a:spcAft>
            </a:pPr>
            <a:r>
              <a:rPr sz="3200">
                <a:solidFill>
                  <a:srgbClr val="0A85E6"/>
                </a:solidFill>
                <a:latin typeface="Open Sans Light"/>
              </a:rPr>
              <a:t>Number of mobile cancer apps available by cancer type as of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Number of mobile cancer apps by cancer type as of 2018</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60</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IQVIA; AppScript</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AppScript</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May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IQVIA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Global Oncology Trends 2018, page 49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percentage of available health care apps for general and specific cancers, as of May 2018. According to the data, 40 percent of apps for cancer were targeted for patients with specific types of cancer. Comparatively, 60 percent of apps were not specific to a type of cancer.</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Percentage of mobile cancer apps that target patients with specific cancer types or just general cancer as of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Mobile cancer apps that target patients with specific types of cancer 2018</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61</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IQVIA; ClinicalTrials.gov</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ClinicalTrials.gov; IQVIA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2016 and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IQVIA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Global Oncology Trends 2018, page 51</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number of oncology-related health app clinical trials in the U.S. in 2016-2017, by use. For this period, there were 39 smoking cessation (prevention) apps available.</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0000" lnSpcReduction="20000"/>
          </a:bodyPr>
          <a:lstStyle/>
          <a:p>
            <a:pPr algn="l">
              <a:lnSpc>
                <a:spcPct val="100000"/>
              </a:lnSpc>
              <a:spcAft>
                <a:spcPct val="20000"/>
              </a:spcAft>
            </a:pPr>
            <a:r>
              <a:rPr sz="3200">
                <a:solidFill>
                  <a:srgbClr val="0A85E6"/>
                </a:solidFill>
                <a:latin typeface="Open Sans Light"/>
              </a:rPr>
              <a:t>Number of oncology-related health app clinical trials in the U.S. in 2016-2017, by use</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Oncology-related health app clinical trials by type in the U.S. 2016-2017</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62</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estimates; Grand View Research</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estimates; Grand View Research</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May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October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All values are estimates; the figures have been rounded.</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graph shows the projected size of the smart healthcare market worldwide from 2014 to 2020, sorted by product. Between 2014 and 2020, it is expected that the total global mHealth market will increase from 4.5 billion up to almost 51 billion U.S. dollars.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Projected market size of major smart healthcare products worldwide from 2014 to 2020 (in billion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Size of main smart healthcare products market worldwide 2014-2020</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estimates; Zion Market Research</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estimates; Zion Market Research</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December 2015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October 2016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All values are estimates; the figures have been rounded.</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graph shows the projected revenue of the total mhealth services and device industry worldwide from 2014 to 2020. For 2019, it is expected that mHealth services and devices worldwide will generate almost 31 billion U.S. dollars in revenue.</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Projected total global mHealth devices and services revenue from 2014 to 2020 (in billion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Global mHealth devices and services revenue 2014-2020</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estimates; Grand View Research</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estimates; Grand View Research</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August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August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All values are rounded estimates/forecasts.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projected mobile health apps market size in the United States from 2015 to 2025, by type. The total market for mHealth apps is predicted to exceed 50 billion U.S. dollars in 2025. That would be a massive increase from around two billion dollars in 2016.</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Total mobile health apps market forecast in the United States from 2015 to 2025 (in million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Total mobile health apps market size forecast in U.S. 2015-2025</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as of June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37</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estimates; VMR; </a:t>
            </a:r>
            <a:r>
              <a:rPr sz="800">
                <a:solidFill>
                  <a:srgbClr val="555555"/>
                </a:solidFill>
                <a:latin typeface="Open Sans"/>
                <a:hlinkClick r:id="rId6"/>
              </a:rPr>
              <a:t>ID 938544</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5000" lnSpcReduction="20000"/>
          </a:bodyPr>
          <a:lstStyle/>
          <a:p>
            <a:pPr algn="l">
              <a:lnSpc>
                <a:spcPct val="100000"/>
              </a:lnSpc>
              <a:spcAft>
                <a:spcPct val="20000"/>
              </a:spcAft>
            </a:pPr>
            <a:r>
              <a:rPr sz="3200">
                <a:solidFill>
                  <a:srgbClr val="0A85E6"/>
                </a:solidFill>
                <a:latin typeface="Open Sans Light"/>
              </a:rPr>
              <a:t>Total global mHealth market forecast from 2016 to 2025 (in billion U.S. dollars)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Total mhealth market size forecast worldwide 2016-2025</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estimates; Grand View Research</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 estimates; Grand View Research</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August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Statista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August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All values are rounded estimates/forecasts.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displays the projected mobile health apps market size in the United States from 2018 to 2025, by type. The market segment for medication adherence apps is predicted to reach some 3.5 billion U.S. dollars in 2025.</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Mobile health apps market forecast in the United States from 2018 to 2025, by type (in million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Mobile health apps market size forecast in U.S. by type 2018-2025</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as of October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38</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Statista estimates; Global Market Insights; </a:t>
            </a:r>
            <a:r>
              <a:rPr sz="800">
                <a:solidFill>
                  <a:srgbClr val="555555"/>
                </a:solidFill>
                <a:latin typeface="Open Sans"/>
                <a:hlinkClick r:id="rId6"/>
              </a:rPr>
              <a:t>ID 938594</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Digital health market size in the United States from 2014 to 2024, by technology (in billion U.S. dollars)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U.S. digital health market size by technology forecast 2014-2024</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2015</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39</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Tractica; </a:t>
            </a:r>
            <a:r>
              <a:rPr sz="800">
                <a:solidFill>
                  <a:srgbClr val="555555"/>
                </a:solidFill>
                <a:latin typeface="Open Sans"/>
                <a:hlinkClick r:id="rId6"/>
              </a:rPr>
              <a:t>ID 607982</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Projected size of the global market for wearable devices in the healthcare sector from 2015 to 2021 (in million U.S. dollars)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Healthcare wearable devices - global market size 2015-2021</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11.14"/>
  <p:tag name="AS_TITLE" val="Aspose.Slides for .NET 4.0 Client Profile"/>
  <p:tag name="AS_VERSION" val="19.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7823</Words>
  <Application>Microsoft Macintosh PowerPoint</Application>
  <PresentationFormat>Breitbild</PresentationFormat>
  <Paragraphs>1298</Paragraphs>
  <Slides>70</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70</vt:i4>
      </vt:variant>
    </vt:vector>
  </HeadingPairs>
  <TitlesOfParts>
    <vt:vector size="76" baseType="lpstr">
      <vt:lpstr>Arial</vt:lpstr>
      <vt:lpstr>Calibri</vt:lpstr>
      <vt:lpstr>Open Sans</vt:lpstr>
      <vt:lpstr>Open Sans Light</vt:lpstr>
      <vt:lpstr>Office Theme</vt:lpstr>
      <vt:lpstr>.xls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Horst Kunhardt</cp:lastModifiedBy>
  <cp:revision>1</cp:revision>
  <cp:lastPrinted>2020-03-18T21:38:43Z</cp:lastPrinted>
  <dcterms:created xsi:type="dcterms:W3CDTF">2020-03-18T20:38:43Z</dcterms:created>
  <dcterms:modified xsi:type="dcterms:W3CDTF">2020-05-05T09:45:35Z</dcterms:modified>
</cp:coreProperties>
</file>