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 id="316" r:id="rId31"/>
    <p:sldId id="318" r:id="rId32"/>
    <p:sldId id="320" r:id="rId33"/>
    <p:sldId id="322" r:id="rId34"/>
    <p:sldId id="324" r:id="rId35"/>
    <p:sldId id="326" r:id="rId36"/>
    <p:sldId id="328" r:id="rId37"/>
    <p:sldId id="330" r:id="rId38"/>
    <p:sldId id="332" r:id="rId39"/>
    <p:sldId id="334" r:id="rId40"/>
    <p:sldId id="336" r:id="rId41"/>
    <p:sldId id="338" r:id="rId42"/>
    <p:sldId id="340" r:id="rId43"/>
    <p:sldId id="342" r:id="rId44"/>
    <p:sldId id="344" r:id="rId45"/>
    <p:sldId id="346" r:id="rId46"/>
    <p:sldId id="348" r:id="rId47"/>
    <p:sldId id="350" r:id="rId48"/>
    <p:sldId id="352" r:id="rId49"/>
    <p:sldId id="354" r:id="rId50"/>
    <p:sldId id="356" r:id="rId51"/>
    <p:sldId id="358" r:id="rId52"/>
    <p:sldId id="360" r:id="rId53"/>
    <p:sldId id="362" r:id="rId54"/>
    <p:sldId id="364" r:id="rId55"/>
    <p:sldId id="366" r:id="rId56"/>
    <p:sldId id="368" r:id="rId57"/>
    <p:sldId id="370" r:id="rId58"/>
    <p:sldId id="372" r:id="rId59"/>
    <p:sldId id="374" r:id="rId60"/>
    <p:sldId id="376" r:id="rId61"/>
    <p:sldId id="378" r:id="rId62"/>
    <p:sldId id="380" r:id="rId63"/>
    <p:sldId id="382" r:id="rId64"/>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0"/>
    <p:restoredTop sz="0"/>
  </p:normalViewPr>
  <p:slideViewPr>
    <p:cSldViewPr>
      <p:cViewPr varScale="1">
        <p:scale>
          <a:sx n="82" d="100"/>
          <a:sy n="82" d="100"/>
        </p:scale>
        <p:origin x="184" y="1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Arbeitsblat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Arbeitsblat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Arbeitsblat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Arbeitsblat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Arbeitsblat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Arbeitsblat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FA01-8042-8AC4-03D722D04DC6}"/>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FA01-8042-8AC4-03D722D04DC6}"/>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FA01-8042-8AC4-03D722D04DC6}"/>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A01-8042-8AC4-03D722D04DC6}"/>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FA01-8042-8AC4-03D722D04DC6}"/>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FA01-8042-8AC4-03D722D04DC6}"/>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FA01-8042-8AC4-03D722D04DC6}"/>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FA01-8042-8AC4-03D722D04DC6}"/>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FA01-8042-8AC4-03D722D04DC6}"/>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FA01-8042-8AC4-03D722D04DC6}"/>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FA01-8042-8AC4-03D722D04DC6}"/>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H1 '13</c:v>
                </c:pt>
                <c:pt idx="1">
                  <c:v>H2 '13</c:v>
                </c:pt>
                <c:pt idx="2">
                  <c:v>H1 '14</c:v>
                </c:pt>
                <c:pt idx="3">
                  <c:v>H2 '14</c:v>
                </c:pt>
                <c:pt idx="4">
                  <c:v>H1 '15</c:v>
                </c:pt>
                <c:pt idx="5">
                  <c:v>H2 '15</c:v>
                </c:pt>
                <c:pt idx="6">
                  <c:v>H1 '16</c:v>
                </c:pt>
                <c:pt idx="7">
                  <c:v>H2 '16</c:v>
                </c:pt>
                <c:pt idx="8">
                  <c:v>H1 '17</c:v>
                </c:pt>
                <c:pt idx="9">
                  <c:v>H2 '17</c:v>
                </c:pt>
                <c:pt idx="10">
                  <c:v>H1 '18</c:v>
                </c:pt>
              </c:strCache>
            </c:strRef>
          </c:cat>
          <c:val>
            <c:numRef>
              <c:f>Sheet1!$B$2:$B$12</c:f>
              <c:numCache>
                <c:formatCode>General</c:formatCode>
                <c:ptCount val="11"/>
                <c:pt idx="0">
                  <c:v>357</c:v>
                </c:pt>
                <c:pt idx="1">
                  <c:v>342</c:v>
                </c:pt>
                <c:pt idx="2">
                  <c:v>476</c:v>
                </c:pt>
                <c:pt idx="3">
                  <c:v>452</c:v>
                </c:pt>
                <c:pt idx="4">
                  <c:v>552</c:v>
                </c:pt>
                <c:pt idx="5">
                  <c:v>449</c:v>
                </c:pt>
                <c:pt idx="6">
                  <c:v>621</c:v>
                </c:pt>
                <c:pt idx="7">
                  <c:v>429</c:v>
                </c:pt>
                <c:pt idx="8">
                  <c:v>680</c:v>
                </c:pt>
                <c:pt idx="9">
                  <c:v>1085</c:v>
                </c:pt>
                <c:pt idx="10">
                  <c:v>609</c:v>
                </c:pt>
              </c:numCache>
            </c:numRef>
          </c:val>
          <c:extLst>
            <c:ext xmlns:c16="http://schemas.microsoft.com/office/drawing/2014/chart" uri="{C3380CC4-5D6E-409C-BE32-E72D297353CC}">
              <c16:uniqueId val="{0000000B-FA01-8042-8AC4-03D722D04DC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incidents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B20E-D141-B42A-F668F8B54AC9}"/>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B20E-D141-B42A-F668F8B54AC9}"/>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B20E-D141-B42A-F668F8B54AC9}"/>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Healthcare provider</c:v>
                </c:pt>
                <c:pt idx="1">
                  <c:v>Health plan</c:v>
                </c:pt>
                <c:pt idx="2">
                  <c:v>Business associates</c:v>
                </c:pt>
              </c:strCache>
            </c:strRef>
          </c:cat>
          <c:val>
            <c:numRef>
              <c:f>Sheet1!$B$2:$B$4</c:f>
              <c:numCache>
                <c:formatCode>General</c:formatCode>
                <c:ptCount val="3"/>
                <c:pt idx="0">
                  <c:v>0.42</c:v>
                </c:pt>
                <c:pt idx="1">
                  <c:v>0.3</c:v>
                </c:pt>
                <c:pt idx="2">
                  <c:v>0.28000000000000003</c:v>
                </c:pt>
              </c:numCache>
            </c:numRef>
          </c:val>
          <c:extLst>
            <c:ext xmlns:c16="http://schemas.microsoft.com/office/drawing/2014/chart" uri="{C3380CC4-5D6E-409C-BE32-E72D297353CC}">
              <c16:uniqueId val="{00000003-B20E-D141-B42A-F668F8B54AC9}"/>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affected individuals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8BDE-8946-826F-1326D481FAFA}"/>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8BDE-8946-826F-1326D481FAFA}"/>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8BDE-8946-826F-1326D481FAFA}"/>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8BDE-8946-826F-1326D481FAFA}"/>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8BDE-8946-826F-1326D481FAFA}"/>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8BDE-8946-826F-1326D481FAFA}"/>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8BDE-8946-826F-1326D481FAFA}"/>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8BDE-8946-826F-1326D481FAFA}"/>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8BDE-8946-826F-1326D481FAFA}"/>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8BDE-8946-826F-1326D481FAFA}"/>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AccuDoc Solutions, Inc. (hacking/IT Incident)</c:v>
                </c:pt>
                <c:pt idx="1">
                  <c:v>UnityPoint Health (hacking/IT Incident)</c:v>
                </c:pt>
                <c:pt idx="2">
                  <c:v>Employees Retirement System of Texas (unauthorized access/disclosure)</c:v>
                </c:pt>
                <c:pt idx="3">
                  <c:v>CA Department of Developmental Services (theft)</c:v>
                </c:pt>
                <c:pt idx="4">
                  <c:v>MSK Group (hacking/IT Incident)</c:v>
                </c:pt>
                <c:pt idx="5">
                  <c:v>CNO Financial Group, Inc. (unauthorized access/disclosure)</c:v>
                </c:pt>
                <c:pt idx="6">
                  <c:v>LifeBridge Health, Inc (hacking/IT Incident)</c:v>
                </c:pt>
                <c:pt idx="7">
                  <c:v>Health Management Concepts, Inc. (hacking/IT Incident)</c:v>
                </c:pt>
                <c:pt idx="8">
                  <c:v>AU Medical Center, INC (hacking/IT Incident)</c:v>
                </c:pt>
                <c:pt idx="9">
                  <c:v>SSM Health St. Mary`s Hospital - Jefferson City (improper disposal)</c:v>
                </c:pt>
              </c:strCache>
            </c:strRef>
          </c:cat>
          <c:val>
            <c:numRef>
              <c:f>Sheet1!$B$2:$B$11</c:f>
              <c:numCache>
                <c:formatCode>General</c:formatCode>
                <c:ptCount val="10"/>
                <c:pt idx="0">
                  <c:v>2652537</c:v>
                </c:pt>
                <c:pt idx="1">
                  <c:v>1421107</c:v>
                </c:pt>
                <c:pt idx="2">
                  <c:v>1248263</c:v>
                </c:pt>
                <c:pt idx="3">
                  <c:v>582174</c:v>
                </c:pt>
                <c:pt idx="4">
                  <c:v>566236</c:v>
                </c:pt>
                <c:pt idx="5">
                  <c:v>566217</c:v>
                </c:pt>
                <c:pt idx="6">
                  <c:v>538127</c:v>
                </c:pt>
                <c:pt idx="7">
                  <c:v>502416</c:v>
                </c:pt>
                <c:pt idx="8">
                  <c:v>417000</c:v>
                </c:pt>
                <c:pt idx="9">
                  <c:v>301000</c:v>
                </c:pt>
              </c:numCache>
            </c:numRef>
          </c:val>
          <c:extLst>
            <c:ext xmlns:c16="http://schemas.microsoft.com/office/drawing/2014/chart" uri="{C3380CC4-5D6E-409C-BE32-E72D297353CC}">
              <c16:uniqueId val="{0000000A-8BDE-8946-826F-1326D481FAF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General" sourceLinked="1"/>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4240-FE4E-9019-AB4D70D15541}"/>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4240-FE4E-9019-AB4D70D15541}"/>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4240-FE4E-9019-AB4D70D15541}"/>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4240-FE4E-9019-AB4D70D15541}"/>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4240-FE4E-9019-AB4D70D15541}"/>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4240-FE4E-9019-AB4D70D15541}"/>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4240-FE4E-9019-AB4D70D15541}"/>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4240-FE4E-9019-AB4D70D15541}"/>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Years</c:v>
                </c:pt>
                <c:pt idx="1">
                  <c:v>Months</c:v>
                </c:pt>
                <c:pt idx="2">
                  <c:v>Days</c:v>
                </c:pt>
                <c:pt idx="3">
                  <c:v>Minutes</c:v>
                </c:pt>
                <c:pt idx="4">
                  <c:v>Hours</c:v>
                </c:pt>
                <c:pt idx="5">
                  <c:v>Weeks</c:v>
                </c:pt>
                <c:pt idx="6">
                  <c:v>Seconds</c:v>
                </c:pt>
                <c:pt idx="7">
                  <c:v>Never</c:v>
                </c:pt>
              </c:strCache>
            </c:strRef>
          </c:cat>
          <c:val>
            <c:numRef>
              <c:f>Sheet1!$B$2:$B$9</c:f>
              <c:numCache>
                <c:formatCode>General</c:formatCode>
                <c:ptCount val="8"/>
                <c:pt idx="0">
                  <c:v>0.27</c:v>
                </c:pt>
                <c:pt idx="1">
                  <c:v>0.27</c:v>
                </c:pt>
                <c:pt idx="2">
                  <c:v>0.21</c:v>
                </c:pt>
                <c:pt idx="3">
                  <c:v>0.12</c:v>
                </c:pt>
                <c:pt idx="4">
                  <c:v>7.0000000000000007E-2</c:v>
                </c:pt>
                <c:pt idx="5">
                  <c:v>0.06</c:v>
                </c:pt>
                <c:pt idx="6">
                  <c:v>3.0000000000000001E-3</c:v>
                </c:pt>
                <c:pt idx="7">
                  <c:v>0</c:v>
                </c:pt>
              </c:numCache>
            </c:numRef>
          </c:val>
          <c:extLst>
            <c:ext xmlns:c16="http://schemas.microsoft.com/office/drawing/2014/chart" uri="{C3380CC4-5D6E-409C-BE32-E72D297353CC}">
              <c16:uniqueId val="{00000008-4240-FE4E-9019-AB4D70D1554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F2B0-014F-97C0-A3A148A4189F}"/>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F2B0-014F-97C0-A3A148A4189F}"/>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F2B0-014F-97C0-A3A148A4189F}"/>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2B0-014F-97C0-A3A148A4189F}"/>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Internal</c:v>
                </c:pt>
                <c:pt idx="1">
                  <c:v>External</c:v>
                </c:pt>
                <c:pt idx="2">
                  <c:v>Partner</c:v>
                </c:pt>
                <c:pt idx="3">
                  <c:v>Collusion</c:v>
                </c:pt>
              </c:strCache>
            </c:strRef>
          </c:cat>
          <c:val>
            <c:numRef>
              <c:f>Sheet1!$B$2:$B$5</c:f>
              <c:numCache>
                <c:formatCode>General</c:formatCode>
                <c:ptCount val="4"/>
                <c:pt idx="0">
                  <c:v>0.57499999999999996</c:v>
                </c:pt>
                <c:pt idx="1">
                  <c:v>0.42</c:v>
                </c:pt>
                <c:pt idx="2">
                  <c:v>5.8999999999999997E-2</c:v>
                </c:pt>
                <c:pt idx="3">
                  <c:v>4.1000000000000002E-2</c:v>
                </c:pt>
              </c:numCache>
            </c:numRef>
          </c:val>
          <c:extLst>
            <c:ext xmlns:c16="http://schemas.microsoft.com/office/drawing/2014/chart" uri="{C3380CC4-5D6E-409C-BE32-E72D297353CC}">
              <c16:uniqueId val="{00000004-F2B0-014F-97C0-A3A148A4189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incidents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F656-084F-B809-8039554C4897}"/>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F656-084F-B809-8039554C4897}"/>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F656-084F-B809-8039554C4897}"/>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656-084F-B809-8039554C4897}"/>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F656-084F-B809-8039554C4897}"/>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F656-084F-B809-8039554C4897}"/>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F656-084F-B809-8039554C4897}"/>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F656-084F-B809-8039554C4897}"/>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F656-084F-B809-8039554C4897}"/>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F656-084F-B809-8039554C4897}"/>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F656-084F-B809-8039554C4897}"/>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Interruption to business (e.g. EHR access)</c:v>
                </c:pt>
                <c:pt idx="1">
                  <c:v>EHR security (including compromised patient data)</c:v>
                </c:pt>
                <c:pt idx="2">
                  <c:v>Patient safety concerns</c:v>
                </c:pt>
                <c:pt idx="3">
                  <c:v>Civil or criminal liability</c:v>
                </c:pt>
                <c:pt idx="4">
                  <c:v>Concern over reputational harm</c:v>
                </c:pt>
                <c:pt idx="5">
                  <c:v>Costs (e.g. ransom, credit monitoring)</c:v>
                </c:pt>
                <c:pt idx="6">
                  <c:v>Loss of billing (from moving/canceling appointments)</c:v>
                </c:pt>
                <c:pt idx="7">
                  <c:v>Government enforcement/fines</c:v>
                </c:pt>
                <c:pt idx="8">
                  <c:v>Medical device security</c:v>
                </c:pt>
                <c:pt idx="9">
                  <c:v>Do not have back-up records</c:v>
                </c:pt>
                <c:pt idx="10">
                  <c:v>None of the above</c:v>
                </c:pt>
              </c:strCache>
            </c:strRef>
          </c:cat>
          <c:val>
            <c:numRef>
              <c:f>Sheet1!$B$2:$B$12</c:f>
              <c:numCache>
                <c:formatCode>General</c:formatCode>
                <c:ptCount val="11"/>
                <c:pt idx="0">
                  <c:v>0.74</c:v>
                </c:pt>
                <c:pt idx="1">
                  <c:v>0.74</c:v>
                </c:pt>
                <c:pt idx="2">
                  <c:v>0.53</c:v>
                </c:pt>
                <c:pt idx="3">
                  <c:v>0.36</c:v>
                </c:pt>
                <c:pt idx="4">
                  <c:v>0.34</c:v>
                </c:pt>
                <c:pt idx="5">
                  <c:v>0.32</c:v>
                </c:pt>
                <c:pt idx="6">
                  <c:v>0.3</c:v>
                </c:pt>
                <c:pt idx="7">
                  <c:v>0.25</c:v>
                </c:pt>
                <c:pt idx="8">
                  <c:v>0.19</c:v>
                </c:pt>
                <c:pt idx="9">
                  <c:v>0.06</c:v>
                </c:pt>
                <c:pt idx="10">
                  <c:v>0</c:v>
                </c:pt>
              </c:numCache>
            </c:numRef>
          </c:val>
          <c:extLst>
            <c:ext xmlns:c16="http://schemas.microsoft.com/office/drawing/2014/chart" uri="{C3380CC4-5D6E-409C-BE32-E72D297353CC}">
              <c16:uniqueId val="{0000000B-F656-084F-B809-8039554C4897}"/>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F38-7C45-B433-D6F5F1CD7EF4}"/>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F38-7C45-B433-D6F5F1CD7EF4}"/>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F38-7C45-B433-D6F5F1CD7EF4}"/>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F38-7C45-B433-D6F5F1CD7EF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4 hours or less</c:v>
                </c:pt>
                <c:pt idx="1">
                  <c:v>5-7 hours</c:v>
                </c:pt>
                <c:pt idx="2">
                  <c:v>1-2 days</c:v>
                </c:pt>
                <c:pt idx="3">
                  <c:v>More than 2 days</c:v>
                </c:pt>
              </c:strCache>
            </c:strRef>
          </c:cat>
          <c:val>
            <c:numRef>
              <c:f>Sheet1!$B$2:$B$5</c:f>
              <c:numCache>
                <c:formatCode>General</c:formatCode>
                <c:ptCount val="4"/>
                <c:pt idx="0">
                  <c:v>0.64</c:v>
                </c:pt>
                <c:pt idx="1">
                  <c:v>0.2</c:v>
                </c:pt>
                <c:pt idx="2">
                  <c:v>0.12</c:v>
                </c:pt>
                <c:pt idx="3">
                  <c:v>0.04</c:v>
                </c:pt>
              </c:numCache>
            </c:numRef>
          </c:val>
          <c:extLst>
            <c:ext xmlns:c16="http://schemas.microsoft.com/office/drawing/2014/chart" uri="{C3380CC4-5D6E-409C-BE32-E72D297353CC}">
              <c16:uniqueId val="{00000004-3F38-7C45-B433-D6F5F1CD7EF4}"/>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title>
          <c:tx>
            <c:rich>
              <a:bodyPr/>
              <a:lstStyle/>
              <a:p>
                <a:pPr>
                  <a:defRPr/>
                </a:pPr>
                <a:r>
                  <a:rPr sz="1000" b="0">
                    <a:solidFill>
                      <a:srgbClr val="0F283E"/>
                    </a:solidFill>
                    <a:latin typeface="Open Sans Light"/>
                  </a:rPr>
                  <a:t>Amount of downtime</a:t>
                </a:r>
              </a:p>
            </c:rich>
          </c:tx>
          <c:overlay val="0"/>
        </c:title>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Pt>
            <c:idx val="0"/>
            <c:invertIfNegative val="0"/>
            <c:bubble3D val="0"/>
            <c:spPr>
              <a:solidFill>
                <a:srgbClr val="808080"/>
              </a:solidFill>
            </c:spPr>
            <c:extLst>
              <c:ext xmlns:c16="http://schemas.microsoft.com/office/drawing/2014/chart" uri="{C3380CC4-5D6E-409C-BE32-E72D297353CC}">
                <c16:uniqueId val="{00000001-355D-F74D-9B4D-5EDFB13A837F}"/>
              </c:ext>
            </c:extLst>
          </c:dPt>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55D-F74D-9B4D-5EDFB13A837F}"/>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55D-F74D-9B4D-5EDFB13A837F}"/>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55D-F74D-9B4D-5EDFB13A837F}"/>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355D-F74D-9B4D-5EDFB13A837F}"/>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355D-F74D-9B4D-5EDFB13A837F}"/>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355D-F74D-9B4D-5EDFB13A837F}"/>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355D-F74D-9B4D-5EDFB13A837F}"/>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355D-F74D-9B4D-5EDFB13A837F}"/>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355D-F74D-9B4D-5EDFB13A837F}"/>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355D-F74D-9B4D-5EDFB13A837F}"/>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355D-F74D-9B4D-5EDFB13A837F}"/>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355D-F74D-9B4D-5EDFB13A837F}"/>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Notifited internal IT group</c:v>
                </c:pt>
                <c:pt idx="1">
                  <c:v>Notified/educated employees</c:v>
                </c:pt>
                <c:pt idx="2">
                  <c:v>Implemented our practice's corresponding written policies and procedures</c:v>
                </c:pt>
                <c:pt idx="3">
                  <c:v>Notified EHR or health IT vendor</c:v>
                </c:pt>
                <c:pt idx="4">
                  <c:v>Shut down electronic records and moved temporarily to paper</c:v>
                </c:pt>
                <c:pt idx="5">
                  <c:v>Notified Department of Homeland Security or FBI</c:v>
                </c:pt>
                <c:pt idx="6">
                  <c:v>Notified Office of Civil Rights</c:v>
                </c:pt>
                <c:pt idx="7">
                  <c:v>Cancelled patient appointments</c:v>
                </c:pt>
                <c:pt idx="8">
                  <c:v>Moved patients to a different facility</c:v>
                </c:pt>
                <c:pt idx="9">
                  <c:v>Paid the ransom</c:v>
                </c:pt>
                <c:pt idx="10">
                  <c:v>Took action(s) not listed</c:v>
                </c:pt>
                <c:pt idx="11">
                  <c:v>Took no action</c:v>
                </c:pt>
              </c:strCache>
            </c:strRef>
          </c:cat>
          <c:val>
            <c:numRef>
              <c:f>Sheet1!$B$2:$B$13</c:f>
              <c:numCache>
                <c:formatCode>General</c:formatCode>
                <c:ptCount val="12"/>
                <c:pt idx="0">
                  <c:v>0.65</c:v>
                </c:pt>
                <c:pt idx="1">
                  <c:v>0.61</c:v>
                </c:pt>
                <c:pt idx="2">
                  <c:v>0.59</c:v>
                </c:pt>
                <c:pt idx="3">
                  <c:v>0.56000000000000005</c:v>
                </c:pt>
                <c:pt idx="4">
                  <c:v>0.17</c:v>
                </c:pt>
                <c:pt idx="5">
                  <c:v>0.11</c:v>
                </c:pt>
                <c:pt idx="6">
                  <c:v>0.1</c:v>
                </c:pt>
                <c:pt idx="7">
                  <c:v>0.08</c:v>
                </c:pt>
                <c:pt idx="8">
                  <c:v>0.05</c:v>
                </c:pt>
                <c:pt idx="9">
                  <c:v>0.03</c:v>
                </c:pt>
                <c:pt idx="10">
                  <c:v>0.13</c:v>
                </c:pt>
                <c:pt idx="11">
                  <c:v>0</c:v>
                </c:pt>
              </c:numCache>
            </c:numRef>
          </c:val>
          <c:extLst>
            <c:ext xmlns:c16="http://schemas.microsoft.com/office/drawing/2014/chart" uri="{C3380CC4-5D6E-409C-BE32-E72D297353CC}">
              <c16:uniqueId val="{0000000D-355D-F74D-9B4D-5EDFB13A837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5CFF-CE47-84AB-79C31F6DE6A7}"/>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5CFF-CE47-84AB-79C31F6DE6A7}"/>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5CFF-CE47-84AB-79C31F6DE6A7}"/>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CFF-CE47-84AB-79C31F6DE6A7}"/>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5CFF-CE47-84AB-79C31F6DE6A7}"/>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CFF-CE47-84AB-79C31F6DE6A7}"/>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1:10</c:v>
                </c:pt>
                <c:pt idx="1">
                  <c:v>1:100</c:v>
                </c:pt>
                <c:pt idx="2">
                  <c:v>1:500</c:v>
                </c:pt>
                <c:pt idx="3">
                  <c:v>1:1000</c:v>
                </c:pt>
                <c:pt idx="4">
                  <c:v>More than 1:1000</c:v>
                </c:pt>
                <c:pt idx="5">
                  <c:v>Do not know</c:v>
                </c:pt>
              </c:strCache>
            </c:strRef>
          </c:cat>
          <c:val>
            <c:numRef>
              <c:f>Sheet1!$B$2:$B$7</c:f>
              <c:numCache>
                <c:formatCode>General</c:formatCode>
                <c:ptCount val="6"/>
                <c:pt idx="0">
                  <c:v>0.16</c:v>
                </c:pt>
                <c:pt idx="1">
                  <c:v>0.221</c:v>
                </c:pt>
                <c:pt idx="2">
                  <c:v>0.111</c:v>
                </c:pt>
                <c:pt idx="3">
                  <c:v>0.14399999999999999</c:v>
                </c:pt>
                <c:pt idx="4">
                  <c:v>0.17699999999999999</c:v>
                </c:pt>
                <c:pt idx="5">
                  <c:v>5.5E-2</c:v>
                </c:pt>
              </c:numCache>
            </c:numRef>
          </c:val>
          <c:extLst>
            <c:ext xmlns:c16="http://schemas.microsoft.com/office/drawing/2014/chart" uri="{C3380CC4-5D6E-409C-BE32-E72D297353CC}">
              <c16:uniqueId val="{00000006-5CFF-CE47-84AB-79C31F6DE6A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B938-524A-8F58-F5C48B767460}"/>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B938-524A-8F58-F5C48B767460}"/>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B938-524A-8F58-F5C48B767460}"/>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B938-524A-8F58-F5C48B767460}"/>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B938-524A-8F58-F5C48B767460}"/>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B938-524A-8F58-F5C48B767460}"/>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B938-524A-8F58-F5C48B767460}"/>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B938-524A-8F58-F5C48B767460}"/>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NIST</c:v>
                </c:pt>
                <c:pt idx="1">
                  <c:v>HITRUST</c:v>
                </c:pt>
                <c:pt idx="2">
                  <c:v>Critical Security Controls</c:v>
                </c:pt>
                <c:pt idx="3">
                  <c:v>ISO</c:v>
                </c:pt>
                <c:pt idx="4">
                  <c:v>COBIT</c:v>
                </c:pt>
                <c:pt idx="5">
                  <c:v>Other (please specify)</c:v>
                </c:pt>
                <c:pt idx="6">
                  <c:v>No security framework used</c:v>
                </c:pt>
                <c:pt idx="7">
                  <c:v>Do not know</c:v>
                </c:pt>
              </c:strCache>
            </c:strRef>
          </c:cat>
          <c:val>
            <c:numRef>
              <c:f>Sheet1!$B$2:$B$9</c:f>
              <c:numCache>
                <c:formatCode>General</c:formatCode>
                <c:ptCount val="8"/>
                <c:pt idx="0">
                  <c:v>0.57899999999999996</c:v>
                </c:pt>
                <c:pt idx="1">
                  <c:v>0.26400000000000001</c:v>
                </c:pt>
                <c:pt idx="2">
                  <c:v>0.247</c:v>
                </c:pt>
                <c:pt idx="3">
                  <c:v>0.185</c:v>
                </c:pt>
                <c:pt idx="4">
                  <c:v>7.2999999999999995E-2</c:v>
                </c:pt>
                <c:pt idx="5">
                  <c:v>5.0999999999999997E-2</c:v>
                </c:pt>
                <c:pt idx="6">
                  <c:v>0.16900000000000001</c:v>
                </c:pt>
                <c:pt idx="7">
                  <c:v>8.4000000000000005E-2</c:v>
                </c:pt>
              </c:numCache>
            </c:numRef>
          </c:val>
          <c:extLst>
            <c:ext xmlns:c16="http://schemas.microsoft.com/office/drawing/2014/chart" uri="{C3380CC4-5D6E-409C-BE32-E72D297353CC}">
              <c16:uniqueId val="{00000008-B938-524A-8F58-F5C48B767460}"/>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9EFF-2548-A0B6-6DE05918BEC1}"/>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9EFF-2548-A0B6-6DE05918BEC1}"/>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9EFF-2548-A0B6-6DE05918BEC1}"/>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9EFF-2548-A0B6-6DE05918BEC1}"/>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9EFF-2548-A0B6-6DE05918BEC1}"/>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9EFF-2548-A0B6-6DE05918BEC1}"/>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9EFF-2548-A0B6-6DE05918BEC1}"/>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9EFF-2548-A0B6-6DE05918BEC1}"/>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9EFF-2548-A0B6-6DE05918BEC1}"/>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9EFF-2548-A0B6-6DE05918BEC1}"/>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My physician(s) or other healthcare providers</c:v>
                </c:pt>
                <c:pt idx="1">
                  <c:v>My pharmacy</c:v>
                </c:pt>
                <c:pt idx="2">
                  <c:v>Hospitals I visit</c:v>
                </c:pt>
                <c:pt idx="3">
                  <c:v>My health insurance company</c:v>
                </c:pt>
                <c:pt idx="4">
                  <c:v>Labs that process my medical tests</c:v>
                </c:pt>
                <c:pt idx="5">
                  <c:v>Urgent care or walk-in retail clinics I visit</c:v>
                </c:pt>
                <c:pt idx="6">
                  <c:v>IT support for my physician`s office or other medical site</c:v>
                </c:pt>
                <c:pt idx="7">
                  <c:v>Non-medical sta at my physician`s or healthcare provider`s office</c:v>
                </c:pt>
                <c:pt idx="8">
                  <c:v>Tech companies (i.e., for wearables/ health apps I use)</c:v>
                </c:pt>
                <c:pt idx="9">
                  <c:v>Government</c:v>
                </c:pt>
              </c:strCache>
            </c:strRef>
          </c:cat>
          <c:val>
            <c:numRef>
              <c:f>Sheet1!$B$2:$B$11</c:f>
              <c:numCache>
                <c:formatCode>General</c:formatCode>
                <c:ptCount val="10"/>
                <c:pt idx="0">
                  <c:v>0.88</c:v>
                </c:pt>
                <c:pt idx="1">
                  <c:v>0.85</c:v>
                </c:pt>
                <c:pt idx="2">
                  <c:v>0.84</c:v>
                </c:pt>
                <c:pt idx="3">
                  <c:v>0.82</c:v>
                </c:pt>
                <c:pt idx="4">
                  <c:v>0.82</c:v>
                </c:pt>
                <c:pt idx="5">
                  <c:v>0.75</c:v>
                </c:pt>
                <c:pt idx="6">
                  <c:v>0.75</c:v>
                </c:pt>
                <c:pt idx="7">
                  <c:v>0.65</c:v>
                </c:pt>
                <c:pt idx="8">
                  <c:v>0.56999999999999995</c:v>
                </c:pt>
                <c:pt idx="9">
                  <c:v>0.56000000000000005</c:v>
                </c:pt>
              </c:numCache>
            </c:numRef>
          </c:val>
          <c:extLst>
            <c:ext xmlns:c16="http://schemas.microsoft.com/office/drawing/2014/chart" uri="{C3380CC4-5D6E-409C-BE32-E72D297353CC}">
              <c16:uniqueId val="{0000000A-9EFF-2548-A0B6-6DE05918BEC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7F8-0A42-981B-CCFA0B3699C0}"/>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7F8-0A42-981B-CCFA0B3699C0}"/>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7F8-0A42-981B-CCFA0B3699C0}"/>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7F8-0A42-981B-CCFA0B3699C0}"/>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37F8-0A42-981B-CCFA0B3699C0}"/>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Malicious outsider</c:v>
                </c:pt>
                <c:pt idx="1">
                  <c:v>Accidental loss</c:v>
                </c:pt>
                <c:pt idx="2">
                  <c:v>Malicious insider</c:v>
                </c:pt>
                <c:pt idx="3">
                  <c:v>Hacktivist</c:v>
                </c:pt>
                <c:pt idx="4">
                  <c:v>Unknown</c:v>
                </c:pt>
              </c:strCache>
            </c:strRef>
          </c:cat>
          <c:val>
            <c:numRef>
              <c:f>Sheet1!$B$2:$B$6</c:f>
              <c:numCache>
                <c:formatCode>General</c:formatCode>
                <c:ptCount val="5"/>
                <c:pt idx="0">
                  <c:v>0.56000000000000005</c:v>
                </c:pt>
                <c:pt idx="1">
                  <c:v>0.34</c:v>
                </c:pt>
                <c:pt idx="2">
                  <c:v>7.0000000000000007E-2</c:v>
                </c:pt>
                <c:pt idx="3">
                  <c:v>0.02</c:v>
                </c:pt>
                <c:pt idx="4">
                  <c:v>0.01</c:v>
                </c:pt>
              </c:numCache>
            </c:numRef>
          </c:val>
          <c:extLst>
            <c:ext xmlns:c16="http://schemas.microsoft.com/office/drawing/2014/chart" uri="{C3380CC4-5D6E-409C-BE32-E72D297353CC}">
              <c16:uniqueId val="{00000005-37F8-0A42-981B-CCFA0B3699C0}"/>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data breaches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Provider</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A90-A841-9EAB-850FC5799DAC}"/>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3A90-A841-9EAB-850FC5799DAC}"/>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3A90-A841-9EAB-850FC5799DAC}"/>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3A90-A841-9EAB-850FC5799DA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Not at all confident</c:v>
                </c:pt>
                <c:pt idx="1">
                  <c:v>Not very confident</c:v>
                </c:pt>
                <c:pt idx="2">
                  <c:v>Somewhat confident</c:v>
                </c:pt>
                <c:pt idx="3">
                  <c:v>Very confident</c:v>
                </c:pt>
              </c:strCache>
            </c:strRef>
          </c:cat>
          <c:val>
            <c:numRef>
              <c:f>Sheet1!$B$2:$B$5</c:f>
              <c:numCache>
                <c:formatCode>General</c:formatCode>
                <c:ptCount val="4"/>
                <c:pt idx="0">
                  <c:v>0.04</c:v>
                </c:pt>
                <c:pt idx="1">
                  <c:v>0.16</c:v>
                </c:pt>
                <c:pt idx="2">
                  <c:v>0.57999999999999996</c:v>
                </c:pt>
                <c:pt idx="3">
                  <c:v>0.22</c:v>
                </c:pt>
              </c:numCache>
            </c:numRef>
          </c:val>
          <c:extLst>
            <c:ext xmlns:c16="http://schemas.microsoft.com/office/drawing/2014/chart" uri="{C3380CC4-5D6E-409C-BE32-E72D297353CC}">
              <c16:uniqueId val="{00000004-3A90-A841-9EAB-850FC5799DAC}"/>
            </c:ext>
          </c:extLst>
        </c:ser>
        <c:ser>
          <c:idx val="1"/>
          <c:order val="1"/>
          <c:tx>
            <c:strRef>
              <c:f>Sheet1!$C$1</c:f>
              <c:strCache>
                <c:ptCount val="1"/>
                <c:pt idx="0">
                  <c:v>Health insurance company</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3A90-A841-9EAB-850FC5799DAC}"/>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3A90-A841-9EAB-850FC5799DAC}"/>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3A90-A841-9EAB-850FC5799DAC}"/>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3A90-A841-9EAB-850FC5799DA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Not at all confident</c:v>
                </c:pt>
                <c:pt idx="1">
                  <c:v>Not very confident</c:v>
                </c:pt>
                <c:pt idx="2">
                  <c:v>Somewhat confident</c:v>
                </c:pt>
                <c:pt idx="3">
                  <c:v>Very confident</c:v>
                </c:pt>
              </c:strCache>
            </c:strRef>
          </c:cat>
          <c:val>
            <c:numRef>
              <c:f>Sheet1!$C$2:$C$5</c:f>
              <c:numCache>
                <c:formatCode>General</c:formatCode>
                <c:ptCount val="4"/>
                <c:pt idx="0">
                  <c:v>0.04</c:v>
                </c:pt>
                <c:pt idx="1">
                  <c:v>0.18</c:v>
                </c:pt>
                <c:pt idx="2">
                  <c:v>0.56999999999999995</c:v>
                </c:pt>
                <c:pt idx="3">
                  <c:v>0.22</c:v>
                </c:pt>
              </c:numCache>
            </c:numRef>
          </c:val>
          <c:extLst>
            <c:ext xmlns:c16="http://schemas.microsoft.com/office/drawing/2014/chart" uri="{C3380CC4-5D6E-409C-BE32-E72D297353CC}">
              <c16:uniqueId val="{00000009-3A90-A841-9EAB-850FC5799DAC}"/>
            </c:ext>
          </c:extLst>
        </c:ser>
        <c:ser>
          <c:idx val="2"/>
          <c:order val="2"/>
          <c:tx>
            <c:strRef>
              <c:f>Sheet1!$D$1</c:f>
              <c:strCache>
                <c:ptCount val="1"/>
                <c:pt idx="0">
                  <c:v>Health app/device company</c:v>
                </c:pt>
              </c:strCache>
            </c:strRef>
          </c:tx>
          <c:spPr>
            <a:solidFill>
              <a:srgbClr val="BABABA"/>
            </a:solidFill>
            <a:ln>
              <a:solidFill>
                <a:srgbClr val="BABABA"/>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3A90-A841-9EAB-850FC5799DAC}"/>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3A90-A841-9EAB-850FC5799DAC}"/>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3A90-A841-9EAB-850FC5799DAC}"/>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3A90-A841-9EAB-850FC5799DAC}"/>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Not at all confident</c:v>
                </c:pt>
                <c:pt idx="1">
                  <c:v>Not very confident</c:v>
                </c:pt>
                <c:pt idx="2">
                  <c:v>Somewhat confident</c:v>
                </c:pt>
                <c:pt idx="3">
                  <c:v>Very confident</c:v>
                </c:pt>
              </c:strCache>
            </c:strRef>
          </c:cat>
          <c:val>
            <c:numRef>
              <c:f>Sheet1!$D$2:$D$5</c:f>
              <c:numCache>
                <c:formatCode>General</c:formatCode>
                <c:ptCount val="4"/>
                <c:pt idx="0">
                  <c:v>0.08</c:v>
                </c:pt>
                <c:pt idx="1">
                  <c:v>0.28000000000000003</c:v>
                </c:pt>
                <c:pt idx="2">
                  <c:v>0.46</c:v>
                </c:pt>
                <c:pt idx="3">
                  <c:v>0.17</c:v>
                </c:pt>
              </c:numCache>
            </c:numRef>
          </c:val>
          <c:extLst>
            <c:ext xmlns:c16="http://schemas.microsoft.com/office/drawing/2014/chart" uri="{C3380CC4-5D6E-409C-BE32-E72D297353CC}">
              <c16:uniqueId val="{0000000E-3A90-A841-9EAB-850FC5799DAC}"/>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7B16-E649-94D0-1543F5BABAA2}"/>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7B16-E649-94D0-1543F5BABAA2}"/>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7B16-E649-94D0-1543F5BABAA2}"/>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7B16-E649-94D0-1543F5BABAA2}"/>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7B16-E649-94D0-1543F5BABAA2}"/>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Purchase items</c:v>
                </c:pt>
                <c:pt idx="1">
                  <c:v>Fraudulently bill for care</c:v>
                </c:pt>
                <c:pt idx="2">
                  <c:v>Fraudulently receive medical care</c:v>
                </c:pt>
                <c:pt idx="3">
                  <c:v>Fraudulently fill prescriptions</c:v>
                </c:pt>
                <c:pt idx="4">
                  <c:v>Access or modify health records</c:v>
                </c:pt>
              </c:strCache>
            </c:strRef>
          </c:cat>
          <c:val>
            <c:numRef>
              <c:f>Sheet1!$B$2:$B$6</c:f>
              <c:numCache>
                <c:formatCode>General</c:formatCode>
                <c:ptCount val="5"/>
                <c:pt idx="0">
                  <c:v>0.37</c:v>
                </c:pt>
                <c:pt idx="1">
                  <c:v>0.35</c:v>
                </c:pt>
                <c:pt idx="2">
                  <c:v>0.26</c:v>
                </c:pt>
                <c:pt idx="3">
                  <c:v>0.26</c:v>
                </c:pt>
                <c:pt idx="4">
                  <c:v>0.12</c:v>
                </c:pt>
              </c:numCache>
            </c:numRef>
          </c:val>
          <c:extLst>
            <c:ext xmlns:c16="http://schemas.microsoft.com/office/drawing/2014/chart" uri="{C3380CC4-5D6E-409C-BE32-E72D297353CC}">
              <c16:uniqueId val="{00000005-7B16-E649-94D0-1543F5BABAA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title>
          <c:tx>
            <c:rich>
              <a:bodyPr/>
              <a:lstStyle/>
              <a:p>
                <a:pPr>
                  <a:defRPr/>
                </a:pPr>
                <a:r>
                  <a:rPr sz="1000" b="0">
                    <a:solidFill>
                      <a:srgbClr val="0F283E"/>
                    </a:solidFill>
                    <a:latin typeface="Open Sans Light"/>
                  </a:rPr>
                  <a:t>Type of digital data breach</a:t>
                </a:r>
              </a:p>
            </c:rich>
          </c:tx>
          <c:overlay val="0"/>
        </c:title>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FA3-F542-9992-9AA814B5507B}"/>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FA3-F542-9992-9AA814B5507B}"/>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FA3-F542-9992-9AA814B5507B}"/>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FA3-F542-9992-9AA814B5507B}"/>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FA3-F542-9992-9AA814B5507B}"/>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0FA3-F542-9992-9AA814B5507B}"/>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0FA3-F542-9992-9AA814B5507B}"/>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0FA3-F542-9992-9AA814B5507B}"/>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0FA3-F542-9992-9AA814B5507B}"/>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0FA3-F542-9992-9AA814B5507B}"/>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0FA3-F542-9992-9AA814B5507B}"/>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Hospital</c:v>
                </c:pt>
                <c:pt idx="1">
                  <c:v>Urgent care clinic</c:v>
                </c:pt>
                <c:pt idx="2">
                  <c:v>Pharmacy</c:v>
                </c:pt>
                <c:pt idx="3">
                  <c:v>Physician's office</c:v>
                </c:pt>
                <c:pt idx="4">
                  <c:v>Health insurance company</c:v>
                </c:pt>
                <c:pt idx="5">
                  <c:v>Laboratory</c:v>
                </c:pt>
                <c:pt idx="6">
                  <c:v>Employer</c:v>
                </c:pt>
                <c:pt idx="7">
                  <c:v>Retail clinic</c:v>
                </c:pt>
                <c:pt idx="8">
                  <c:v>A tech/app company</c:v>
                </c:pt>
                <c:pt idx="9">
                  <c:v>Government</c:v>
                </c:pt>
                <c:pt idx="10">
                  <c:v>Other</c:v>
                </c:pt>
              </c:strCache>
            </c:strRef>
          </c:cat>
          <c:val>
            <c:numRef>
              <c:f>Sheet1!$B$2:$B$12</c:f>
              <c:numCache>
                <c:formatCode>General</c:formatCode>
                <c:ptCount val="11"/>
                <c:pt idx="0">
                  <c:v>0.36</c:v>
                </c:pt>
                <c:pt idx="1">
                  <c:v>0.22</c:v>
                </c:pt>
                <c:pt idx="2">
                  <c:v>0.22</c:v>
                </c:pt>
                <c:pt idx="3">
                  <c:v>0.21</c:v>
                </c:pt>
                <c:pt idx="4">
                  <c:v>0.21</c:v>
                </c:pt>
                <c:pt idx="5">
                  <c:v>0.15</c:v>
                </c:pt>
                <c:pt idx="6">
                  <c:v>0.12</c:v>
                </c:pt>
                <c:pt idx="7">
                  <c:v>0.09</c:v>
                </c:pt>
                <c:pt idx="8">
                  <c:v>0.09</c:v>
                </c:pt>
                <c:pt idx="9">
                  <c:v>0.06</c:v>
                </c:pt>
                <c:pt idx="10">
                  <c:v>0.05</c:v>
                </c:pt>
              </c:numCache>
            </c:numRef>
          </c:val>
          <c:extLst>
            <c:ext xmlns:c16="http://schemas.microsoft.com/office/drawing/2014/chart" uri="{C3380CC4-5D6E-409C-BE32-E72D297353CC}">
              <c16:uniqueId val="{0000000B-0FA3-F542-9992-9AA814B5507B}"/>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t"/>
        <c:majorGridlines>
          <c:spPr>
            <a:ln>
              <a:solidFill>
                <a:srgbClr val="2F2F2F"/>
              </a:solidFill>
              <a:prstDash val="dot"/>
            </a:ln>
          </c:spPr>
        </c:majorGridlines>
        <c:numFmt formatCode="#,##0.0%" sourceLinked="0"/>
        <c:majorTickMark val="none"/>
        <c:minorTickMark val="none"/>
        <c:tickLblPos val="nextTo"/>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BEC0-1642-AB78-9D10BD129965}"/>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BEC0-1642-AB78-9D10BD129965}"/>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BEC0-1642-AB78-9D10BD129965}"/>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BEC0-1642-AB78-9D10BD129965}"/>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BEC0-1642-AB78-9D10BD129965}"/>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Much less</c:v>
                </c:pt>
                <c:pt idx="1">
                  <c:v>A little less</c:v>
                </c:pt>
                <c:pt idx="2">
                  <c:v>About as much as before</c:v>
                </c:pt>
                <c:pt idx="3">
                  <c:v>A little more</c:v>
                </c:pt>
                <c:pt idx="4">
                  <c:v>Much more</c:v>
                </c:pt>
              </c:strCache>
            </c:strRef>
          </c:cat>
          <c:val>
            <c:numRef>
              <c:f>Sheet1!$B$2:$B$6</c:f>
              <c:numCache>
                <c:formatCode>General</c:formatCode>
                <c:ptCount val="5"/>
                <c:pt idx="0">
                  <c:v>0.13</c:v>
                </c:pt>
                <c:pt idx="1">
                  <c:v>0.21</c:v>
                </c:pt>
                <c:pt idx="2">
                  <c:v>0.24</c:v>
                </c:pt>
                <c:pt idx="3">
                  <c:v>0.28999999999999998</c:v>
                </c:pt>
                <c:pt idx="4">
                  <c:v>0.12</c:v>
                </c:pt>
              </c:numCache>
            </c:numRef>
          </c:val>
          <c:extLst>
            <c:ext xmlns:c16="http://schemas.microsoft.com/office/drawing/2014/chart" uri="{C3380CC4-5D6E-409C-BE32-E72D297353CC}">
              <c16:uniqueId val="{00000005-BEC0-1642-AB78-9D10BD12996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Percentage of respondents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Data breaches</c:v>
                </c:pt>
              </c:strCache>
            </c:strRef>
          </c:tx>
          <c:spPr>
            <a:ln>
              <a:solidFill>
                <a:srgbClr val="2875DD"/>
              </a:solidFill>
            </a:ln>
          </c:spPr>
          <c:marker>
            <c:symbol val="circle"/>
            <c:size val="5"/>
            <c:spPr>
              <a:solidFill>
                <a:srgbClr val="2875DD"/>
              </a:solidFill>
              <a:ln>
                <a:solidFill>
                  <a:srgbClr val="2875DD"/>
                </a:solidFill>
              </a:ln>
            </c:spPr>
          </c:marker>
          <c:dLbls>
            <c:dLbl>
              <c:idx val="0"/>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55-4B4F-89D5-06B3A51A5900}"/>
                </c:ext>
              </c:extLst>
            </c:dLbl>
            <c:dLbl>
              <c:idx val="1"/>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55-4B4F-89D5-06B3A51A5900}"/>
                </c:ext>
              </c:extLst>
            </c:dLbl>
            <c:dLbl>
              <c:idx val="2"/>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55-4B4F-89D5-06B3A51A5900}"/>
                </c:ext>
              </c:extLst>
            </c:dLbl>
            <c:dLbl>
              <c:idx val="3"/>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55-4B4F-89D5-06B3A51A5900}"/>
                </c:ext>
              </c:extLst>
            </c:dLbl>
            <c:dLbl>
              <c:idx val="4"/>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55-4B4F-89D5-06B3A51A5900}"/>
                </c:ext>
              </c:extLst>
            </c:dLbl>
            <c:dLbl>
              <c:idx val="5"/>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55-4B4F-89D5-06B3A51A5900}"/>
                </c:ext>
              </c:extLst>
            </c:dLbl>
            <c:dLbl>
              <c:idx val="6"/>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55-4B4F-89D5-06B3A51A5900}"/>
                </c:ext>
              </c:extLst>
            </c:dLbl>
            <c:dLbl>
              <c:idx val="7"/>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55-4B4F-89D5-06B3A51A5900}"/>
                </c:ext>
              </c:extLst>
            </c:dLbl>
            <c:dLbl>
              <c:idx val="8"/>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55-4B4F-89D5-06B3A51A5900}"/>
                </c:ext>
              </c:extLst>
            </c:dLbl>
            <c:dLbl>
              <c:idx val="9"/>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55-4B4F-89D5-06B3A51A5900}"/>
                </c:ext>
              </c:extLst>
            </c:dLbl>
            <c:dLbl>
              <c:idx val="10"/>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55-4B4F-89D5-06B3A51A5900}"/>
                </c:ext>
              </c:extLst>
            </c:dLbl>
            <c:dLbl>
              <c:idx val="11"/>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55-4B4F-89D5-06B3A51A5900}"/>
                </c:ext>
              </c:extLst>
            </c:dLbl>
            <c:dLbl>
              <c:idx val="12"/>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55-4B4F-89D5-06B3A51A5900}"/>
                </c:ext>
              </c:extLst>
            </c:dLbl>
            <c:dLbl>
              <c:idx val="13"/>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55-4B4F-89D5-06B3A51A5900}"/>
                </c:ext>
              </c:extLst>
            </c:dLbl>
            <c:dLbl>
              <c:idx val="14"/>
              <c:numFmt formatCode="#,##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55-4B4F-89D5-06B3A51A5900}"/>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General</c:formatCode>
                <c:ptCount val="15"/>
                <c:pt idx="0">
                  <c:v>157</c:v>
                </c:pt>
                <c:pt idx="1">
                  <c:v>321</c:v>
                </c:pt>
                <c:pt idx="2">
                  <c:v>446</c:v>
                </c:pt>
                <c:pt idx="3">
                  <c:v>656</c:v>
                </c:pt>
                <c:pt idx="4">
                  <c:v>498</c:v>
                </c:pt>
                <c:pt idx="5">
                  <c:v>662</c:v>
                </c:pt>
                <c:pt idx="6">
                  <c:v>419</c:v>
                </c:pt>
                <c:pt idx="7">
                  <c:v>447</c:v>
                </c:pt>
                <c:pt idx="8">
                  <c:v>614</c:v>
                </c:pt>
                <c:pt idx="9">
                  <c:v>783</c:v>
                </c:pt>
                <c:pt idx="10">
                  <c:v>781</c:v>
                </c:pt>
                <c:pt idx="11">
                  <c:v>1093</c:v>
                </c:pt>
                <c:pt idx="12">
                  <c:v>1632</c:v>
                </c:pt>
                <c:pt idx="13">
                  <c:v>1257</c:v>
                </c:pt>
                <c:pt idx="14">
                  <c:v>1473</c:v>
                </c:pt>
              </c:numCache>
            </c:numRef>
          </c:val>
          <c:smooth val="0"/>
          <c:extLst>
            <c:ext xmlns:c16="http://schemas.microsoft.com/office/drawing/2014/chart" uri="{C3380CC4-5D6E-409C-BE32-E72D297353CC}">
              <c16:uniqueId val="{0000000F-8955-4B4F-89D5-06B3A51A5900}"/>
            </c:ext>
          </c:extLst>
        </c:ser>
        <c:ser>
          <c:idx val="1"/>
          <c:order val="1"/>
          <c:tx>
            <c:strRef>
              <c:f>Sheet1!$C$1</c:f>
              <c:strCache>
                <c:ptCount val="1"/>
                <c:pt idx="0">
                  <c:v>Million records exposed</c:v>
                </c:pt>
              </c:strCache>
            </c:strRef>
          </c:tx>
          <c:spPr>
            <a:ln>
              <a:solidFill>
                <a:srgbClr val="0F283E"/>
              </a:solidFill>
            </a:ln>
          </c:spPr>
          <c:marker>
            <c:symbol val="circle"/>
            <c:size val="5"/>
            <c:spPr>
              <a:solidFill>
                <a:srgbClr val="0F283E"/>
              </a:solidFill>
              <a:ln>
                <a:solidFill>
                  <a:srgbClr val="0F283E"/>
                </a:solidFill>
              </a:ln>
            </c:spPr>
          </c:marker>
          <c:dLbls>
            <c:dLbl>
              <c:idx val="0"/>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955-4B4F-89D5-06B3A51A5900}"/>
                </c:ext>
              </c:extLst>
            </c:dLbl>
            <c:dLbl>
              <c:idx val="1"/>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955-4B4F-89D5-06B3A51A5900}"/>
                </c:ext>
              </c:extLst>
            </c:dLbl>
            <c:dLbl>
              <c:idx val="2"/>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955-4B4F-89D5-06B3A51A5900}"/>
                </c:ext>
              </c:extLst>
            </c:dLbl>
            <c:dLbl>
              <c:idx val="3"/>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955-4B4F-89D5-06B3A51A5900}"/>
                </c:ext>
              </c:extLst>
            </c:dLbl>
            <c:dLbl>
              <c:idx val="4"/>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955-4B4F-89D5-06B3A51A5900}"/>
                </c:ext>
              </c:extLst>
            </c:dLbl>
            <c:dLbl>
              <c:idx val="5"/>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955-4B4F-89D5-06B3A51A5900}"/>
                </c:ext>
              </c:extLst>
            </c:dLbl>
            <c:dLbl>
              <c:idx val="6"/>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955-4B4F-89D5-06B3A51A5900}"/>
                </c:ext>
              </c:extLst>
            </c:dLbl>
            <c:dLbl>
              <c:idx val="7"/>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955-4B4F-89D5-06B3A51A5900}"/>
                </c:ext>
              </c:extLst>
            </c:dLbl>
            <c:dLbl>
              <c:idx val="8"/>
              <c:numFmt formatCode="#,##0.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955-4B4F-89D5-06B3A51A5900}"/>
                </c:ext>
              </c:extLst>
            </c:dLbl>
            <c:dLbl>
              <c:idx val="9"/>
              <c:numFmt formatCode="#,##0.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955-4B4F-89D5-06B3A51A5900}"/>
                </c:ext>
              </c:extLst>
            </c:dLbl>
            <c:dLbl>
              <c:idx val="10"/>
              <c:numFmt formatCode="#,##0.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955-4B4F-89D5-06B3A51A5900}"/>
                </c:ext>
              </c:extLst>
            </c:dLbl>
            <c:dLbl>
              <c:idx val="11"/>
              <c:numFmt formatCode="#,##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955-4B4F-89D5-06B3A51A5900}"/>
                </c:ext>
              </c:extLst>
            </c:dLbl>
            <c:dLbl>
              <c:idx val="12"/>
              <c:numFmt formatCode="#,##0.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955-4B4F-89D5-06B3A51A5900}"/>
                </c:ext>
              </c:extLst>
            </c:dLbl>
            <c:dLbl>
              <c:idx val="13"/>
              <c:numFmt formatCode="#,##0.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955-4B4F-89D5-06B3A51A5900}"/>
                </c:ext>
              </c:extLst>
            </c:dLbl>
            <c:dLbl>
              <c:idx val="14"/>
              <c:numFmt formatCode="#,##0.00" sourceLinked="0"/>
              <c:spPr/>
              <c:txPr>
                <a:bodyPr/>
                <a:lstStyle/>
                <a:p>
                  <a:pPr>
                    <a:defRPr sz="1000" b="0" smtId="4294967295">
                      <a:solidFill>
                        <a:srgbClr val="0F283E"/>
                      </a:solidFill>
                      <a:latin typeface="Open Sans Light"/>
                    </a:defRPr>
                  </a:pPr>
                  <a:endParaRPr lang="de-DE"/>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8955-4B4F-89D5-06B3A51A5900}"/>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General</c:formatCode>
                <c:ptCount val="15"/>
                <c:pt idx="0">
                  <c:v>66.900000000000006</c:v>
                </c:pt>
                <c:pt idx="1">
                  <c:v>19.100000000000001</c:v>
                </c:pt>
                <c:pt idx="2">
                  <c:v>127.7</c:v>
                </c:pt>
                <c:pt idx="3">
                  <c:v>35.700000000000003</c:v>
                </c:pt>
                <c:pt idx="4">
                  <c:v>222.5</c:v>
                </c:pt>
                <c:pt idx="5">
                  <c:v>16.2</c:v>
                </c:pt>
                <c:pt idx="6">
                  <c:v>22.9</c:v>
                </c:pt>
                <c:pt idx="7">
                  <c:v>17.3</c:v>
                </c:pt>
                <c:pt idx="8">
                  <c:v>91.98</c:v>
                </c:pt>
                <c:pt idx="9">
                  <c:v>85.61</c:v>
                </c:pt>
                <c:pt idx="10">
                  <c:v>169.07</c:v>
                </c:pt>
                <c:pt idx="11">
                  <c:v>36.6</c:v>
                </c:pt>
                <c:pt idx="12">
                  <c:v>197.61</c:v>
                </c:pt>
                <c:pt idx="13">
                  <c:v>471.23</c:v>
                </c:pt>
                <c:pt idx="14">
                  <c:v>164.68</c:v>
                </c:pt>
              </c:numCache>
            </c:numRef>
          </c:val>
          <c:smooth val="0"/>
          <c:extLst>
            <c:ext xmlns:c16="http://schemas.microsoft.com/office/drawing/2014/chart" uri="{C3380CC4-5D6E-409C-BE32-E72D297353CC}">
              <c16:uniqueId val="{0000001F-8955-4B4F-89D5-06B3A51A5900}"/>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Data breaches and records exposed in millions</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09F8-334A-802F-04F18462A737}"/>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9F8-334A-802F-04F18462A737}"/>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09F8-334A-802F-04F18462A737}"/>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9F8-334A-802F-04F18462A737}"/>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09F8-334A-802F-04F18462A737}"/>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09F8-334A-802F-04F18462A737}"/>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09F8-334A-802F-04F18462A737}"/>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09F8-334A-802F-04F18462A737}"/>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09F8-334A-802F-04F18462A737}"/>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09F8-334A-802F-04F18462A737}"/>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09F8-334A-802F-04F18462A737}"/>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09F8-334A-802F-04F18462A737}"/>
                </c:ext>
              </c:extLst>
            </c:dLbl>
            <c:dLbl>
              <c:idx val="1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09F8-334A-802F-04F18462A737}"/>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strCache>
            </c:strRef>
          </c:cat>
          <c:val>
            <c:numRef>
              <c:f>Sheet1!$B$2:$B$14</c:f>
              <c:numCache>
                <c:formatCode>General</c:formatCode>
                <c:ptCount val="13"/>
                <c:pt idx="0">
                  <c:v>5503</c:v>
                </c:pt>
                <c:pt idx="1">
                  <c:v>11911</c:v>
                </c:pt>
                <c:pt idx="2">
                  <c:v>16843</c:v>
                </c:pt>
                <c:pt idx="3">
                  <c:v>29999</c:v>
                </c:pt>
                <c:pt idx="4">
                  <c:v>41776</c:v>
                </c:pt>
                <c:pt idx="5">
                  <c:v>42854</c:v>
                </c:pt>
                <c:pt idx="6">
                  <c:v>48562</c:v>
                </c:pt>
                <c:pt idx="7">
                  <c:v>61214</c:v>
                </c:pt>
                <c:pt idx="8">
                  <c:v>67168</c:v>
                </c:pt>
                <c:pt idx="9">
                  <c:v>77183</c:v>
                </c:pt>
                <c:pt idx="10">
                  <c:v>30899</c:v>
                </c:pt>
                <c:pt idx="11">
                  <c:v>35277</c:v>
                </c:pt>
                <c:pt idx="12">
                  <c:v>31107</c:v>
                </c:pt>
              </c:numCache>
            </c:numRef>
          </c:val>
          <c:extLst>
            <c:ext xmlns:c16="http://schemas.microsoft.com/office/drawing/2014/chart" uri="{C3380CC4-5D6E-409C-BE32-E72D297353CC}">
              <c16:uniqueId val="{0000000D-09F8-334A-802F-04F18462A73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Annual number of reported incidents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Business</c:v>
                </c:pt>
              </c:strCache>
            </c:strRef>
          </c:tx>
          <c:spPr>
            <a:solidFill>
              <a:srgbClr val="2875DD"/>
            </a:solidFill>
            <a:ln>
              <a:solidFill>
                <a:srgbClr val="2875DD"/>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0.33</c:v>
                </c:pt>
                <c:pt idx="1">
                  <c:v>0.39900000000000002</c:v>
                </c:pt>
                <c:pt idx="2">
                  <c:v>0.45300000000000001</c:v>
                </c:pt>
                <c:pt idx="3">
                  <c:v>0.55100000000000005</c:v>
                </c:pt>
                <c:pt idx="4">
                  <c:v>0.45900000000000002</c:v>
                </c:pt>
                <c:pt idx="5">
                  <c:v>0.43719999999999998</c:v>
                </c:pt>
              </c:numCache>
            </c:numRef>
          </c:val>
          <c:extLst>
            <c:ext xmlns:c16="http://schemas.microsoft.com/office/drawing/2014/chart" uri="{C3380CC4-5D6E-409C-BE32-E72D297353CC}">
              <c16:uniqueId val="{00000006-6A31-B24D-95E8-1D5C2936821D}"/>
            </c:ext>
          </c:extLst>
        </c:ser>
        <c:ser>
          <c:idx val="1"/>
          <c:order val="1"/>
          <c:tx>
            <c:strRef>
              <c:f>Sheet1!$C$1</c:f>
              <c:strCache>
                <c:ptCount val="1"/>
                <c:pt idx="0">
                  <c:v>Medical/Healthcare</c:v>
                </c:pt>
              </c:strCache>
            </c:strRef>
          </c:tx>
          <c:spPr>
            <a:solidFill>
              <a:srgbClr val="0F283E"/>
            </a:solidFill>
            <a:ln>
              <a:solidFill>
                <a:srgbClr val="0F283E"/>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General</c:formatCode>
                <c:ptCount val="6"/>
                <c:pt idx="0">
                  <c:v>0.42499999999999999</c:v>
                </c:pt>
                <c:pt idx="1">
                  <c:v>0.35499999999999998</c:v>
                </c:pt>
                <c:pt idx="2">
                  <c:v>0.34399999999999997</c:v>
                </c:pt>
                <c:pt idx="3">
                  <c:v>0.23699999999999999</c:v>
                </c:pt>
                <c:pt idx="4">
                  <c:v>0.29199999999999998</c:v>
                </c:pt>
                <c:pt idx="5">
                  <c:v>0.35639999999999999</c:v>
                </c:pt>
              </c:numCache>
            </c:numRef>
          </c:val>
          <c:extLst>
            <c:ext xmlns:c16="http://schemas.microsoft.com/office/drawing/2014/chart" uri="{C3380CC4-5D6E-409C-BE32-E72D297353CC}">
              <c16:uniqueId val="{0000000D-6A31-B24D-95E8-1D5C2936821D}"/>
            </c:ext>
          </c:extLst>
        </c:ser>
        <c:ser>
          <c:idx val="2"/>
          <c:order val="2"/>
          <c:tx>
            <c:strRef>
              <c:f>Sheet1!$D$1</c:f>
              <c:strCache>
                <c:ptCount val="1"/>
                <c:pt idx="0">
                  <c:v>Banking/Credit/Financial</c:v>
                </c:pt>
              </c:strCache>
            </c:strRef>
          </c:tx>
          <c:spPr>
            <a:solidFill>
              <a:srgbClr val="BABABA"/>
            </a:solidFill>
            <a:ln>
              <a:solidFill>
                <a:srgbClr val="BABABA"/>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Sheet1!$D$2:$D$7</c:f>
              <c:numCache>
                <c:formatCode>General</c:formatCode>
                <c:ptCount val="6"/>
                <c:pt idx="0">
                  <c:v>5.5E-2</c:v>
                </c:pt>
                <c:pt idx="1">
                  <c:v>9.0999999999999998E-2</c:v>
                </c:pt>
                <c:pt idx="2">
                  <c:v>4.8000000000000001E-2</c:v>
                </c:pt>
                <c:pt idx="3">
                  <c:v>8.5000000000000006E-2</c:v>
                </c:pt>
                <c:pt idx="4">
                  <c:v>0.109</c:v>
                </c:pt>
                <c:pt idx="5">
                  <c:v>7.3300000000000004E-2</c:v>
                </c:pt>
              </c:numCache>
            </c:numRef>
          </c:val>
          <c:extLst>
            <c:ext xmlns:c16="http://schemas.microsoft.com/office/drawing/2014/chart" uri="{C3380CC4-5D6E-409C-BE32-E72D297353CC}">
              <c16:uniqueId val="{00000014-6A31-B24D-95E8-1D5C2936821D}"/>
            </c:ext>
          </c:extLst>
        </c:ser>
        <c:ser>
          <c:idx val="3"/>
          <c:order val="3"/>
          <c:tx>
            <c:strRef>
              <c:f>Sheet1!$E$1</c:f>
              <c:strCache>
                <c:ptCount val="1"/>
                <c:pt idx="0">
                  <c:v>Government/Military</c:v>
                </c:pt>
              </c:strCache>
            </c:strRef>
          </c:tx>
          <c:spPr>
            <a:solidFill>
              <a:srgbClr val="A60B0B"/>
            </a:solidFill>
            <a:ln>
              <a:solidFill>
                <a:srgbClr val="A60B0B"/>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Sheet1!$E$2:$E$7</c:f>
              <c:numCache>
                <c:formatCode>General</c:formatCode>
                <c:ptCount val="6"/>
                <c:pt idx="0">
                  <c:v>0.11700000000000001</c:v>
                </c:pt>
                <c:pt idx="1">
                  <c:v>8.1000000000000003E-2</c:v>
                </c:pt>
                <c:pt idx="2">
                  <c:v>6.6000000000000003E-2</c:v>
                </c:pt>
                <c:pt idx="3">
                  <c:v>4.7E-2</c:v>
                </c:pt>
                <c:pt idx="4">
                  <c:v>0.08</c:v>
                </c:pt>
                <c:pt idx="5">
                  <c:v>5.6300000000000003E-2</c:v>
                </c:pt>
              </c:numCache>
            </c:numRef>
          </c:val>
          <c:extLst>
            <c:ext xmlns:c16="http://schemas.microsoft.com/office/drawing/2014/chart" uri="{C3380CC4-5D6E-409C-BE32-E72D297353CC}">
              <c16:uniqueId val="{0000001B-6A31-B24D-95E8-1D5C2936821D}"/>
            </c:ext>
          </c:extLst>
        </c:ser>
        <c:ser>
          <c:idx val="4"/>
          <c:order val="4"/>
          <c:tx>
            <c:strRef>
              <c:f>Sheet1!$F$1</c:f>
              <c:strCache>
                <c:ptCount val="1"/>
                <c:pt idx="0">
                  <c:v>Education</c:v>
                </c:pt>
              </c:strCache>
            </c:strRef>
          </c:tx>
          <c:spPr>
            <a:solidFill>
              <a:srgbClr val="87BC24"/>
            </a:solidFill>
            <a:ln>
              <a:solidFill>
                <a:srgbClr val="87BC24"/>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Sheet1!$F$2:$F$7</c:f>
              <c:numCache>
                <c:formatCode>General</c:formatCode>
                <c:ptCount val="6"/>
                <c:pt idx="0">
                  <c:v>7.2999999999999995E-2</c:v>
                </c:pt>
                <c:pt idx="1">
                  <c:v>7.3999999999999996E-2</c:v>
                </c:pt>
                <c:pt idx="2">
                  <c:v>0.09</c:v>
                </c:pt>
                <c:pt idx="3">
                  <c:v>0.08</c:v>
                </c:pt>
                <c:pt idx="4">
                  <c:v>6.0999999999999999E-2</c:v>
                </c:pt>
                <c:pt idx="5">
                  <c:v>7.6700000000000004E-2</c:v>
                </c:pt>
              </c:numCache>
            </c:numRef>
          </c:val>
          <c:extLst>
            <c:ext xmlns:c16="http://schemas.microsoft.com/office/drawing/2014/chart" uri="{C3380CC4-5D6E-409C-BE32-E72D297353CC}">
              <c16:uniqueId val="{00000022-6A31-B24D-95E8-1D5C2936821D}"/>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data breaches</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Banking/Credit/Financial</c:v>
                </c:pt>
              </c:strCache>
            </c:strRef>
          </c:tx>
          <c:spPr>
            <a:solidFill>
              <a:srgbClr val="2875DD"/>
            </a:solidFill>
            <a:ln>
              <a:solidFill>
                <a:srgbClr val="2875DD"/>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Sheet1!$B$2:$B$7</c:f>
              <c:numCache>
                <c:formatCode>General</c:formatCode>
                <c:ptCount val="6"/>
                <c:pt idx="0">
                  <c:v>1.4E-2</c:v>
                </c:pt>
                <c:pt idx="1">
                  <c:v>0.03</c:v>
                </c:pt>
                <c:pt idx="2">
                  <c:v>2E-3</c:v>
                </c:pt>
                <c:pt idx="3">
                  <c:v>1.7000000000000001E-2</c:v>
                </c:pt>
                <c:pt idx="4">
                  <c:v>4.0000000000000001E-3</c:v>
                </c:pt>
                <c:pt idx="5">
                  <c:v>0.61099999999999999</c:v>
                </c:pt>
              </c:numCache>
            </c:numRef>
          </c:val>
          <c:extLst>
            <c:ext xmlns:c16="http://schemas.microsoft.com/office/drawing/2014/chart" uri="{C3380CC4-5D6E-409C-BE32-E72D297353CC}">
              <c16:uniqueId val="{00000006-6F45-E748-977A-A31C8AE3D9E6}"/>
            </c:ext>
          </c:extLst>
        </c:ser>
        <c:ser>
          <c:idx val="1"/>
          <c:order val="1"/>
          <c:tx>
            <c:strRef>
              <c:f>Sheet1!$C$1</c:f>
              <c:strCache>
                <c:ptCount val="1"/>
                <c:pt idx="0">
                  <c:v>Medical/Healthcare</c:v>
                </c:pt>
              </c:strCache>
            </c:strRef>
          </c:tx>
          <c:spPr>
            <a:solidFill>
              <a:srgbClr val="0F283E"/>
            </a:solidFill>
            <a:ln>
              <a:solidFill>
                <a:srgbClr val="0F283E"/>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Sheet1!$C$2:$C$7</c:f>
              <c:numCache>
                <c:formatCode>General</c:formatCode>
                <c:ptCount val="6"/>
                <c:pt idx="0">
                  <c:v>9.7000000000000003E-2</c:v>
                </c:pt>
                <c:pt idx="1">
                  <c:v>0.66700000000000004</c:v>
                </c:pt>
                <c:pt idx="2">
                  <c:v>0.436</c:v>
                </c:pt>
                <c:pt idx="3">
                  <c:v>2.8000000000000001E-2</c:v>
                </c:pt>
                <c:pt idx="4">
                  <c:v>2.1999999999999999E-2</c:v>
                </c:pt>
                <c:pt idx="5">
                  <c:v>0.23910000000000001</c:v>
                </c:pt>
              </c:numCache>
            </c:numRef>
          </c:val>
          <c:extLst>
            <c:ext xmlns:c16="http://schemas.microsoft.com/office/drawing/2014/chart" uri="{C3380CC4-5D6E-409C-BE32-E72D297353CC}">
              <c16:uniqueId val="{0000000D-6F45-E748-977A-A31C8AE3D9E6}"/>
            </c:ext>
          </c:extLst>
        </c:ser>
        <c:ser>
          <c:idx val="2"/>
          <c:order val="2"/>
          <c:tx>
            <c:strRef>
              <c:f>Sheet1!$D$1</c:f>
              <c:strCache>
                <c:ptCount val="1"/>
                <c:pt idx="0">
                  <c:v>Business</c:v>
                </c:pt>
              </c:strCache>
            </c:strRef>
          </c:tx>
          <c:spPr>
            <a:solidFill>
              <a:srgbClr val="BABABA"/>
            </a:solidFill>
            <a:ln>
              <a:solidFill>
                <a:srgbClr val="BABABA"/>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Sheet1!$D$2:$D$7</c:f>
              <c:numCache>
                <c:formatCode>General</c:formatCode>
                <c:ptCount val="6"/>
                <c:pt idx="0">
                  <c:v>0.79700000000000004</c:v>
                </c:pt>
                <c:pt idx="1">
                  <c:v>9.6000000000000002E-2</c:v>
                </c:pt>
                <c:pt idx="2">
                  <c:v>0.155</c:v>
                </c:pt>
                <c:pt idx="3">
                  <c:v>0.91300000000000003</c:v>
                </c:pt>
                <c:pt idx="4">
                  <c:v>0.93</c:v>
                </c:pt>
                <c:pt idx="5">
                  <c:v>0.1143</c:v>
                </c:pt>
              </c:numCache>
            </c:numRef>
          </c:val>
          <c:extLst>
            <c:ext xmlns:c16="http://schemas.microsoft.com/office/drawing/2014/chart" uri="{C3380CC4-5D6E-409C-BE32-E72D297353CC}">
              <c16:uniqueId val="{00000014-6F45-E748-977A-A31C8AE3D9E6}"/>
            </c:ext>
          </c:extLst>
        </c:ser>
        <c:ser>
          <c:idx val="3"/>
          <c:order val="3"/>
          <c:tx>
            <c:strRef>
              <c:f>Sheet1!$E$1</c:f>
              <c:strCache>
                <c:ptCount val="1"/>
                <c:pt idx="0">
                  <c:v>Government/Military</c:v>
                </c:pt>
              </c:strCache>
            </c:strRef>
          </c:tx>
          <c:spPr>
            <a:solidFill>
              <a:srgbClr val="A60B0B"/>
            </a:solidFill>
            <a:ln>
              <a:solidFill>
                <a:srgbClr val="A60B0B"/>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Sheet1!$E$2:$E$7</c:f>
              <c:numCache>
                <c:formatCode>General</c:formatCode>
                <c:ptCount val="6"/>
                <c:pt idx="0">
                  <c:v>7.8E-2</c:v>
                </c:pt>
                <c:pt idx="1">
                  <c:v>0.20200000000000001</c:v>
                </c:pt>
                <c:pt idx="2">
                  <c:v>0.379</c:v>
                </c:pt>
                <c:pt idx="3">
                  <c:v>3.3000000000000002E-2</c:v>
                </c:pt>
                <c:pt idx="4">
                  <c:v>4.1000000000000002E-2</c:v>
                </c:pt>
                <c:pt idx="5">
                  <c:v>2.1899999999999999E-2</c:v>
                </c:pt>
              </c:numCache>
            </c:numRef>
          </c:val>
          <c:extLst>
            <c:ext xmlns:c16="http://schemas.microsoft.com/office/drawing/2014/chart" uri="{C3380CC4-5D6E-409C-BE32-E72D297353CC}">
              <c16:uniqueId val="{0000001B-6F45-E748-977A-A31C8AE3D9E6}"/>
            </c:ext>
          </c:extLst>
        </c:ser>
        <c:ser>
          <c:idx val="4"/>
          <c:order val="4"/>
          <c:tx>
            <c:strRef>
              <c:f>Sheet1!$F$1</c:f>
              <c:strCache>
                <c:ptCount val="1"/>
                <c:pt idx="0">
                  <c:v>Education</c:v>
                </c:pt>
              </c:strCache>
            </c:strRef>
          </c:tx>
          <c:spPr>
            <a:solidFill>
              <a:srgbClr val="87BC24"/>
            </a:solidFill>
            <a:ln>
              <a:solidFill>
                <a:srgbClr val="87BC24"/>
              </a:solidFill>
            </a:ln>
          </c:spPr>
          <c:invertIfNegative val="0"/>
          <c:cat>
            <c:numRef>
              <c:f>Sheet1!$A$2:$A$7</c:f>
              <c:numCache>
                <c:formatCode>General</c:formatCode>
                <c:ptCount val="6"/>
                <c:pt idx="0">
                  <c:v>2014</c:v>
                </c:pt>
                <c:pt idx="1">
                  <c:v>2015</c:v>
                </c:pt>
                <c:pt idx="2">
                  <c:v>2016</c:v>
                </c:pt>
                <c:pt idx="3">
                  <c:v>2017</c:v>
                </c:pt>
                <c:pt idx="4">
                  <c:v>2018</c:v>
                </c:pt>
                <c:pt idx="5">
                  <c:v>2019</c:v>
                </c:pt>
              </c:numCache>
            </c:numRef>
          </c:cat>
          <c:val>
            <c:numRef>
              <c:f>Sheet1!$F$2:$F$7</c:f>
              <c:numCache>
                <c:formatCode>General</c:formatCode>
                <c:ptCount val="6"/>
                <c:pt idx="0">
                  <c:v>1.4999999999999999E-2</c:v>
                </c:pt>
                <c:pt idx="1">
                  <c:v>4.0000000000000001E-3</c:v>
                </c:pt>
                <c:pt idx="2">
                  <c:v>2.9000000000000001E-2</c:v>
                </c:pt>
                <c:pt idx="3">
                  <c:v>8.0000000000000002E-3</c:v>
                </c:pt>
                <c:pt idx="4">
                  <c:v>3.0000000000000001E-3</c:v>
                </c:pt>
                <c:pt idx="5">
                  <c:v>1.37E-2</c:v>
                </c:pt>
              </c:numCache>
            </c:numRef>
          </c:val>
          <c:extLst>
            <c:ext xmlns:c16="http://schemas.microsoft.com/office/drawing/2014/chart" uri="{C3380CC4-5D6E-409C-BE32-E72D297353CC}">
              <c16:uniqueId val="{00000022-6F45-E748-977A-A31C8AE3D9E6}"/>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Share of records exposed</a:t>
                </a:r>
              </a:p>
            </c:rich>
          </c:tx>
          <c:overlay val="0"/>
        </c:title>
        <c:numFmt formatCode="#,##0.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B662-0C4C-9843-0E9A9DA469C7}"/>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B662-0C4C-9843-0E9A9DA469C7}"/>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B662-0C4C-9843-0E9A9DA469C7}"/>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B662-0C4C-9843-0E9A9DA469C7}"/>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B662-0C4C-9843-0E9A9DA469C7}"/>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B662-0C4C-9843-0E9A9DA469C7}"/>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B662-0C4C-9843-0E9A9DA469C7}"/>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B662-0C4C-9843-0E9A9DA469C7}"/>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B662-0C4C-9843-0E9A9DA469C7}"/>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B662-0C4C-9843-0E9A9DA469C7}"/>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B662-0C4C-9843-0E9A9DA469C7}"/>
                </c:ext>
              </c:extLst>
            </c:dLbl>
            <c:dLbl>
              <c:idx val="1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B662-0C4C-9843-0E9A9DA469C7}"/>
                </c:ext>
              </c:extLst>
            </c:dLbl>
            <c:dLbl>
              <c:idx val="1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B662-0C4C-9843-0E9A9DA469C7}"/>
                </c:ext>
              </c:extLst>
            </c:dLbl>
            <c:dLbl>
              <c:idx val="1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D-B662-0C4C-9843-0E9A9DA469C7}"/>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General</c:formatCode>
                <c:ptCount val="14"/>
                <c:pt idx="0">
                  <c:v>16</c:v>
                </c:pt>
                <c:pt idx="1">
                  <c:v>44</c:v>
                </c:pt>
                <c:pt idx="2">
                  <c:v>63</c:v>
                </c:pt>
                <c:pt idx="3">
                  <c:v>99</c:v>
                </c:pt>
                <c:pt idx="4">
                  <c:v>70</c:v>
                </c:pt>
                <c:pt idx="5">
                  <c:v>165</c:v>
                </c:pt>
                <c:pt idx="6">
                  <c:v>102</c:v>
                </c:pt>
                <c:pt idx="7">
                  <c:v>167</c:v>
                </c:pt>
                <c:pt idx="8">
                  <c:v>271</c:v>
                </c:pt>
                <c:pt idx="9">
                  <c:v>333</c:v>
                </c:pt>
                <c:pt idx="10">
                  <c:v>275</c:v>
                </c:pt>
                <c:pt idx="11">
                  <c:v>373</c:v>
                </c:pt>
                <c:pt idx="12">
                  <c:v>384</c:v>
                </c:pt>
                <c:pt idx="13">
                  <c:v>363</c:v>
                </c:pt>
              </c:numCache>
            </c:numRef>
          </c:val>
          <c:extLst>
            <c:ext xmlns:c16="http://schemas.microsoft.com/office/drawing/2014/chart" uri="{C3380CC4-5D6E-409C-BE32-E72D297353CC}">
              <c16:uniqueId val="{0000000E-B662-0C4C-9843-0E9A9DA469C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breaches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F888-BC43-81A1-572BE3E53196}"/>
                </c:ext>
              </c:extLst>
            </c:dLbl>
            <c:dLbl>
              <c:idx val="1"/>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F888-BC43-81A1-572BE3E53196}"/>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F888-BC43-81A1-572BE3E53196}"/>
                </c:ext>
              </c:extLst>
            </c:dLbl>
            <c:dLbl>
              <c:idx val="3"/>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888-BC43-81A1-572BE3E53196}"/>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F888-BC43-81A1-572BE3E53196}"/>
                </c:ext>
              </c:extLst>
            </c:dLbl>
            <c:dLbl>
              <c:idx val="5"/>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F888-BC43-81A1-572BE3E53196}"/>
                </c:ext>
              </c:extLst>
            </c:dLbl>
            <c:dLbl>
              <c:idx val="6"/>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F888-BC43-81A1-572BE3E53196}"/>
                </c:ext>
              </c:extLst>
            </c:dLbl>
            <c:dLbl>
              <c:idx val="7"/>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F888-BC43-81A1-572BE3E53196}"/>
                </c:ext>
              </c:extLst>
            </c:dLbl>
            <c:dLbl>
              <c:idx val="8"/>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F888-BC43-81A1-572BE3E53196}"/>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F888-BC43-81A1-572BE3E53196}"/>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F888-BC43-81A1-572BE3E53196}"/>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Sheet1!$B$2:$B$12</c:f>
              <c:numCache>
                <c:formatCode>General</c:formatCode>
                <c:ptCount val="11"/>
                <c:pt idx="0">
                  <c:v>18</c:v>
                </c:pt>
                <c:pt idx="1">
                  <c:v>199</c:v>
                </c:pt>
                <c:pt idx="2">
                  <c:v>200</c:v>
                </c:pt>
                <c:pt idx="3">
                  <c:v>218</c:v>
                </c:pt>
                <c:pt idx="4">
                  <c:v>278</c:v>
                </c:pt>
                <c:pt idx="5">
                  <c:v>314</c:v>
                </c:pt>
                <c:pt idx="6">
                  <c:v>268</c:v>
                </c:pt>
                <c:pt idx="7">
                  <c:v>327</c:v>
                </c:pt>
                <c:pt idx="8">
                  <c:v>360</c:v>
                </c:pt>
                <c:pt idx="9">
                  <c:v>371</c:v>
                </c:pt>
                <c:pt idx="10">
                  <c:v>429</c:v>
                </c:pt>
              </c:numCache>
            </c:numRef>
          </c:val>
          <c:extLst>
            <c:ext xmlns:c16="http://schemas.microsoft.com/office/drawing/2014/chart" uri="{C3380CC4-5D6E-409C-BE32-E72D297353CC}">
              <c16:uniqueId val="{0000000B-F888-BC43-81A1-572BE3E5319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entities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CA67-644E-B7EF-BFF555B5EC60}"/>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CA67-644E-B7EF-BFF555B5EC60}"/>
                </c:ext>
              </c:extLst>
            </c:dLbl>
            <c:dLbl>
              <c:idx val="2"/>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CA67-644E-B7EF-BFF555B5EC60}"/>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CA67-644E-B7EF-BFF555B5EC60}"/>
                </c:ext>
              </c:extLst>
            </c:dLbl>
            <c:dLbl>
              <c:idx val="4"/>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CA67-644E-B7EF-BFF555B5EC60}"/>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CA67-644E-B7EF-BFF555B5EC60}"/>
                </c:ext>
              </c:extLst>
            </c:dLbl>
            <c:dLbl>
              <c:idx val="6"/>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6-CA67-644E-B7EF-BFF555B5EC60}"/>
                </c:ext>
              </c:extLst>
            </c:dLbl>
            <c:dLbl>
              <c:idx val="7"/>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CA67-644E-B7EF-BFF555B5EC60}"/>
                </c:ext>
              </c:extLst>
            </c:dLbl>
            <c:dLbl>
              <c:idx val="8"/>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CA67-644E-B7EF-BFF555B5EC60}"/>
                </c:ext>
              </c:extLst>
            </c:dLbl>
            <c:dLbl>
              <c:idx val="9"/>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CA67-644E-B7EF-BFF555B5EC60}"/>
                </c:ext>
              </c:extLst>
            </c:dLbl>
            <c:dLbl>
              <c:idx val="10"/>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CA67-644E-B7EF-BFF555B5EC60}"/>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Sheet1!$B$2:$B$12</c:f>
              <c:numCache>
                <c:formatCode>General</c:formatCode>
                <c:ptCount val="11"/>
                <c:pt idx="0">
                  <c:v>0.14000000000000001</c:v>
                </c:pt>
                <c:pt idx="1">
                  <c:v>5.9</c:v>
                </c:pt>
                <c:pt idx="2">
                  <c:v>13.1</c:v>
                </c:pt>
                <c:pt idx="3">
                  <c:v>2.8</c:v>
                </c:pt>
                <c:pt idx="4">
                  <c:v>7</c:v>
                </c:pt>
                <c:pt idx="5">
                  <c:v>17.399999999999999</c:v>
                </c:pt>
                <c:pt idx="6">
                  <c:v>113.2</c:v>
                </c:pt>
                <c:pt idx="7">
                  <c:v>16.600000000000001</c:v>
                </c:pt>
                <c:pt idx="8">
                  <c:v>5.0999999999999996</c:v>
                </c:pt>
                <c:pt idx="9">
                  <c:v>14</c:v>
                </c:pt>
                <c:pt idx="10">
                  <c:v>40</c:v>
                </c:pt>
              </c:numCache>
            </c:numRef>
          </c:val>
          <c:extLst>
            <c:ext xmlns:c16="http://schemas.microsoft.com/office/drawing/2014/chart" uri="{C3380CC4-5D6E-409C-BE32-E72D297353CC}">
              <c16:uniqueId val="{0000000B-CA67-644E-B7EF-BFF555B5EC60}"/>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1"/>
        <c:majorTickMark val="none"/>
        <c:minorTickMark val="none"/>
        <c:tickLblPos val="low"/>
        <c:spPr>
          <a:ln w="25400">
            <a:solidFill>
              <a:srgbClr val="2F2F2F"/>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a:solidFill>
                <a:srgbClr val="2F2F2F"/>
              </a:solidFill>
              <a:prstDash val="dot"/>
            </a:ln>
          </c:spPr>
        </c:majorGridlines>
        <c:title>
          <c:tx>
            <c:rich>
              <a:bodyPr/>
              <a:lstStyle/>
              <a:p>
                <a:pPr>
                  <a:defRPr/>
                </a:pPr>
                <a:r>
                  <a:rPr sz="1000" b="0">
                    <a:solidFill>
                      <a:srgbClr val="0F283E"/>
                    </a:solidFill>
                    <a:latin typeface="Open Sans Light"/>
                  </a:rPr>
                  <a:t>Number of people affected in millions</a:t>
                </a:r>
              </a:p>
            </c:rich>
          </c:tx>
          <c:overlay val="0"/>
        </c:title>
        <c:numFmt formatCode="General" sourceLinked="1"/>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0040D1-4AAB-4896-B563-53C47024E659}"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5D12664-84D6-46A0-B03A-3BD764F998C9}"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A487077-FC9D-465F-8D5F-02024F46D5F8}"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F31F14E-FC63-4D61-B4AA-A3FAD45306D3}"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97A9A75-B3D8-4BC5-8A64-A28749D96985}" type="datetimeFigureOut">
              <a:rPr lang="en-US" smtClean="0"/>
              <a:t>5/5/20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E2F1811E-CD93-4087-9A23-F9AAD5CDACF9}"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48933936-10A0-4015-AB05-EBCC4E74188A}" type="datetimeFigureOut">
              <a:rPr lang="en-US" smtClean="0"/>
              <a:t>5/5/20</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F02AAC6-245A-48BE-9CB5-B345CDAAA108}" type="datetimeFigureOut">
              <a:rPr lang="en-US" smtClean="0"/>
              <a:t>5/5/20</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FB8A0EA1-5A8B-4657-9B00-B1F1BA904B0C}" type="datetimeFigureOut">
              <a:rPr lang="en-US" smtClean="0"/>
              <a:t>5/5/20</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C3E62C90-166D-4286-8E43-F0B3030C8CDE}"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824550AA-24EA-4D39-A07D-50171D9C49D3}" type="datetimeFigureOut">
              <a:rPr lang="en-US" smtClean="0"/>
              <a:t>5/5/20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677015/number-cyber-incident-reported-usa-gov" TargetMode="External"/><Relationship Id="rId5" Type="http://schemas.openxmlformats.org/officeDocument/2006/relationships/slide" Target="slide4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10" Type="http://schemas.openxmlformats.org/officeDocument/2006/relationships/hyperlink" Target="http://www.statista.com/statistics/329608/security-incidents-confirmed-data-loss-industry-size" TargetMode="External"/><Relationship Id="rId4" Type="http://schemas.openxmlformats.org/officeDocument/2006/relationships/image" Target="../media/image6.emf"/><Relationship Id="rId9" Type="http://schemas.openxmlformats.org/officeDocument/2006/relationships/slide" Target="slide4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www.statista.com/statistics/273572/number-of-data-breaches-in-the-united-states-by-business" TargetMode="External"/><Relationship Id="rId4" Type="http://schemas.openxmlformats.org/officeDocument/2006/relationships/slide" Target="slide4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422115/distribution-of-data-breaches-usa-by-sector" TargetMode="External"/><Relationship Id="rId5" Type="http://schemas.openxmlformats.org/officeDocument/2006/relationships/slide" Target="slide44.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422139/distribution-of-records-exposed-usa-by-sector" TargetMode="External"/><Relationship Id="rId5" Type="http://schemas.openxmlformats.org/officeDocument/2006/relationships/slide" Target="slide45.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8417/health-and-medical-data-breaches-united-states-timeline" TargetMode="External"/><Relationship Id="rId5" Type="http://schemas.openxmlformats.org/officeDocument/2006/relationships/slide" Target="slide46.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72220/number-of-entities-involved-in-health-data-breaches-us" TargetMode="External"/><Relationship Id="rId5" Type="http://schemas.openxmlformats.org/officeDocument/2006/relationships/slide" Target="slide47.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8564/number-of-us-residents-affected-by-data-breaches" TargetMode="External"/><Relationship Id="rId5" Type="http://schemas.openxmlformats.org/officeDocument/2006/relationships/slide" Target="slide48.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72231/health-data-breach-distribution-of-affected-us-individuals-by-business" TargetMode="External"/><Relationship Id="rId5" Type="http://schemas.openxmlformats.org/officeDocument/2006/relationships/slide" Target="slide49.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8598/largest-us-healthcare-data-breaches" TargetMode="External"/><Relationship Id="rId5" Type="http://schemas.openxmlformats.org/officeDocument/2006/relationships/slide" Target="slide50.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67699/data-breach-discovery-times-us" TargetMode="External"/><Relationship Id="rId5" Type="http://schemas.openxmlformats.org/officeDocument/2006/relationships/slide" Target="slide51.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967497/health-data-breach-actors-us" TargetMode="External"/><Relationship Id="rId5" Type="http://schemas.openxmlformats.org/officeDocument/2006/relationships/slide" Target="slide52.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7637/physician-areas-of-concern-regarding-cyber-attacks" TargetMode="External"/><Relationship Id="rId5" Type="http://schemas.openxmlformats.org/officeDocument/2006/relationships/slide" Target="slide53.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7648/cyber-attack-cause-downtime-among-physicians" TargetMode="External"/><Relationship Id="rId5" Type="http://schemas.openxmlformats.org/officeDocument/2006/relationships/slide" Target="slide54.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97669/physician-response-to-cyber-attacks" TargetMode="External"/><Relationship Id="rId5" Type="http://schemas.openxmlformats.org/officeDocument/2006/relationships/slide" Target="slide55.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www.statista.com/statistics/798475/costs-for-health-care-data-breaches-in-the-us-by-key-data" TargetMode="External"/><Relationship Id="rId4" Type="http://schemas.openxmlformats.org/officeDocument/2006/relationships/slide" Target="slide56.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36608/cyber-security-staff-to-it-users-in-health-organization-ratio-in-us" TargetMode="External"/><Relationship Id="rId5" Type="http://schemas.openxmlformats.org/officeDocument/2006/relationships/slide" Target="slide57.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7.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8.xml"/><Relationship Id="rId9"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36711/healthcare-organizations-security-frameworks-used-in-us" TargetMode="External"/><Relationship Id="rId5" Type="http://schemas.openxmlformats.org/officeDocument/2006/relationships/slide" Target="slide58.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06567/trust-for-secure-digital-healthcare-data-in-us" TargetMode="External"/><Relationship Id="rId5" Type="http://schemas.openxmlformats.org/officeDocument/2006/relationships/slide" Target="slide59.xml"/><Relationship Id="rId4" Type="http://schemas.openxmlformats.org/officeDocument/2006/relationships/chart" Target="../charts/chart19.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06601/confidence-on-measures-for-secure-digital-healthcare-data-in-us" TargetMode="External"/><Relationship Id="rId5" Type="http://schemas.openxmlformats.org/officeDocument/2006/relationships/slide" Target="slide60.xml"/><Relationship Id="rId4" Type="http://schemas.openxmlformats.org/officeDocument/2006/relationships/chart" Target="../charts/chart20.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06616/breaches-of-their-digital-healthcare-data-among-us-consumers" TargetMode="External"/><Relationship Id="rId5" Type="http://schemas.openxmlformats.org/officeDocument/2006/relationships/slide" Target="slide61.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06635/location-of-digital-healthcare-data-breach-in-us" TargetMode="External"/><Relationship Id="rId5" Type="http://schemas.openxmlformats.org/officeDocument/2006/relationships/slide" Target="slide62.xml"/><Relationship Id="rId4" Type="http://schemas.openxmlformats.org/officeDocument/2006/relationships/chart" Target="../charts/chart22.xml"/></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706640/consumer-trust-for-health-organizations-post-breach-in-us" TargetMode="External"/><Relationship Id="rId5" Type="http://schemas.openxmlformats.org/officeDocument/2006/relationships/slide" Target="slide63.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hyperlink" Target="http://www.statista.com/statistics/215794/identity-theft-data-breaches-worldwid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hyperlink" Target="http://www.statista.com/statistics/221285/types-of-attackers-responsible-for-data-breaches/"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9.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8.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slide" Target="slide27.xml"/><Relationship Id="rId5" Type="http://schemas.openxmlformats.org/officeDocument/2006/relationships/slide" Target="slide20.xml"/><Relationship Id="rId10" Type="http://schemas.openxmlformats.org/officeDocument/2006/relationships/slide" Target="slide26.xml"/><Relationship Id="rId4" Type="http://schemas.openxmlformats.org/officeDocument/2006/relationships/slide" Target="slide19.xml"/><Relationship Id="rId9" Type="http://schemas.openxmlformats.org/officeDocument/2006/relationships/slide" Target="slide25.xml"/><Relationship Id="rId14" Type="http://schemas.openxmlformats.org/officeDocument/2006/relationships/slide" Target="slide30.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9.xml"/><Relationship Id="rId4" Type="http://schemas.openxmlformats.org/officeDocument/2006/relationships/hyperlink" Target="http://www.statista.com/statistics/273550/data-breaches-recorded-in-the-united-states-by-number-of-breaches-and-records-expos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hyperlink" Target="http://www.statista.com/statistics/677015/number-cyber-incident-reported-usa-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hyperlink" Target="http://www.statista.com/statistics/329608/security-incidents-confirmed-data-loss-industry-siz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hyperlink" Target="http://www.statista.com/statistics/273572/number-of-data-breaches-in-the-united-states-by-busines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hyperlink" Target="http://www.statista.com/statistics/422115/distribution-of-data-breaches-usa-by-secto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hyperlink" Target="http://www.statista.com/statistics/422139/distribution-of-records-exposed-usa-by-secto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hyperlink" Target="http://www.statista.com/statistics/798417/health-and-medical-data-breaches-united-states-timelin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hyperlink" Target="http://www.statista.com/statistics/972220/number-of-entities-involved-in-health-data-breaches-u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hyperlink" Target="http://www.statista.com/statistics/798564/number-of-us-residents-affected-by-data-breache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hyperlink" Target="http://www.statista.com/statistics/972231/health-data-breach-distribution-of-affected-us-individuals-by-business/"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hyperlink" Target="http://www.statista.com/statistics/798598/largest-us-healthcare-data-breach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hyperlink" Target="http://www.statista.com/statistics/967699/data-breach-discovery-times-u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hyperlink" Target="http://www.statista.com/statistics/967497/health-data-breach-actors-u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hyperlink" Target="http://www.statista.com/statistics/797637/physician-areas-of-concern-regarding-cyber-attack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hyperlink" Target="http://www.statista.com/statistics/797648/cyber-attack-cause-downtime-among-physician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7.xml"/><Relationship Id="rId4" Type="http://schemas.openxmlformats.org/officeDocument/2006/relationships/hyperlink" Target="http://www.statista.com/statistics/797669/physician-response-to-cyber-attack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8.xml"/><Relationship Id="rId4" Type="http://schemas.openxmlformats.org/officeDocument/2006/relationships/hyperlink" Target="http://www.statista.com/statistics/798475/costs-for-health-care-data-breaches-in-the-us-by-key-data/"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29.xml"/><Relationship Id="rId4" Type="http://schemas.openxmlformats.org/officeDocument/2006/relationships/hyperlink" Target="http://www.statista.com/statistics/736608/cyber-security-staff-to-it-users-in-health-organization-ratio-in-u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hyperlink" Target="http://www.statista.com/statistics/736711/healthcare-organizations-security-frameworks-used-in-u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1.xml"/><Relationship Id="rId4" Type="http://schemas.openxmlformats.org/officeDocument/2006/relationships/hyperlink" Target="http://www.statista.com/statistics/706567/trust-for-secure-digital-healthcare-data-in-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2.xml"/><Relationship Id="rId4" Type="http://schemas.openxmlformats.org/officeDocument/2006/relationships/hyperlink" Target="http://www.statista.com/statistics/706601/confidence-on-measures-for-secure-digital-healthcare-data-in-u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3.xml"/><Relationship Id="rId4" Type="http://schemas.openxmlformats.org/officeDocument/2006/relationships/hyperlink" Target="http://www.statista.com/statistics/706616/breaches-of-their-digital-healthcare-data-among-us-consumer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hyperlink" Target="http://www.statista.com/statistics/706635/location-of-digital-healthcare-data-breach-in-u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6.xml"/><Relationship Id="rId4" Type="http://schemas.openxmlformats.org/officeDocument/2006/relationships/hyperlink" Target="http://www.statista.com/statistics/706640/consumer-trust-for-health-organizations-post-breach-in-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215794/identity-theft-data-breaches-worldwide" TargetMode="External"/><Relationship Id="rId5" Type="http://schemas.openxmlformats.org/officeDocument/2006/relationships/slide" Target="slide38.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221285/types-of-attackers-responsible-for-data-breaches" TargetMode="External"/><Relationship Id="rId5" Type="http://schemas.openxmlformats.org/officeDocument/2006/relationships/slide" Target="slide3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statista.com/statistics/273550/data-breaches-recorded-in-the-united-states-by-number-of-breaches-and-records-exposed" TargetMode="External"/><Relationship Id="rId5" Type="http://schemas.openxmlformats.org/officeDocument/2006/relationships/slide" Target="slide40.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New shape"/>
          <p:cNvSpPr/>
          <p:nvPr/>
        </p:nvSpPr>
        <p:spPr>
          <a:xfrm>
            <a:off x="0" y="0"/>
            <a:ext cx="12204001" cy="43704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Health care and cyber security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Fiscal year 2006 to 2018; CFO Act agencies and non-CFO Act agencies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US Office of Management and Budget; US Department of Homeland Security; GAO; </a:t>
            </a:r>
            <a:r>
              <a:rPr sz="800">
                <a:solidFill>
                  <a:srgbClr val="555555"/>
                </a:solidFill>
                <a:latin typeface="Open Sans"/>
                <a:hlinkClick r:id="rId6"/>
              </a:rPr>
              <a:t>ID 677015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cyber security incident reports by federal agencies in the United States from FY 2006 to 2018</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Annual number of cyber incidents according to U.S. federal agencies 2006-2018</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Health care vs. other sectors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HEALTH CARE AND CYBER SECURITY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 care vs. other sectors</a:t>
            </a:r>
          </a:p>
        </p:txBody>
      </p:sp>
      <p:graphicFrame>
        <p:nvGraphicFramePr>
          <p:cNvPr id="3" name="New Table"/>
          <p:cNvGraphicFramePr>
            <a:graphicFrameLocks noGrp="1"/>
          </p:cNvGraphicFramePr>
          <p:nvPr/>
        </p:nvGraphicFramePr>
        <p:xfrm>
          <a:off x="676800" y="1882800"/>
          <a:ext cx="10742400" cy="3901440"/>
        </p:xfrm>
        <a:graphic>
          <a:graphicData uri="http://schemas.openxmlformats.org/drawingml/2006/table">
            <a:tbl>
              <a:tblPr firstRow="1" bandRow="1">
                <a:tableStyleId>{5C22544A-7EE6-4342-B048-85BDC9FD1C3A}</a:tableStyleId>
              </a:tblPr>
              <a:tblGrid>
                <a:gridCol w="3735620">
                  <a:extLst>
                    <a:ext uri="{9D8B030D-6E8A-4147-A177-3AD203B41FA5}">
                      <a16:colId xmlns:a16="http://schemas.microsoft.com/office/drawing/2014/main" val="20000"/>
                    </a:ext>
                  </a:extLst>
                </a:gridCol>
                <a:gridCol w="1685020">
                  <a:extLst>
                    <a:ext uri="{9D8B030D-6E8A-4147-A177-3AD203B41FA5}">
                      <a16:colId xmlns:a16="http://schemas.microsoft.com/office/drawing/2014/main" val="20001"/>
                    </a:ext>
                  </a:extLst>
                </a:gridCol>
                <a:gridCol w="1685020">
                  <a:extLst>
                    <a:ext uri="{9D8B030D-6E8A-4147-A177-3AD203B41FA5}">
                      <a16:colId xmlns:a16="http://schemas.microsoft.com/office/drawing/2014/main" val="20002"/>
                    </a:ext>
                  </a:extLst>
                </a:gridCol>
                <a:gridCol w="1685020">
                  <a:extLst>
                    <a:ext uri="{9D8B030D-6E8A-4147-A177-3AD203B41FA5}">
                      <a16:colId xmlns:a16="http://schemas.microsoft.com/office/drawing/2014/main" val="20003"/>
                    </a:ext>
                  </a:extLst>
                </a:gridCol>
                <a:gridCol w="1951720">
                  <a:extLst>
                    <a:ext uri="{9D8B030D-6E8A-4147-A177-3AD203B41FA5}">
                      <a16:colId xmlns:a16="http://schemas.microsoft.com/office/drawing/2014/main" val="20004"/>
                    </a:ext>
                  </a:extLst>
                </a:gridCol>
              </a:tblGrid>
              <a:tr h="0">
                <a:tc>
                  <a:txBody>
                    <a:bodyPr/>
                    <a:lstStyle/>
                    <a:p>
                      <a:pPr algn="l"/>
                      <a:endParaRPr sz="1000" b="1">
                        <a:solidFill>
                          <a:srgbClr val="0F283E"/>
                        </a:solidFill>
                        <a:latin typeface="Open Sans Light"/>
                      </a:endParaRP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Total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Small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Large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Unknown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0"/>
                  </a:ext>
                </a:extLst>
              </a:tr>
              <a:tr h="0">
                <a:tc>
                  <a:txBody>
                    <a:bodyPr/>
                    <a:lstStyle/>
                    <a:p>
                      <a:r>
                        <a:rPr sz="1000">
                          <a:solidFill>
                            <a:srgbClr val="0F283E"/>
                          </a:solidFill>
                          <a:latin typeface="Open Sans Light"/>
                        </a:rPr>
                        <a:t>Accommodation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1"/>
                  </a:ext>
                </a:extLst>
              </a:tr>
              <a:tr h="0">
                <a:tc>
                  <a:txBody>
                    <a:bodyPr/>
                    <a:lstStyle/>
                    <a:p>
                      <a:r>
                        <a:rPr sz="1000">
                          <a:solidFill>
                            <a:srgbClr val="0F283E"/>
                          </a:solidFill>
                          <a:latin typeface="Open Sans Light"/>
                        </a:rPr>
                        <a:t>Administrative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2"/>
                  </a:ext>
                </a:extLst>
              </a:tr>
              <a:tr h="0">
                <a:tc>
                  <a:txBody>
                    <a:bodyPr/>
                    <a:lstStyle/>
                    <a:p>
                      <a:r>
                        <a:rPr sz="1000">
                          <a:solidFill>
                            <a:srgbClr val="0F283E"/>
                          </a:solidFill>
                          <a:latin typeface="Open Sans Light"/>
                        </a:rPr>
                        <a:t>Agriculture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3"/>
                  </a:ext>
                </a:extLst>
              </a:tr>
              <a:tr h="0">
                <a:tc>
                  <a:txBody>
                    <a:bodyPr/>
                    <a:lstStyle/>
                    <a:p>
                      <a:r>
                        <a:rPr sz="1000">
                          <a:solidFill>
                            <a:srgbClr val="0F283E"/>
                          </a:solidFill>
                          <a:latin typeface="Open Sans Light"/>
                        </a:rPr>
                        <a:t>Construction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4"/>
                  </a:ext>
                </a:extLst>
              </a:tr>
              <a:tr h="0">
                <a:tc>
                  <a:txBody>
                    <a:bodyPr/>
                    <a:lstStyle/>
                    <a:p>
                      <a:r>
                        <a:rPr sz="1000">
                          <a:solidFill>
                            <a:srgbClr val="0F283E"/>
                          </a:solidFill>
                          <a:latin typeface="Open Sans Light"/>
                        </a:rPr>
                        <a:t>Education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99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77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5"/>
                  </a:ext>
                </a:extLst>
              </a:tr>
              <a:tr h="0">
                <a:tc>
                  <a:txBody>
                    <a:bodyPr/>
                    <a:lstStyle/>
                    <a:p>
                      <a:r>
                        <a:rPr sz="1000">
                          <a:solidFill>
                            <a:srgbClr val="0F283E"/>
                          </a:solidFill>
                          <a:latin typeface="Open Sans Light"/>
                        </a:rPr>
                        <a:t>Entertainment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6"/>
                  </a:ext>
                </a:extLst>
              </a:tr>
              <a:tr h="0">
                <a:tc>
                  <a:txBody>
                    <a:bodyPr/>
                    <a:lstStyle/>
                    <a:p>
                      <a:r>
                        <a:rPr sz="1000">
                          <a:solidFill>
                            <a:srgbClr val="0F283E"/>
                          </a:solidFill>
                          <a:latin typeface="Open Sans Light"/>
                        </a:rPr>
                        <a:t>Finance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207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162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7"/>
                  </a:ext>
                </a:extLst>
              </a:tr>
              <a:tr h="0">
                <a:tc>
                  <a:txBody>
                    <a:bodyPr/>
                    <a:lstStyle/>
                    <a:p>
                      <a:r>
                        <a:rPr sz="1000">
                          <a:solidFill>
                            <a:srgbClr val="0F283E"/>
                          </a:solidFill>
                          <a:latin typeface="Open Sans Light"/>
                        </a:rPr>
                        <a:t>Healthcare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304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250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8"/>
                  </a:ext>
                </a:extLst>
              </a:tr>
              <a:tr h="0">
                <a:tc>
                  <a:txBody>
                    <a:bodyPr/>
                    <a:lstStyle/>
                    <a:p>
                      <a:r>
                        <a:rPr sz="1000">
                          <a:solidFill>
                            <a:srgbClr val="0F283E"/>
                          </a:solidFill>
                          <a:latin typeface="Open Sans Light"/>
                        </a:rPr>
                        <a:t>Information</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155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117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9"/>
                  </a:ext>
                </a:extLst>
              </a:tr>
              <a:tr h="0">
                <a:tc>
                  <a:txBody>
                    <a:bodyPr/>
                    <a:lstStyle/>
                    <a:p>
                      <a:r>
                        <a:rPr sz="1000">
                          <a:solidFill>
                            <a:srgbClr val="0F283E"/>
                          </a:solidFill>
                          <a:latin typeface="Open Sans Light"/>
                        </a:rPr>
                        <a:t>Management</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10"/>
                  </a:ext>
                </a:extLst>
              </a:tr>
              <a:tr h="0">
                <a:tc>
                  <a:txBody>
                    <a:bodyPr/>
                    <a:lstStyle/>
                    <a:p>
                      <a:r>
                        <a:rPr sz="1000">
                          <a:solidFill>
                            <a:srgbClr val="0F283E"/>
                          </a:solidFill>
                          <a:latin typeface="Open Sans Light"/>
                        </a:rPr>
                        <a:t>Manufacturing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87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11"/>
                  </a:ext>
                </a:extLst>
              </a:tr>
              <a:tr h="0">
                <a:tc>
                  <a:txBody>
                    <a:bodyPr/>
                    <a:lstStyle/>
                    <a:p>
                      <a:r>
                        <a:rPr sz="1000">
                          <a:solidFill>
                            <a:srgbClr val="0F283E"/>
                          </a:solidFill>
                          <a:latin typeface="Open Sans Light"/>
                        </a:rPr>
                        <a:t>Mining</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12"/>
                  </a:ext>
                </a:extLst>
              </a:tr>
              <a:tr h="0">
                <a:tc>
                  <a:txBody>
                    <a:bodyPr/>
                    <a:lstStyle/>
                    <a:p>
                      <a:r>
                        <a:rPr sz="1000">
                          <a:solidFill>
                            <a:srgbClr val="0F283E"/>
                          </a:solidFill>
                          <a:latin typeface="Open Sans Light"/>
                        </a:rPr>
                        <a:t>Other Services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43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13"/>
                  </a:ext>
                </a:extLst>
              </a:tr>
              <a:tr h="0">
                <a:tc>
                  <a:txBody>
                    <a:bodyPr/>
                    <a:lstStyle/>
                    <a:p>
                      <a:r>
                        <a:rPr sz="1000">
                          <a:solidFill>
                            <a:srgbClr val="0F283E"/>
                          </a:solidFill>
                          <a:latin typeface="Open Sans Light"/>
                        </a:rPr>
                        <a:t>Professional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157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113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14"/>
                  </a:ext>
                </a:extLst>
              </a:tr>
              <a:tr h="0">
                <a:tc>
                  <a:txBody>
                    <a:bodyPr/>
                    <a:lstStyle/>
                    <a:p>
                      <a:r>
                        <a:rPr sz="1000">
                          <a:solidFill>
                            <a:srgbClr val="0F283E"/>
                          </a:solidFill>
                          <a:latin typeface="Open Sans Light"/>
                        </a:rPr>
                        <a:t>Public</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330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83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230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15"/>
                  </a:ext>
                </a:extLst>
              </a:tr>
            </a:tbl>
          </a:graphicData>
        </a:graphic>
      </p:graphicFrame>
      <p:sp>
        <p:nvSpPr>
          <p:cNvPr id="4" name="New shape"/>
          <p:cNvSpPr/>
          <p:nvPr/>
        </p:nvSpPr>
        <p:spPr>
          <a:xfrm>
            <a:off x="613300" y="5302800"/>
            <a:ext cx="10869400" cy="684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OleObject"/>
          <p:cNvGraphicFramePr>
            <a:graphicFrameLocks noChangeAspect="1"/>
          </p:cNvGraphicFramePr>
          <p:nvPr/>
        </p:nvGraphicFramePr>
        <p:xfrm>
          <a:off x="9270719" y="5372948"/>
          <a:ext cx="2148480" cy="613851"/>
        </p:xfrm>
        <a:graphic>
          <a:graphicData uri="http://schemas.openxmlformats.org/presentationml/2006/ole">
            <mc:AlternateContent xmlns:mc="http://schemas.openxmlformats.org/markup-compatibility/2006">
              <mc:Choice xmlns:v="urn:schemas-microsoft-com:vml" Requires="v">
                <p:oleObj spid="_x0000_s1039" r:id="rId6" imgW="2148480" imgH="613851" progId=".xls">
                  <p:embed/>
                </p:oleObj>
              </mc:Choice>
              <mc:Fallback>
                <p:oleObj r:id="rId6" imgW="2148480" imgH="613851" progId=".xls">
                  <p:embed/>
                  <p:pic>
                    <p:nvPicPr>
                      <p:cNvPr id="0" name="OLE substitute image"/>
                      <p:cNvPicPr/>
                      <p:nvPr/>
                    </p:nvPicPr>
                    <p:blipFill>
                      <a:blip r:embed="rId7"/>
                      <a:srcRect t="100000" b="-100000"/>
                      <a:tile tx="0" ty="0" sx="100000" sy="100000" flip="none" algn="tl"/>
                    </p:blipFill>
                    <p:spPr>
                      <a:xfrm>
                        <a:off x="9270719" y="5372948"/>
                        <a:ext cx="2148480" cy="613851"/>
                      </a:xfrm>
                      <a:prstGeom prst="rect">
                        <a:avLst/>
                      </a:prstGeom>
                      <a:blipFill>
                        <a:blip r:embed="rId8"/>
                        <a:stretch>
                          <a:fillRect/>
                        </a:stretch>
                      </a:blipFill>
                      <a:ln>
                        <a:noFill/>
                      </a:ln>
                    </p:spPr>
                  </p:pic>
                </p:oleObj>
              </mc:Fallback>
            </mc:AlternateContent>
          </a:graphicData>
        </a:graphic>
      </p:graphicFrame>
      <p:sp>
        <p:nvSpPr>
          <p:cNvPr id="6"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9" action="ppaction://hlinksldjump"/>
              </a:rPr>
              <a:t>page 37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Verizon; </a:t>
            </a:r>
            <a:r>
              <a:rPr sz="800">
                <a:solidFill>
                  <a:srgbClr val="555555"/>
                </a:solidFill>
                <a:latin typeface="Open Sans"/>
                <a:hlinkClick r:id="rId10"/>
              </a:rPr>
              <a:t>ID 329608</a:t>
            </a:r>
          </a:p>
        </p:txBody>
      </p:sp>
      <p:sp>
        <p:nvSpPr>
          <p:cNvPr id="7"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7</a:t>
            </a: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Global number of data breaches with confirmed data loss in 2018, by victim industry and organization size</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Data breaches worldwide 2018, by victim industry and size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 care vs. other sectors</a:t>
            </a:r>
          </a:p>
        </p:txBody>
      </p:sp>
      <p:graphicFrame>
        <p:nvGraphicFramePr>
          <p:cNvPr id="3" name="New Table"/>
          <p:cNvGraphicFramePr>
            <a:graphicFrameLocks noGrp="1"/>
          </p:cNvGraphicFramePr>
          <p:nvPr/>
        </p:nvGraphicFramePr>
        <p:xfrm>
          <a:off x="676800" y="1882800"/>
          <a:ext cx="10742400" cy="1950720"/>
        </p:xfrm>
        <a:graphic>
          <a:graphicData uri="http://schemas.openxmlformats.org/drawingml/2006/table">
            <a:tbl>
              <a:tblPr firstRow="1" bandRow="1">
                <a:tableStyleId>{5C22544A-7EE6-4342-B048-85BDC9FD1C3A}</a:tableStyleId>
              </a:tblPr>
              <a:tblGrid>
                <a:gridCol w="2786767">
                  <a:extLst>
                    <a:ext uri="{9D8B030D-6E8A-4147-A177-3AD203B41FA5}">
                      <a16:colId xmlns:a16="http://schemas.microsoft.com/office/drawing/2014/main" val="20000"/>
                    </a:ext>
                  </a:extLst>
                </a:gridCol>
                <a:gridCol w="977467">
                  <a:extLst>
                    <a:ext uri="{9D8B030D-6E8A-4147-A177-3AD203B41FA5}">
                      <a16:colId xmlns:a16="http://schemas.microsoft.com/office/drawing/2014/main" val="20001"/>
                    </a:ext>
                  </a:extLst>
                </a:gridCol>
                <a:gridCol w="1802967">
                  <a:extLst>
                    <a:ext uri="{9D8B030D-6E8A-4147-A177-3AD203B41FA5}">
                      <a16:colId xmlns:a16="http://schemas.microsoft.com/office/drawing/2014/main" val="20002"/>
                    </a:ext>
                  </a:extLst>
                </a:gridCol>
                <a:gridCol w="1180667">
                  <a:extLst>
                    <a:ext uri="{9D8B030D-6E8A-4147-A177-3AD203B41FA5}">
                      <a16:colId xmlns:a16="http://schemas.microsoft.com/office/drawing/2014/main" val="20003"/>
                    </a:ext>
                  </a:extLst>
                </a:gridCol>
                <a:gridCol w="2115367">
                  <a:extLst>
                    <a:ext uri="{9D8B030D-6E8A-4147-A177-3AD203B41FA5}">
                      <a16:colId xmlns:a16="http://schemas.microsoft.com/office/drawing/2014/main" val="20004"/>
                    </a:ext>
                  </a:extLst>
                </a:gridCol>
                <a:gridCol w="1879167">
                  <a:extLst>
                    <a:ext uri="{9D8B030D-6E8A-4147-A177-3AD203B41FA5}">
                      <a16:colId xmlns:a16="http://schemas.microsoft.com/office/drawing/2014/main" val="20005"/>
                    </a:ext>
                  </a:extLst>
                </a:gridCol>
              </a:tblGrid>
              <a:tr h="0">
                <a:tc>
                  <a:txBody>
                    <a:bodyPr/>
                    <a:lstStyle/>
                    <a:p>
                      <a:pPr algn="l"/>
                      <a:endParaRPr sz="1000" b="1">
                        <a:solidFill>
                          <a:srgbClr val="0F283E"/>
                        </a:solidFill>
                        <a:latin typeface="Open Sans Light"/>
                      </a:endParaRP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Business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Medical/Healthcare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Educational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Banking/Credit/Financial</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Government/Military</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0"/>
                  </a:ext>
                </a:extLst>
              </a:tr>
              <a:tr h="0">
                <a:tc>
                  <a:txBody>
                    <a:bodyPr/>
                    <a:lstStyle/>
                    <a:p>
                      <a:r>
                        <a:rPr sz="1000">
                          <a:solidFill>
                            <a:srgbClr val="0F283E"/>
                          </a:solidFill>
                          <a:latin typeface="Open Sans Light"/>
                        </a:rPr>
                        <a:t>2013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194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271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1"/>
                  </a:ext>
                </a:extLst>
              </a:tr>
              <a:tr h="0">
                <a:tc>
                  <a:txBody>
                    <a:bodyPr/>
                    <a:lstStyle/>
                    <a:p>
                      <a:r>
                        <a:rPr sz="1000">
                          <a:solidFill>
                            <a:srgbClr val="0F283E"/>
                          </a:solidFill>
                          <a:latin typeface="Open Sans Light"/>
                        </a:rPr>
                        <a:t>2014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263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332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91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2"/>
                  </a:ext>
                </a:extLst>
              </a:tr>
              <a:tr h="0">
                <a:tc>
                  <a:txBody>
                    <a:bodyPr/>
                    <a:lstStyle/>
                    <a:p>
                      <a:r>
                        <a:rPr sz="1000">
                          <a:solidFill>
                            <a:srgbClr val="0F283E"/>
                          </a:solidFill>
                          <a:latin typeface="Open Sans Light"/>
                        </a:rPr>
                        <a:t>2015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312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275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71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3"/>
                  </a:ext>
                </a:extLst>
              </a:tr>
              <a:tr h="0">
                <a:tc>
                  <a:txBody>
                    <a:bodyPr/>
                    <a:lstStyle/>
                    <a:p>
                      <a:r>
                        <a:rPr sz="1000">
                          <a:solidFill>
                            <a:srgbClr val="0F283E"/>
                          </a:solidFill>
                          <a:latin typeface="Open Sans Light"/>
                        </a:rPr>
                        <a:t>2016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497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373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97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72</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4"/>
                  </a:ext>
                </a:extLst>
              </a:tr>
              <a:tr h="0">
                <a:tc>
                  <a:txBody>
                    <a:bodyPr/>
                    <a:lstStyle/>
                    <a:p>
                      <a:r>
                        <a:rPr sz="1000">
                          <a:solidFill>
                            <a:srgbClr val="0F283E"/>
                          </a:solidFill>
                          <a:latin typeface="Open Sans Light"/>
                        </a:rPr>
                        <a:t>2017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907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384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128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134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79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5"/>
                  </a:ext>
                </a:extLst>
              </a:tr>
              <a:tr h="0">
                <a:tc>
                  <a:txBody>
                    <a:bodyPr/>
                    <a:lstStyle/>
                    <a:p>
                      <a:r>
                        <a:rPr sz="1000">
                          <a:solidFill>
                            <a:srgbClr val="0F283E"/>
                          </a:solidFill>
                          <a:latin typeface="Open Sans Light"/>
                        </a:rPr>
                        <a:t>2018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575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369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78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135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6"/>
                  </a:ext>
                </a:extLst>
              </a:tr>
              <a:tr h="0">
                <a:tc>
                  <a:txBody>
                    <a:bodyPr/>
                    <a:lstStyle/>
                    <a:p>
                      <a:r>
                        <a:rPr sz="1000">
                          <a:solidFill>
                            <a:srgbClr val="0F283E"/>
                          </a:solidFill>
                          <a:latin typeface="Open Sans Light"/>
                        </a:rPr>
                        <a:t>2019</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644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525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113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108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83</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7"/>
                  </a:ext>
                </a:extLst>
              </a:tr>
            </a:tbl>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2013 to 2019</a:t>
            </a:r>
          </a:p>
          <a:p>
            <a:pPr algn="l"/>
            <a:r>
              <a:rPr sz="800">
                <a:solidFill>
                  <a:srgbClr val="555555"/>
                </a:solidFill>
                <a:latin typeface="Open Sans"/>
              </a:rPr>
              <a:t>Further information regarding this statistic can be found on </a:t>
            </a:r>
            <a:r>
              <a:rPr sz="800">
                <a:solidFill>
                  <a:srgbClr val="555555"/>
                </a:solidFill>
                <a:latin typeface="Open Sans"/>
                <a:hlinkClick r:id="rId4" action="ppaction://hlinksldjump"/>
              </a:rPr>
              <a:t>page 38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Identity Theft Resource Center; </a:t>
            </a:r>
            <a:r>
              <a:rPr sz="800">
                <a:solidFill>
                  <a:srgbClr val="555555"/>
                </a:solidFill>
                <a:latin typeface="Open Sans"/>
                <a:hlinkClick r:id="rId5"/>
              </a:rPr>
              <a:t>ID 273572</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8</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Number of data breaches in the United States from 2013 to 2019, by industry</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U.S. data breaches 2013-2019, by industry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 care vs. other sectors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2014 to 2019</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Identity Theft Resource Center; </a:t>
            </a:r>
            <a:r>
              <a:rPr sz="800">
                <a:solidFill>
                  <a:srgbClr val="555555"/>
                </a:solidFill>
                <a:latin typeface="Open Sans"/>
                <a:hlinkClick r:id="rId6"/>
              </a:rPr>
              <a:t>ID 422115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9</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Distribution of data breaches in the United States from 2014 to 2019, by sector</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Cyber crime: distribution of breaches 2014-2019, by sector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Health care vs. other sectors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2014 to 2019</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Identity Theft Resource Center; </a:t>
            </a:r>
            <a:r>
              <a:rPr sz="800">
                <a:solidFill>
                  <a:srgbClr val="555555"/>
                </a:solidFill>
                <a:latin typeface="Open Sans"/>
                <a:hlinkClick r:id="rId6"/>
              </a:rPr>
              <a:t>ID 422139</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10</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of records exposed due to data breaches in the United States from 2014 to 2019, by sector</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Cyber crime: distribution of data exposed 2014-2019, by sector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Attacks/data breaches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HEALTH CARE AND CYBER SECURITY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Attacks/data breaches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Identity Theft Resource Center; </a:t>
            </a:r>
            <a:r>
              <a:rPr sz="800">
                <a:solidFill>
                  <a:srgbClr val="555555"/>
                </a:solidFill>
                <a:latin typeface="Open Sans"/>
                <a:hlinkClick r:id="rId6"/>
              </a:rPr>
              <a:t>ID 798417</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Total number of data breaches in the U.S. health/medical sector from 2005 to 2018</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data breaches in the U.S. health and medical sector 2005-2018</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Attacks/data breaches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Fortified Health Security; US Department of Health and Human Services; </a:t>
            </a:r>
            <a:r>
              <a:rPr sz="800">
                <a:solidFill>
                  <a:srgbClr val="555555"/>
                </a:solidFill>
                <a:latin typeface="Open Sans"/>
                <a:hlinkClick r:id="rId6"/>
              </a:rPr>
              <a:t>ID 972220</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Number of entities involved in U.S. healthcare data breaches from 2009 to 2019</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entities involved in U.S. healthcare data breaches 2009-2019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Attacks/data breaches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Fortified Health Security; US Department of Health and Human Services; </a:t>
            </a:r>
            <a:r>
              <a:rPr sz="800">
                <a:solidFill>
                  <a:srgbClr val="555555"/>
                </a:solidFill>
                <a:latin typeface="Open Sans"/>
                <a:hlinkClick r:id="rId6"/>
              </a:rPr>
              <a:t>ID 798564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Number of U.S. residents affected by health data breaches from 2014 to 2019 (in millions)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U.S. residents affected by health data breaches 2014-2019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Table of Contents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HEALTH CARE AND CYBER SECURITY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Attacks/data breaches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Fortified Health Security; </a:t>
            </a:r>
            <a:r>
              <a:rPr sz="800">
                <a:solidFill>
                  <a:srgbClr val="555555"/>
                </a:solidFill>
                <a:latin typeface="Open Sans"/>
                <a:hlinkClick r:id="rId6"/>
              </a:rPr>
              <a:t>ID 972231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15</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Distribution of individuals affected by U.S. healthcare data breaches in 2018, by business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healthcare data breach victim distribution 2018, by business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Attacks/data breaches</a:t>
            </a:r>
          </a:p>
        </p:txBody>
      </p:sp>
      <p:graphicFrame>
        <p:nvGraphicFramePr>
          <p:cNvPr id="3" name="ChartObject"/>
          <p:cNvGraphicFramePr/>
          <p:nvPr/>
        </p:nvGraphicFramePr>
        <p:xfrm>
          <a:off x="892700" y="2098700"/>
          <a:ext cx="105265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657350" y="1882800"/>
            <a:ext cx="27813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Number of affected individuals</a:t>
            </a:r>
          </a:p>
        </p:txBody>
      </p:sp>
      <p:sp>
        <p:nvSpPr>
          <p:cNvPr id="5" name="New shape"/>
          <p:cNvSpPr/>
          <p:nvPr/>
        </p:nvSpPr>
        <p:spPr>
          <a:xfrm>
            <a:off x="676800" y="2575900"/>
            <a:ext cx="215900" cy="293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0170" tIns="46990" rIns="90170" bIns="46990" rtlCol="0" anchor="t"/>
          <a:lstStyle/>
          <a:p>
            <a:pPr algn="ctr">
              <a:spcAft>
                <a:spcPct val="20000"/>
              </a:spcAft>
            </a:pPr>
            <a:r>
              <a:rPr sz="1000">
                <a:solidFill>
                  <a:srgbClr val="0F283E"/>
                </a:solidFill>
                <a:latin typeface="Open Sans Light"/>
              </a:rPr>
              <a:t>Company name (type of breach)</a:t>
            </a:r>
          </a:p>
        </p:txBody>
      </p:sp>
      <p:sp>
        <p:nvSpPr>
          <p:cNvPr id="6"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HIPAA Journal; </a:t>
            </a:r>
            <a:r>
              <a:rPr sz="800">
                <a:solidFill>
                  <a:srgbClr val="555555"/>
                </a:solidFill>
                <a:latin typeface="Open Sans"/>
                <a:hlinkClick r:id="rId6"/>
              </a:rPr>
              <a:t>ID 798598</a:t>
            </a:r>
          </a:p>
        </p:txBody>
      </p:sp>
      <p:sp>
        <p:nvSpPr>
          <p:cNvPr id="7"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16</a:t>
            </a: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Largest 10 healthcare data breaches in the United States by affected individuals in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10 largest U.S. healthcare data breaches of 2018</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Attacks/data breaches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924050" y="1882800"/>
            <a:ext cx="2247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incidents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314 incidents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Verizon; </a:t>
            </a:r>
            <a:r>
              <a:rPr sz="800">
                <a:solidFill>
                  <a:srgbClr val="555555"/>
                </a:solidFill>
                <a:latin typeface="Open Sans"/>
                <a:hlinkClick r:id="rId6"/>
              </a:rPr>
              <a:t>ID 967699</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17</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health data breach incidents that were discovered in select time frames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Time of U.S. health data breaches until discovery 2017</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Attacks/data breaches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1,360 incidents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Verizon; </a:t>
            </a:r>
            <a:r>
              <a:rPr sz="800">
                <a:solidFill>
                  <a:srgbClr val="555555"/>
                </a:solidFill>
                <a:latin typeface="Open Sans"/>
                <a:hlinkClick r:id="rId6"/>
              </a:rPr>
              <a:t>ID 967497</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18</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Percentage of U.S. health data breaches that were committed by select actors in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Main actors of U.S. health data breaches committed 2017</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Consequences/measures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HEALTH CARE AND CYBER SECURITY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Consequences/measures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78000" y="1882800"/>
            <a:ext cx="2540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July and August 2017; 1,300 physicians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American Medical Association; Accenture; </a:t>
            </a:r>
            <a:r>
              <a:rPr sz="800">
                <a:solidFill>
                  <a:srgbClr val="555555"/>
                </a:solidFill>
                <a:latin typeface="Open Sans"/>
                <a:hlinkClick r:id="rId6"/>
              </a:rPr>
              <a:t>ID 797637</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20</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physicians that are concerned about select consequences of future cyber attacks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Areas of concern for physicians regarding future cyber attacks in the U.S. 2017</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Consequences/measures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July and August 2017; base: 1,300 physicians; only those respondents that experienced cyber attacks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49</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American Medical Association; Accenture; </a:t>
            </a:r>
            <a:r>
              <a:rPr sz="800">
                <a:solidFill>
                  <a:srgbClr val="555555"/>
                </a:solidFill>
                <a:latin typeface="Open Sans"/>
                <a:hlinkClick r:id="rId6"/>
              </a:rPr>
              <a:t>ID 797648</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21</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Downtime experienced by U.S. physicians due to cyber attacks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that experienced downtime due to a cyber attack in U.S. 2017</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Consequences/measures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78000" y="1882800"/>
            <a:ext cx="2540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July and August 2017; base: 1,300 physicians; only physicians that experienced a cyberattack</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50</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American Medical Association; Accenture; </a:t>
            </a:r>
            <a:r>
              <a:rPr sz="800">
                <a:solidFill>
                  <a:srgbClr val="555555"/>
                </a:solidFill>
                <a:latin typeface="Open Sans"/>
                <a:hlinkClick r:id="rId6"/>
              </a:rPr>
              <a:t>ID 797669</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22</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Percentage of U.S. physicians that responded to cyber attacks in select ways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Responses of physicians and practices to cyber attacks in the U.S. 2017</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Consequences/measures</a:t>
            </a:r>
          </a:p>
        </p:txBody>
      </p:sp>
      <p:graphicFrame>
        <p:nvGraphicFramePr>
          <p:cNvPr id="3" name="New Table"/>
          <p:cNvGraphicFramePr>
            <a:graphicFrameLocks noGrp="1"/>
          </p:cNvGraphicFramePr>
          <p:nvPr/>
        </p:nvGraphicFramePr>
        <p:xfrm>
          <a:off x="676800" y="1882800"/>
          <a:ext cx="10742400" cy="2194560"/>
        </p:xfrm>
        <a:graphic>
          <a:graphicData uri="http://schemas.openxmlformats.org/drawingml/2006/table">
            <a:tbl>
              <a:tblPr firstRow="1" bandRow="1">
                <a:tableStyleId>{5C22544A-7EE6-4342-B048-85BDC9FD1C3A}</a:tableStyleId>
              </a:tblPr>
              <a:tblGrid>
                <a:gridCol w="5437650">
                  <a:extLst>
                    <a:ext uri="{9D8B030D-6E8A-4147-A177-3AD203B41FA5}">
                      <a16:colId xmlns:a16="http://schemas.microsoft.com/office/drawing/2014/main" val="20000"/>
                    </a:ext>
                  </a:extLst>
                </a:gridCol>
                <a:gridCol w="5304750">
                  <a:extLst>
                    <a:ext uri="{9D8B030D-6E8A-4147-A177-3AD203B41FA5}">
                      <a16:colId xmlns:a16="http://schemas.microsoft.com/office/drawing/2014/main" val="20001"/>
                    </a:ext>
                  </a:extLst>
                </a:gridCol>
              </a:tblGrid>
              <a:tr h="0">
                <a:tc>
                  <a:txBody>
                    <a:bodyPr/>
                    <a:lstStyle/>
                    <a:p>
                      <a:pPr algn="l"/>
                      <a:endParaRPr sz="1000" b="1">
                        <a:solidFill>
                          <a:srgbClr val="0F283E"/>
                        </a:solidFill>
                        <a:latin typeface="Open Sans Light"/>
                      </a:endParaRP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b="1">
                          <a:solidFill>
                            <a:srgbClr val="0F283E"/>
                          </a:solidFill>
                          <a:latin typeface="Open Sans Light"/>
                        </a:rPr>
                        <a:t>Amount in million U.S. dollars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0"/>
                  </a:ext>
                </a:extLst>
              </a:tr>
              <a:tr h="0">
                <a:tc>
                  <a:txBody>
                    <a:bodyPr/>
                    <a:lstStyle/>
                    <a:p>
                      <a:r>
                        <a:rPr sz="1000">
                          <a:solidFill>
                            <a:srgbClr val="0F283E"/>
                          </a:solidFill>
                          <a:latin typeface="Open Sans Light"/>
                        </a:rPr>
                        <a:t>Total annual costs for healthcare breaches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6,200</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1"/>
                  </a:ext>
                </a:extLst>
              </a:tr>
              <a:tr h="0">
                <a:tc>
                  <a:txBody>
                    <a:bodyPr/>
                    <a:lstStyle/>
                    <a:p>
                      <a:r>
                        <a:rPr sz="1000">
                          <a:solidFill>
                            <a:srgbClr val="0F283E"/>
                          </a:solidFill>
                          <a:latin typeface="Open Sans Light"/>
                        </a:rPr>
                        <a:t>Revenue loss per breach*</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3.7</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2"/>
                  </a:ext>
                </a:extLst>
              </a:tr>
              <a:tr h="0">
                <a:tc>
                  <a:txBody>
                    <a:bodyPr/>
                    <a:lstStyle/>
                    <a:p>
                      <a:r>
                        <a:rPr sz="1000">
                          <a:solidFill>
                            <a:srgbClr val="0F283E"/>
                          </a:solidFill>
                          <a:latin typeface="Open Sans Light"/>
                        </a:rPr>
                        <a:t>Forensics costs*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0.61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3"/>
                  </a:ext>
                </a:extLst>
              </a:tr>
              <a:tr h="0">
                <a:tc>
                  <a:txBody>
                    <a:bodyPr/>
                    <a:lstStyle/>
                    <a:p>
                      <a:r>
                        <a:rPr sz="1000">
                          <a:solidFill>
                            <a:srgbClr val="0F283E"/>
                          </a:solidFill>
                          <a:latin typeface="Open Sans Light"/>
                        </a:rPr>
                        <a:t>Breach notification costs*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0.56</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4"/>
                  </a:ext>
                </a:extLst>
              </a:tr>
              <a:tr h="0">
                <a:tc>
                  <a:txBody>
                    <a:bodyPr/>
                    <a:lstStyle/>
                    <a:p>
                      <a:r>
                        <a:rPr sz="1000">
                          <a:solidFill>
                            <a:srgbClr val="0F283E"/>
                          </a:solidFill>
                          <a:latin typeface="Open Sans Light"/>
                        </a:rPr>
                        <a:t>Breach-related lawsuit costs*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0.88</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5"/>
                  </a:ext>
                </a:extLst>
              </a:tr>
              <a:tr h="0">
                <a:tc>
                  <a:txBody>
                    <a:bodyPr/>
                    <a:lstStyle/>
                    <a:p>
                      <a:r>
                        <a:rPr sz="1000">
                          <a:solidFill>
                            <a:srgbClr val="0F283E"/>
                          </a:solidFill>
                          <a:latin typeface="Open Sans Light"/>
                        </a:rPr>
                        <a:t>Lost brand value*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0.5</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6"/>
                  </a:ext>
                </a:extLst>
              </a:tr>
              <a:tr h="0">
                <a:tc>
                  <a:txBody>
                    <a:bodyPr/>
                    <a:lstStyle/>
                    <a:p>
                      <a:r>
                        <a:rPr sz="1000">
                          <a:solidFill>
                            <a:srgbClr val="0F283E"/>
                          </a:solidFill>
                          <a:latin typeface="Open Sans Light"/>
                        </a:rPr>
                        <a:t>HIPAA settlement fine*</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1.1</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7"/>
                  </a:ext>
                </a:extLst>
              </a:tr>
              <a:tr h="0">
                <a:tc>
                  <a:txBody>
                    <a:bodyPr/>
                    <a:lstStyle/>
                    <a:p>
                      <a:r>
                        <a:rPr sz="1000">
                          <a:solidFill>
                            <a:srgbClr val="0F283E"/>
                          </a:solidFill>
                          <a:latin typeface="Open Sans Light"/>
                        </a:rPr>
                        <a:t>Post-breach cleanup costs*</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tc>
                  <a:txBody>
                    <a:bodyPr/>
                    <a:lstStyle/>
                    <a:p>
                      <a:pPr algn="r"/>
                      <a:r>
                        <a:rPr sz="1000">
                          <a:solidFill>
                            <a:srgbClr val="0F283E"/>
                          </a:solidFill>
                          <a:latin typeface="Open Sans Light"/>
                        </a:rPr>
                        <a:t>0.44</a:t>
                      </a:r>
                    </a:p>
                  </a:txBody>
                  <a:tcPr>
                    <a:lnL>
                      <a:solidFill>
                        <a:srgbClr val="FFFFFF">
                          <a:alpha val="0"/>
                        </a:srgbClr>
                      </a:solidFill>
                    </a:lnL>
                    <a:lnR>
                      <a:solidFill>
                        <a:srgbClr val="FFFFFF">
                          <a:alpha val="0"/>
                        </a:srgbClr>
                      </a:solidFill>
                    </a:lnR>
                    <a:lnT>
                      <a:solidFill>
                        <a:srgbClr val="FFFFFF">
                          <a:alpha val="0"/>
                        </a:srgbClr>
                      </a:solidFill>
                    </a:lnT>
                    <a:lnB>
                      <a:solidFill>
                        <a:srgbClr val="FFFFFF">
                          <a:alpha val="0"/>
                        </a:srgbClr>
                      </a:solidFill>
                    </a:lnB>
                    <a:solidFill>
                      <a:srgbClr val="FFFFFF">
                        <a:alpha val="0"/>
                      </a:srgbClr>
                    </a:solidFill>
                  </a:tcPr>
                </a:tc>
                <a:extLst>
                  <a:ext uri="{0D108BD9-81ED-4DB2-BD59-A6C34878D82A}">
                    <a16:rowId xmlns:a16="http://schemas.microsoft.com/office/drawing/2014/main" val="10008"/>
                  </a:ext>
                </a:extLst>
              </a:tr>
            </a:tbl>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a:t>
            </a:r>
          </a:p>
          <a:p>
            <a:pPr algn="l"/>
            <a:r>
              <a:rPr sz="800">
                <a:solidFill>
                  <a:srgbClr val="555555"/>
                </a:solidFill>
                <a:latin typeface="Open Sans"/>
              </a:rPr>
              <a:t>Further information regarding this statistic can be found on </a:t>
            </a:r>
            <a:r>
              <a:rPr sz="800">
                <a:solidFill>
                  <a:srgbClr val="555555"/>
                </a:solidFill>
                <a:latin typeface="Open Sans"/>
                <a:hlinkClick r:id="rId4" action="ppaction://hlinksldjump"/>
              </a:rPr>
              <a:t>page 51</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Becker's Hospital Review; </a:t>
            </a:r>
            <a:r>
              <a:rPr sz="800">
                <a:solidFill>
                  <a:srgbClr val="555555"/>
                </a:solidFill>
                <a:latin typeface="Open Sans"/>
                <a:hlinkClick r:id="rId5"/>
              </a:rPr>
              <a:t>ID 798475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Key figures on costs due to health care data breaches in the United States as of 2017 (in million U.S. dollars)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Key figures on costs for health care data breaches U.S. 2017</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Consequences/measures</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December 2017 and January 2018; 239 Respondents; qualified information security professionals a variety of U.S. healthcare organizations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52</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HIMSS; </a:t>
            </a:r>
            <a:r>
              <a:rPr sz="800">
                <a:solidFill>
                  <a:srgbClr val="555555"/>
                </a:solidFill>
                <a:latin typeface="Open Sans"/>
                <a:hlinkClick r:id="rId6"/>
              </a:rPr>
              <a:t>ID 736608</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Approximate ratio of cyber security staff to IT users in U.S. healthcare organizations as of 2018</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Ratio of cyber security staff to IT users in healthcare organizations U.S. 2018</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397400" y="1882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01</a:t>
            </a:r>
          </a:p>
        </p:txBody>
      </p:sp>
      <p:sp>
        <p:nvSpPr>
          <p:cNvPr id="5" name="New shape"/>
          <p:cNvSpPr/>
          <p:nvPr/>
        </p:nvSpPr>
        <p:spPr>
          <a:xfrm>
            <a:off x="676800" y="1882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Overview</a:t>
            </a:r>
          </a:p>
        </p:txBody>
      </p:sp>
      <p:sp>
        <p:nvSpPr>
          <p:cNvPr id="6"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02</a:t>
            </a:r>
          </a:p>
        </p:txBody>
      </p:sp>
      <p:sp>
        <p:nvSpPr>
          <p:cNvPr id="7"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Identity theft data breaches worldwide 2013-2018</a:t>
            </a:r>
          </a:p>
        </p:txBody>
      </p:sp>
      <p:sp>
        <p:nvSpPr>
          <p:cNvPr id="8"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03</a:t>
            </a:r>
          </a:p>
        </p:txBody>
      </p:sp>
      <p:sp>
        <p:nvSpPr>
          <p:cNvPr id="9"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Share of data breaches worldwide H1 2018, by source</a:t>
            </a:r>
          </a:p>
        </p:txBody>
      </p:sp>
      <p:sp>
        <p:nvSpPr>
          <p:cNvPr id="10"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04</a:t>
            </a:r>
          </a:p>
        </p:txBody>
      </p:sp>
      <p:sp>
        <p:nvSpPr>
          <p:cNvPr id="11"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Cyber crime: number of breaches and records exposed 2005-2019</a:t>
            </a:r>
          </a:p>
        </p:txBody>
      </p:sp>
      <p:sp>
        <p:nvSpPr>
          <p:cNvPr id="12"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05</a:t>
            </a:r>
          </a:p>
        </p:txBody>
      </p:sp>
      <p:sp>
        <p:nvSpPr>
          <p:cNvPr id="13"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Annual number of cyber incidents according to U.S. federal agencies 2006-2018</a:t>
            </a:r>
          </a:p>
        </p:txBody>
      </p:sp>
      <p:sp>
        <p:nvSpPr>
          <p:cNvPr id="14" name="New shape"/>
          <p:cNvSpPr/>
          <p:nvPr/>
        </p:nvSpPr>
        <p:spPr>
          <a:xfrm>
            <a:off x="397400" y="337074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02</a:t>
            </a:r>
          </a:p>
        </p:txBody>
      </p:sp>
      <p:sp>
        <p:nvSpPr>
          <p:cNvPr id="15" name="New shape"/>
          <p:cNvSpPr/>
          <p:nvPr/>
        </p:nvSpPr>
        <p:spPr>
          <a:xfrm>
            <a:off x="676800" y="337074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Health care vs. other sectors</a:t>
            </a:r>
          </a:p>
        </p:txBody>
      </p:sp>
      <p:sp>
        <p:nvSpPr>
          <p:cNvPr id="16" name="New shape"/>
          <p:cNvSpPr/>
          <p:nvPr/>
        </p:nvSpPr>
        <p:spPr>
          <a:xfrm>
            <a:off x="781200" y="377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07</a:t>
            </a:r>
          </a:p>
        </p:txBody>
      </p:sp>
      <p:sp>
        <p:nvSpPr>
          <p:cNvPr id="17" name="New shape"/>
          <p:cNvSpPr/>
          <p:nvPr/>
        </p:nvSpPr>
        <p:spPr>
          <a:xfrm>
            <a:off x="781200" y="377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Data breaches worldwide 2018, by victim industry and size</a:t>
            </a:r>
          </a:p>
        </p:txBody>
      </p:sp>
      <p:sp>
        <p:nvSpPr>
          <p:cNvPr id="18"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08</a:t>
            </a:r>
          </a:p>
        </p:txBody>
      </p:sp>
      <p:sp>
        <p:nvSpPr>
          <p:cNvPr id="19" name="New shape"/>
          <p:cNvSpPr/>
          <p:nvPr/>
        </p:nvSpPr>
        <p:spPr>
          <a:xfrm>
            <a:off x="781200" y="401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Number of U.S. data breaches 2013-2019, by industry</a:t>
            </a:r>
          </a:p>
        </p:txBody>
      </p:sp>
      <p:sp>
        <p:nvSpPr>
          <p:cNvPr id="20"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09</a:t>
            </a:r>
          </a:p>
        </p:txBody>
      </p:sp>
      <p:sp>
        <p:nvSpPr>
          <p:cNvPr id="21" name="New shape"/>
          <p:cNvSpPr/>
          <p:nvPr/>
        </p:nvSpPr>
        <p:spPr>
          <a:xfrm>
            <a:off x="781200" y="425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Cyber crime: distribution of breaches 2014-2019, by sector</a:t>
            </a:r>
          </a:p>
        </p:txBody>
      </p:sp>
      <p:sp>
        <p:nvSpPr>
          <p:cNvPr id="22"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10</a:t>
            </a:r>
          </a:p>
        </p:txBody>
      </p:sp>
      <p:sp>
        <p:nvSpPr>
          <p:cNvPr id="23" name="New shape"/>
          <p:cNvSpPr/>
          <p:nvPr/>
        </p:nvSpPr>
        <p:spPr>
          <a:xfrm>
            <a:off x="781200" y="449168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Cyber crime: distribution of data exposed 2014-2019, by sector</a:t>
            </a:r>
          </a:p>
        </p:txBody>
      </p:sp>
      <p:sp>
        <p:nvSpPr>
          <p:cNvPr id="24" name="New shape"/>
          <p:cNvSpPr/>
          <p:nvPr/>
        </p:nvSpPr>
        <p:spPr>
          <a:xfrm>
            <a:off x="397400" y="4858681"/>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03</a:t>
            </a:r>
          </a:p>
        </p:txBody>
      </p:sp>
      <p:sp>
        <p:nvSpPr>
          <p:cNvPr id="25" name="New shape"/>
          <p:cNvSpPr/>
          <p:nvPr/>
        </p:nvSpPr>
        <p:spPr>
          <a:xfrm>
            <a:off x="676800" y="485868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Attacks/data breaches</a:t>
            </a:r>
          </a:p>
        </p:txBody>
      </p:sp>
      <p:sp>
        <p:nvSpPr>
          <p:cNvPr id="26" name="New shape"/>
          <p:cNvSpPr/>
          <p:nvPr/>
        </p:nvSpPr>
        <p:spPr>
          <a:xfrm>
            <a:off x="781200" y="525962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12</a:t>
            </a:r>
          </a:p>
        </p:txBody>
      </p:sp>
      <p:sp>
        <p:nvSpPr>
          <p:cNvPr id="27" name="New shape"/>
          <p:cNvSpPr/>
          <p:nvPr/>
        </p:nvSpPr>
        <p:spPr>
          <a:xfrm>
            <a:off x="781200" y="525962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Number of data breaches in the U.S. health and medical sector 2005-2018</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Consequences/measures</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78000" y="1882800"/>
            <a:ext cx="2540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December 2017 and January 2018; 239 Respondents; qualified information security professionals from a variety of U.S. healthcare organizations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HIMSS; </a:t>
            </a:r>
            <a:r>
              <a:rPr sz="800">
                <a:solidFill>
                  <a:srgbClr val="555555"/>
                </a:solidFill>
                <a:latin typeface="Open Sans"/>
                <a:hlinkClick r:id="rId6"/>
              </a:rPr>
              <a:t>ID 736711</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25</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Usage of security frameworks in U.S. healthcare organizations as of 2018</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Security framework(s) used by healthcare organizations U.S. 2018</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The consumer's view</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HEALTH CARE AND CYBER SECURITY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 consumer's view</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78000" y="1882800"/>
            <a:ext cx="2540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November 2016 to January 2017; 18 years and older; 2,000; health care consumers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Accenture; </a:t>
            </a:r>
            <a:r>
              <a:rPr sz="800">
                <a:solidFill>
                  <a:srgbClr val="555555"/>
                </a:solidFill>
                <a:latin typeface="Open Sans"/>
                <a:hlinkClick r:id="rId6"/>
              </a:rPr>
              <a:t>ID 706567</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27</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Trust of select organizations among U.S. consumers regarding the security of digital health data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Trust of health entities for secure digital healthcare data in U.S. 2017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 consumer's 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November 2016 to January 2017; 18 years and older; 2,000; health care consumers</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Accenture; </a:t>
            </a:r>
            <a:r>
              <a:rPr sz="800">
                <a:solidFill>
                  <a:srgbClr val="555555"/>
                </a:solidFill>
                <a:latin typeface="Open Sans"/>
                <a:hlinkClick r:id="rId6"/>
              </a:rPr>
              <a:t>ID 706601</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28</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Confidence among U.S. consumers on digital data security measures taken by their providers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Consumer confidence on digital data security measures by providers in U.S. 2017</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 consumer's 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November 2016 to January 2017; 18 years and older; base: 2,000; health care consumers who experienced a breach of their digital healthcare data</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56</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Accenture; </a:t>
            </a:r>
            <a:r>
              <a:rPr sz="800">
                <a:solidFill>
                  <a:srgbClr val="555555"/>
                </a:solidFill>
                <a:latin typeface="Open Sans"/>
                <a:hlinkClick r:id="rId6"/>
              </a:rPr>
              <a:t>ID 706616</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29</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of experienced breaches of their digital healthcare data among U.S. consumers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Experienced breaches of their digital healthcare data among US consumers 2017</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 consumer's view</a:t>
            </a:r>
          </a:p>
        </p:txBody>
      </p:sp>
      <p:graphicFrame>
        <p:nvGraphicFramePr>
          <p:cNvPr id="3" name="ChartObject"/>
          <p:cNvGraphicFramePr/>
          <p:nvPr/>
        </p:nvGraphicFramePr>
        <p:xfrm>
          <a:off x="676800" y="2098700"/>
          <a:ext cx="10742400" cy="38881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4778000" y="1882800"/>
            <a:ext cx="2540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Percentage of respondents</a:t>
            </a:r>
          </a:p>
        </p:txBody>
      </p:sp>
      <p:sp>
        <p:nvSpPr>
          <p:cNvPr id="5"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November 2016 to January 2017; 18 years and older; base: 2,000; health care consumers who experienced a breach of their digital healthcare data</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57</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Accenture; </a:t>
            </a:r>
            <a:r>
              <a:rPr sz="800">
                <a:solidFill>
                  <a:srgbClr val="555555"/>
                </a:solidFill>
                <a:latin typeface="Open Sans"/>
                <a:hlinkClick r:id="rId6"/>
              </a:rPr>
              <a:t>ID 706635</a:t>
            </a:r>
          </a:p>
        </p:txBody>
      </p:sp>
      <p:sp>
        <p:nvSpPr>
          <p:cNvPr id="6"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30</a:t>
            </a:r>
          </a:p>
        </p:txBody>
      </p:sp>
      <p:sp>
        <p:nvSpPr>
          <p:cNvPr id="7"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Location of digital healthcare data breaching for fraudulent activities in the U.S. as of 2017</a:t>
            </a:r>
          </a:p>
        </p:txBody>
      </p:sp>
      <p:sp>
        <p:nvSpPr>
          <p:cNvPr id="8"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healthcare data breach locations in U.S. 2017</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The consumer's 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November 2016 to January 2017; 18 years and older; base: 2,000; health care consumers who experienced a breach of their digital healthcare data</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58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Accenture; </a:t>
            </a:r>
            <a:r>
              <a:rPr sz="800">
                <a:solidFill>
                  <a:srgbClr val="555555"/>
                </a:solidFill>
                <a:latin typeface="Open Sans"/>
                <a:hlinkClick r:id="rId6"/>
              </a:rPr>
              <a:t>ID 706640</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31</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Impact on trust of consumers on health organizations after a breach in the U.S. as of 2017</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Impact on consumer trust on health organizations post breach in U.S. 2017</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References</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HEALTH CARE AND CYBER SECURITY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Gemalto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Gemalto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H1 2013 to H1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accounted for 65 percent of data breaches in H1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Gemalto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Breach Level Index H1 2018, page 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H2 2017 and H2 2016 figures were calculated with H1 data.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statistic presents a timeline of the number of global data breaches pertaining to identity theft from the first half 2013 to the first half 2018. During the most recently recorded period, the source reported 609 identity theft attacks worldwide.</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Number of global data breaches pertaining to identity theft from 1st half 2013 to 1st half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Identity theft data breaches worldwide 2013-2018</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Gemalto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Gemalto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H1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data is based on 1,765 total data breaches during the measured period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Gemalto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Breach Level Index H1 2018, page 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represents the types of attackers behind global data breaches in the first half of 2018. The majority of attacks, approximately 56 percent, originated from malicious outsider attacks. Malicious insiders accounted for seven percent of all incidents.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7500" lnSpcReduction="20000"/>
          </a:bodyPr>
          <a:lstStyle/>
          <a:p>
            <a:pPr algn="l">
              <a:lnSpc>
                <a:spcPct val="100000"/>
              </a:lnSpc>
              <a:spcAft>
                <a:spcPct val="20000"/>
              </a:spcAft>
            </a:pPr>
            <a:r>
              <a:rPr sz="3200">
                <a:solidFill>
                  <a:srgbClr val="0A85E6"/>
                </a:solidFill>
                <a:latin typeface="Open Sans Light"/>
              </a:rPr>
              <a:t>Distribution of global data breaches in the 1st half 2018, by source</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Share of data breaches worldwide H1 2018, by source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13</a:t>
            </a:r>
          </a:p>
        </p:txBody>
      </p:sp>
      <p:sp>
        <p:nvSpPr>
          <p:cNvPr id="5" name="New shape"/>
          <p:cNvSpPr/>
          <p:nvPr/>
        </p:nvSpPr>
        <p:spPr>
          <a:xfrm>
            <a:off x="781200" y="18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Number of entities involved in U.S. healthcare data breaches 2009-2019</a:t>
            </a:r>
          </a:p>
        </p:txBody>
      </p:sp>
      <p:sp>
        <p:nvSpPr>
          <p:cNvPr id="6"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14</a:t>
            </a:r>
          </a:p>
        </p:txBody>
      </p:sp>
      <p:sp>
        <p:nvSpPr>
          <p:cNvPr id="7" name="New shape"/>
          <p:cNvSpPr/>
          <p:nvPr/>
        </p:nvSpPr>
        <p:spPr>
          <a:xfrm>
            <a:off x="781200" y="212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Number of U.S. residents affected by health data breaches 2014-2019</a:t>
            </a:r>
          </a:p>
        </p:txBody>
      </p:sp>
      <p:sp>
        <p:nvSpPr>
          <p:cNvPr id="8"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15</a:t>
            </a:r>
          </a:p>
        </p:txBody>
      </p:sp>
      <p:sp>
        <p:nvSpPr>
          <p:cNvPr id="9" name="New shape"/>
          <p:cNvSpPr/>
          <p:nvPr/>
        </p:nvSpPr>
        <p:spPr>
          <a:xfrm>
            <a:off x="781200" y="236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U.S. healthcare data breach victim distribution 2018, by business</a:t>
            </a:r>
          </a:p>
        </p:txBody>
      </p:sp>
      <p:sp>
        <p:nvSpPr>
          <p:cNvPr id="10"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16</a:t>
            </a:r>
          </a:p>
        </p:txBody>
      </p:sp>
      <p:sp>
        <p:nvSpPr>
          <p:cNvPr id="11" name="New shape"/>
          <p:cNvSpPr/>
          <p:nvPr/>
        </p:nvSpPr>
        <p:spPr>
          <a:xfrm>
            <a:off x="781200" y="260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10 largest U.S. healthcare data breaches of 2018</a:t>
            </a:r>
          </a:p>
        </p:txBody>
      </p:sp>
      <p:sp>
        <p:nvSpPr>
          <p:cNvPr id="12" name="New shape"/>
          <p:cNvSpPr/>
          <p:nvPr/>
        </p:nvSpPr>
        <p:spPr>
          <a:xfrm>
            <a:off x="781200" y="284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17</a:t>
            </a:r>
          </a:p>
        </p:txBody>
      </p:sp>
      <p:sp>
        <p:nvSpPr>
          <p:cNvPr id="13" name="New shape"/>
          <p:cNvSpPr/>
          <p:nvPr/>
        </p:nvSpPr>
        <p:spPr>
          <a:xfrm>
            <a:off x="781200" y="284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Time of U.S. health data breaches until discovery 2017</a:t>
            </a:r>
          </a:p>
        </p:txBody>
      </p:sp>
      <p:sp>
        <p:nvSpPr>
          <p:cNvPr id="14" name="New shape"/>
          <p:cNvSpPr/>
          <p:nvPr/>
        </p:nvSpPr>
        <p:spPr>
          <a:xfrm>
            <a:off x="781200" y="30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8" action="ppaction://hlinksldjump"/>
              </a:rPr>
              <a:t>18</a:t>
            </a:r>
          </a:p>
        </p:txBody>
      </p:sp>
      <p:sp>
        <p:nvSpPr>
          <p:cNvPr id="15" name="New shape"/>
          <p:cNvSpPr/>
          <p:nvPr/>
        </p:nvSpPr>
        <p:spPr>
          <a:xfrm>
            <a:off x="781200" y="308280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Main actors of U.S. health data breaches committed 2017</a:t>
            </a:r>
          </a:p>
        </p:txBody>
      </p:sp>
      <p:sp>
        <p:nvSpPr>
          <p:cNvPr id="16" name="New shape"/>
          <p:cNvSpPr/>
          <p:nvPr/>
        </p:nvSpPr>
        <p:spPr>
          <a:xfrm>
            <a:off x="397400" y="3449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04</a:t>
            </a:r>
          </a:p>
        </p:txBody>
      </p:sp>
      <p:sp>
        <p:nvSpPr>
          <p:cNvPr id="17" name="New shape"/>
          <p:cNvSpPr/>
          <p:nvPr/>
        </p:nvSpPr>
        <p:spPr>
          <a:xfrm>
            <a:off x="676800" y="3449801"/>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Consequences/measures</a:t>
            </a:r>
          </a:p>
        </p:txBody>
      </p:sp>
      <p:sp>
        <p:nvSpPr>
          <p:cNvPr id="18" name="New shape"/>
          <p:cNvSpPr/>
          <p:nvPr/>
        </p:nvSpPr>
        <p:spPr>
          <a:xfrm>
            <a:off x="781200" y="385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9" action="ppaction://hlinksldjump"/>
              </a:rPr>
              <a:t>20</a:t>
            </a:r>
          </a:p>
        </p:txBody>
      </p:sp>
      <p:sp>
        <p:nvSpPr>
          <p:cNvPr id="19" name="New shape"/>
          <p:cNvSpPr/>
          <p:nvPr/>
        </p:nvSpPr>
        <p:spPr>
          <a:xfrm>
            <a:off x="781200" y="385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Areas of concern for physicians regarding future cyber attacks in the U.S. 2017</a:t>
            </a:r>
          </a:p>
        </p:txBody>
      </p:sp>
      <p:sp>
        <p:nvSpPr>
          <p:cNvPr id="20" name="New shape"/>
          <p:cNvSpPr/>
          <p:nvPr/>
        </p:nvSpPr>
        <p:spPr>
          <a:xfrm>
            <a:off x="781200" y="409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0" action="ppaction://hlinksldjump"/>
              </a:rPr>
              <a:t>21</a:t>
            </a:r>
          </a:p>
        </p:txBody>
      </p:sp>
      <p:sp>
        <p:nvSpPr>
          <p:cNvPr id="21" name="New shape"/>
          <p:cNvSpPr/>
          <p:nvPr/>
        </p:nvSpPr>
        <p:spPr>
          <a:xfrm>
            <a:off x="781200" y="409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Physicians that experienced downtime due to a cyber attack in U.S. 2017</a:t>
            </a:r>
          </a:p>
        </p:txBody>
      </p:sp>
      <p:sp>
        <p:nvSpPr>
          <p:cNvPr id="22" name="New shape"/>
          <p:cNvSpPr/>
          <p:nvPr/>
        </p:nvSpPr>
        <p:spPr>
          <a:xfrm>
            <a:off x="781200" y="433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1" action="ppaction://hlinksldjump"/>
              </a:rPr>
              <a:t>22</a:t>
            </a:r>
          </a:p>
        </p:txBody>
      </p:sp>
      <p:sp>
        <p:nvSpPr>
          <p:cNvPr id="23" name="New shape"/>
          <p:cNvSpPr/>
          <p:nvPr/>
        </p:nvSpPr>
        <p:spPr>
          <a:xfrm>
            <a:off x="781200" y="433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Responses of physicians and practices to cyber attacks in the U.S. 2017</a:t>
            </a:r>
          </a:p>
        </p:txBody>
      </p:sp>
      <p:sp>
        <p:nvSpPr>
          <p:cNvPr id="24" name="New shape"/>
          <p:cNvSpPr/>
          <p:nvPr/>
        </p:nvSpPr>
        <p:spPr>
          <a:xfrm>
            <a:off x="781200" y="457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2" action="ppaction://hlinksldjump"/>
              </a:rPr>
              <a:t>23</a:t>
            </a:r>
          </a:p>
        </p:txBody>
      </p:sp>
      <p:sp>
        <p:nvSpPr>
          <p:cNvPr id="25" name="New shape"/>
          <p:cNvSpPr/>
          <p:nvPr/>
        </p:nvSpPr>
        <p:spPr>
          <a:xfrm>
            <a:off x="781200" y="457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Key figures on costs for health care data breaches U.S. 2017</a:t>
            </a:r>
          </a:p>
        </p:txBody>
      </p:sp>
      <p:sp>
        <p:nvSpPr>
          <p:cNvPr id="26" name="New shape"/>
          <p:cNvSpPr/>
          <p:nvPr/>
        </p:nvSpPr>
        <p:spPr>
          <a:xfrm>
            <a:off x="781200" y="48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3" action="ppaction://hlinksldjump"/>
              </a:rPr>
              <a:t>24</a:t>
            </a:r>
          </a:p>
        </p:txBody>
      </p:sp>
      <p:sp>
        <p:nvSpPr>
          <p:cNvPr id="27" name="New shape"/>
          <p:cNvSpPr/>
          <p:nvPr/>
        </p:nvSpPr>
        <p:spPr>
          <a:xfrm>
            <a:off x="781200" y="4810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Ratio of cyber security staff to IT users in healthcare organizations U.S. 2018</a:t>
            </a:r>
          </a:p>
        </p:txBody>
      </p:sp>
      <p:sp>
        <p:nvSpPr>
          <p:cNvPr id="28" name="New shape"/>
          <p:cNvSpPr/>
          <p:nvPr/>
        </p:nvSpPr>
        <p:spPr>
          <a:xfrm>
            <a:off x="781200" y="50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14" action="ppaction://hlinksldjump"/>
              </a:rPr>
              <a:t>25</a:t>
            </a:r>
          </a:p>
        </p:txBody>
      </p:sp>
      <p:sp>
        <p:nvSpPr>
          <p:cNvPr id="29" name="New shape"/>
          <p:cNvSpPr/>
          <p:nvPr/>
        </p:nvSpPr>
        <p:spPr>
          <a:xfrm>
            <a:off x="781200" y="5050741"/>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Security framework(s) used by healthcare organizations U.S. 2018</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2005 to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sensitive records exposed; excluding non-sensitive records exposed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2020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ITRC 2019 End-of-Year Data Breach Report, page 25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In 2019, the number of data breaches in the United States amounted to 1,473 with over 164.68 million sensitive records exposed. Data breaches and exposed records - additional information Data breaches have gained attention with the increasing use of digital files and companies and users large reliance on digital data. Even though data breaches happened before digitalization of information - for instance, looking at one`s hard copy of medical files without authorization could be considered a data breach - the popularity of the digital platforms brought data breach to a new dimension as the volume and importance of the data exposed have considerably increased. Worldwide, identity theft is the most common type of data breach incident , accounting for 59 percent of all global data breach incidents in 2016. The largest data breach to date was uncovered in 2016, as online platform Yahoo announced hackers stole user information associated with at least 1 billion accounts in 2013. Another Yahoo hack was uncovered only a few months earlier, revealing 500 million compromised data records. The number of data breaches and the number of exposed records in the U.S. have reached the highest figures to date in 2018. Nearly 471 million records were exposed in the U.S. in 2018, whereas the number of data breaches in the country added up to 1,257 that year. The business sector was the most affected by data theft as this particular sector accounted for the vast majority of all exposed records in 2018. In terms of loss in the United States, cyber crimes have the highest average annual costs for the financial services industry. Cyber crimes caused an average loss of 28 million U.S. dollars in this sector during the 2015 financial year. Viruses, worms, Trojans and malware are the most common types of cyber attacks experienced by American companies . Just over half of the companies in the U.S. stated having experienced malicious insiders, the type of cyber attack that takes the longer to b</a:t>
            </a:r>
            <a:r>
              <a:rPr sz="800" i="1">
                <a:solidFill>
                  <a:srgbClr val="0F283E"/>
                </a:solidFill>
                <a:latin typeface="Open Sans Light"/>
              </a:rPr>
              <a:t> [...] For more information visit our Website</a:t>
            </a: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Annual number of data breaches and exposed records in the United States from 2005 to 2019 (in millions)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Cyber crime: number of breaches and records exposed 2005-2019</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5356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US Office of Management and Budget; US Department of Homeland Security; GAO</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US Office of Management and Budget; US Department of Homeland Security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Fiscal year 2006 to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CFO Act agencies and non-CFO Act agencies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GAO</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Agencies and OMB Need to Strengthen Policies and Practices, page 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*The decrease in the number of cyber incidents reported in fiscal year 2016 was likely a result of the change in federal incident reporting guidelines. For fiscal year 2016, agencies were no longer required to report non-cyber incidents or incidents categorized as scans, probes, and attempted access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presents the number of cyber security incident reports by federal agencies in the United States from the fiscal year 2006 to 2018. During the most recently published year, U.S. government agencies reported 31,107 cyber incidents, an approximately 11.8 percent decrease from the previous year.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Number of cyber security incident reports by federal agencies in the United States from FY 2006 to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Annual number of cyber incidents according to U.S. federal agencies 2006-2018</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Worldwide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May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 2019 Data Breach Investigations Report, page 30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Data breach = security incident with confirmed data loss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number of data breaches worldwide in 2018, sorted by victim industry and organization size. That year, the global accommodation industry experienced a total of 61 security incidents with confirmed data loss.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Global number of data breaches with confirmed data loss in 2018, by victim industry and organization size</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Data breaches worldwide 2018, by victim industry and size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2013 to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2020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ITRC 2019 End-of-Year Data Breach Report, page 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statistic shows the number of data breaches in the United States from 2013 to 2019, by industry. In the last measured period, the majority of the 1,473 annual data breaches affected business and medical or healthcare organizations, with 644 and 525 data breaches respectively.</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Number of data breaches in the United States from 2013 to 2019, by industry</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U.S. data breaches 2013-2019, by industry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2014 to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2020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ITRC 2019 End-of-Year Data Breach Report, page 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statistic presents the distribution of data breaches in the United States from 2014 to 2019, by sector. It was found that data breaches in the medical and healthcare sector constituted 35.64 percent of all data breaches in the United States in the measured period.</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5000" lnSpcReduction="20000"/>
          </a:bodyPr>
          <a:lstStyle/>
          <a:p>
            <a:pPr algn="l">
              <a:lnSpc>
                <a:spcPct val="100000"/>
              </a:lnSpc>
              <a:spcAft>
                <a:spcPct val="20000"/>
              </a:spcAft>
            </a:pPr>
            <a:r>
              <a:rPr sz="3200">
                <a:solidFill>
                  <a:srgbClr val="0A85E6"/>
                </a:solidFill>
                <a:latin typeface="Open Sans Light"/>
              </a:rPr>
              <a:t>Distribution of data breaches in the United States from 2014 to 2019, by sector</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Cyber crime: distribution of breaches 2014-2019, by sector</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2014 to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sensitive records exposed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2020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ITRC 2019 End-of-Year Data Breach Report, page 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statistic presents the distribution of records exposed due to data breaches in the United States from 2014 to 2019, by sector. It was found that the share of sensitive records exposed as a result of data breaches in the government sector constituted 2.19 percent of all exposed sensitive records in the United States in the most recently measured period. The banking and financial sector accounted for the majority of exposed sensitive records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of records exposed due to data breaches in the United States from 2014 to 2019, by sector</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Cyber crime: distribution of data exposed 2014-2019, by sector</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2005 to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Identity Theft Resource Center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ITRC 2018 End-of-Year Data Breach Report, page 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total number of data breaches in the U.S. health/medical sector from 2005 to 2018. In 2018, 363 data breaches were reported in the health and medical sector. Eleven years earlier, the number stood at 44 breaches.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0000" lnSpcReduction="20000"/>
          </a:bodyPr>
          <a:lstStyle/>
          <a:p>
            <a:pPr algn="l">
              <a:lnSpc>
                <a:spcPct val="100000"/>
              </a:lnSpc>
              <a:spcAft>
                <a:spcPct val="20000"/>
              </a:spcAft>
            </a:pPr>
            <a:r>
              <a:rPr sz="3200">
                <a:solidFill>
                  <a:srgbClr val="0A85E6"/>
                </a:solidFill>
                <a:latin typeface="Open Sans Light"/>
              </a:rPr>
              <a:t>Total number of data breaches in the U.S. health/medical sector from 2005 to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data breaches in the U.S. health and medical sector 2005-2018</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Fortified Health Security; US Department of Health and Human Services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US Department of Health and Human Services (Office for Civil Rights)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2009 to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Fortified Health Security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December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The State of Cybersecurity in Healthcare - Horizon Report 2020, page 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January to October.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describes the number of entities involved in health-related U.S. data breaches from 2009 to 2019. According to the source, in 2018 there were 371 entities that were involved in data breaches.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2500" lnSpcReduction="20000"/>
          </a:bodyPr>
          <a:lstStyle/>
          <a:p>
            <a:pPr algn="l">
              <a:lnSpc>
                <a:spcPct val="100000"/>
              </a:lnSpc>
              <a:spcAft>
                <a:spcPct val="20000"/>
              </a:spcAft>
            </a:pPr>
            <a:r>
              <a:rPr sz="3200">
                <a:solidFill>
                  <a:srgbClr val="0A85E6"/>
                </a:solidFill>
                <a:latin typeface="Open Sans Light"/>
              </a:rPr>
              <a:t>Number of entities involved in U.S. healthcare data breaches from 2009 to 2019</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entities involved in U.S. healthcare data breaches 2009-2019</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Fortified Health Security; US Department of Health and Human Services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US Department of Health and Human Services (Office for Civil Rights)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2009 to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Fortified Health Security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December 2019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The State of Cybersecurity in Healthcare - Horizon Report 2020, page 2</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January to October.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describes the number of U.S. residents affected by health data breaches from 2009 to 2019. According to the data, 113.2 million people were affected by data breaches in 2015 - the highest annual figure so far.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Number of U.S. residents affected by health data breaches from 2014 to 2019 (in millions)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Number of U.S. residents affected by health data breaches 2014-2019</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Fortified Health Security</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Fortified Health Security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Fortified Health Security</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December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The State of Cybersecurity in Healthcare - Horizon Report 2019, page 4</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describes the percentage of U.S. individuals affected by healthcare data breaches during 2018, by type of business they are in. According to the source, 42 percent of all affected individuals were healthcare provider.</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Distribution of individuals affected by U.S. healthcare data breaches in 2018, by business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U.S. healthcare data breach victim distribution 2018, by business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3200">
                <a:solidFill>
                  <a:srgbClr val="0A85E6"/>
                </a:solidFill>
                <a:latin typeface="Open Sans Light"/>
              </a:rPr>
              <a:t>Table of Contents</a:t>
            </a:r>
          </a:p>
        </p:txBody>
      </p:sp>
      <p:sp>
        <p:nvSpPr>
          <p:cNvPr id="4" name="New shape"/>
          <p:cNvSpPr/>
          <p:nvPr/>
        </p:nvSpPr>
        <p:spPr>
          <a:xfrm>
            <a:off x="397400" y="1882800"/>
            <a:ext cx="5588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algn="l">
              <a:spcAft>
                <a:spcPct val="20000"/>
              </a:spcAft>
            </a:pPr>
            <a:r>
              <a:rPr sz="2000">
                <a:solidFill>
                  <a:srgbClr val="0F283E"/>
                </a:solidFill>
                <a:latin typeface="Open Sans Light"/>
              </a:rPr>
              <a:t>05</a:t>
            </a:r>
          </a:p>
        </p:txBody>
      </p:sp>
      <p:sp>
        <p:nvSpPr>
          <p:cNvPr id="5" name="New shape"/>
          <p:cNvSpPr/>
          <p:nvPr/>
        </p:nvSpPr>
        <p:spPr>
          <a:xfrm>
            <a:off x="676800" y="1882800"/>
            <a:ext cx="10742400" cy="33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spAutoFit/>
          </a:bodyPr>
          <a:lstStyle/>
          <a:p>
            <a:pPr algn="l">
              <a:spcAft>
                <a:spcPct val="20000"/>
              </a:spcAft>
            </a:pPr>
            <a:r>
              <a:rPr sz="1600">
                <a:solidFill>
                  <a:srgbClr val="0F283E"/>
                </a:solidFill>
                <a:latin typeface="Open Sans Light"/>
              </a:rPr>
              <a:t>The consumer's view</a:t>
            </a:r>
          </a:p>
        </p:txBody>
      </p:sp>
      <p:sp>
        <p:nvSpPr>
          <p:cNvPr id="6"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3" action="ppaction://hlinksldjump"/>
              </a:rPr>
              <a:t>27</a:t>
            </a:r>
          </a:p>
        </p:txBody>
      </p:sp>
      <p:sp>
        <p:nvSpPr>
          <p:cNvPr id="7" name="New shape"/>
          <p:cNvSpPr/>
          <p:nvPr/>
        </p:nvSpPr>
        <p:spPr>
          <a:xfrm>
            <a:off x="781200" y="228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Trust of health entities for secure digital healthcare data in U.S. 2017</a:t>
            </a:r>
          </a:p>
        </p:txBody>
      </p:sp>
      <p:sp>
        <p:nvSpPr>
          <p:cNvPr id="8"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4" action="ppaction://hlinksldjump"/>
              </a:rPr>
              <a:t>28</a:t>
            </a:r>
          </a:p>
        </p:txBody>
      </p:sp>
      <p:sp>
        <p:nvSpPr>
          <p:cNvPr id="9" name="New shape"/>
          <p:cNvSpPr/>
          <p:nvPr/>
        </p:nvSpPr>
        <p:spPr>
          <a:xfrm>
            <a:off x="781200" y="252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Consumer confidence on digital data security measures by providers in U.S. 2017</a:t>
            </a:r>
          </a:p>
        </p:txBody>
      </p:sp>
      <p:sp>
        <p:nvSpPr>
          <p:cNvPr id="10"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5" action="ppaction://hlinksldjump"/>
              </a:rPr>
              <a:t>29</a:t>
            </a:r>
          </a:p>
        </p:txBody>
      </p:sp>
      <p:sp>
        <p:nvSpPr>
          <p:cNvPr id="11" name="New shape"/>
          <p:cNvSpPr/>
          <p:nvPr/>
        </p:nvSpPr>
        <p:spPr>
          <a:xfrm>
            <a:off x="781200" y="276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Experienced breaches of their digital healthcare data among US consumers 2017</a:t>
            </a:r>
          </a:p>
        </p:txBody>
      </p:sp>
      <p:sp>
        <p:nvSpPr>
          <p:cNvPr id="12"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6" action="ppaction://hlinksldjump"/>
              </a:rPr>
              <a:t>30</a:t>
            </a:r>
          </a:p>
        </p:txBody>
      </p:sp>
      <p:sp>
        <p:nvSpPr>
          <p:cNvPr id="13" name="New shape"/>
          <p:cNvSpPr/>
          <p:nvPr/>
        </p:nvSpPr>
        <p:spPr>
          <a:xfrm>
            <a:off x="781200" y="300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Digital healthcare data breach locations in U.S. 2017</a:t>
            </a:r>
          </a:p>
        </p:txBody>
      </p:sp>
      <p:sp>
        <p:nvSpPr>
          <p:cNvPr id="14"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r">
              <a:spcAft>
                <a:spcPct val="20000"/>
              </a:spcAft>
            </a:pPr>
            <a:r>
              <a:rPr sz="1000">
                <a:solidFill>
                  <a:srgbClr val="0F283E"/>
                </a:solidFill>
                <a:latin typeface="Open Sans Light"/>
                <a:hlinkClick r:id="rId7" action="ppaction://hlinksldjump"/>
              </a:rPr>
              <a:t>31</a:t>
            </a:r>
          </a:p>
        </p:txBody>
      </p:sp>
      <p:sp>
        <p:nvSpPr>
          <p:cNvPr id="15" name="New shape"/>
          <p:cNvSpPr/>
          <p:nvPr/>
        </p:nvSpPr>
        <p:spPr>
          <a:xfrm>
            <a:off x="781200" y="3243740"/>
            <a:ext cx="107424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spcAft>
                <a:spcPct val="20000"/>
              </a:spcAft>
            </a:pPr>
            <a:r>
              <a:rPr sz="1000">
                <a:solidFill>
                  <a:srgbClr val="0F283E"/>
                </a:solidFill>
                <a:latin typeface="Open Sans Light"/>
              </a:rPr>
              <a:t>Impact on consumer trust on health organizations post breach in U.S. 2017</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HIPAA Journal</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HIPAA Journal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HIPAA Journal</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December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hipaajournal.com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depicts the 10 largest healthcare data breaches that occurred in the United States during 2018. In that year, the largest data breach occurred at AccuDoc Solutions. This breach affected some 2.65 million individuals and was qualified as a hacking/IT incident.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Largest 10 healthcare data breaches in the United States by affected individuals in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10 largest U.S. healthcare data breaches of 2018</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314 incidents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Protected Health Information Data Breach Report 2018, page 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All percentages were calculated based on given data and are rounded.</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depicts the percentage of health data breaches in the U.S. that were discovered in a select amount of time, as of 2017. According to the survey, some 27 percent of data breaches were discovered after years had passed.</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health data breach incidents that were discovered in select time frames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Time of U.S. health data breaches until discovery 2017</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1,360 incidents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Verizon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March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Protected Health Information Data Breach Report 2018, page 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depicts the percentage of health data breaches in the U.S. that were committed by select main actors as of 2017. According to the data, around 58 percent of data breaches were committed by internal actors.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Percentage of U.S. health data breaches that were committed by select actors in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Main actors of U.S. health data breaches committed 2017</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and August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1,300 physicians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Taking the Physician's Pulse - Tackling Cyber Threats in Healthcare, page 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"What concerns you most about future attacks (select up to five)?"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depicts the percentage of physicians in the U.S. that are concerned about select consequences of future cyber attacks to their practice as of 2017. According to the data, about 74 percent of respondents indicated that both an interruption to business and EHR security were areas of great concern for them regarding future cyber attacks.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Percentage of U.S. physicians that are concerned about select consequences of future cyber attacks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Areas of concern for physicians regarding future cyber attacks in the U.S. 2017</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49</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29184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and August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1,300 physicians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only those respondents that experienced cyber attacks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Taking the Physician's Pulse - Tackling Cyber Threats in Healthcare, page 6</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"How long were your practice's normal operations suspended due to the cybersecurity attack? (Note: Normal operations means appointments were not rescheduled or cancelled, electronic records were accessible, etc.)"</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depicts the percentage of physicians in the U.S. that experienced a select amount of downtime or a suspension of normal operations as a result of a cyber attack on their practice, as of 2017. According to the survey, about 64 percent of physicians experienced a downtime of 4 hours or less after a cyber attack. For four percent of respondents, the downtime lasted for more than 2 days.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Downtime experienced by U.S. physicians due to cyber attacks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Physicians that experienced downtime due to a cyber attack in U.S. 2017</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50</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July and August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1,300 physicians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only physicians that experienced a cyberattack</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American Medical Association; 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October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Taking the Physician's Pulse - Tackling Cyber Threats in Healthcare, page 10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"How did you and/or your practice respond to the attack? Multiple responses."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depicts the percentage of physicians in the U.S. that responded to a cyber attack in select ways in 2017. According to the survey, 65 percent of physicians notified the internal IT group of the cyber attack and about three percent of physicians or practices paid the ransom that was requested of them during their cyber attack.</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Percentage of U.S. physicians that responded to cyber attacks in select ways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Responses of physicians and practices to cyber attacks in the U.S. 2017</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51</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Becker's Hospital Review</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Becker's Hospital Review; Various sources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as of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Becker's Hospital Review</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January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beckershospitalreview.com</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 Averages.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The statistic presents the key figures on costs (losses) for health care data breaches in the United States as of 2017, measured in million U.S. dollars. As of that year, the total annual damage for the U.S. health care industry due to data breaches was some 6.2 billion U.S. dollars. Health organizations which suffered a data breach had an average lost brand value of half a million U.S. dollars.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Key figures on costs due to health care data breaches in the United States as of 2017 (in million U.S. dollars)</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Key figures on costs for health care data breaches U.S. 2017</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52</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04800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HIMSS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HIMSS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December 2017 and January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239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qualified information security professionals a variety of U.S. healthcare organizations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HIMSS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 HIMSS Cybersecurity Survey, page 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"What is the approximate ratio of cybersecurity staff to IT users in your organization? Please choose the best answer."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survey depicts the approximate ratio of cyber security staff to IT users in responding healthcare organizations in the U.S. as of 2018. According to the survey, 11 percent of respondents stated that their organizations have one cyber security staff member on every 500 IT users.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Approximate ratio of cyber security staff to IT users in U.S. healthcare organizations as of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Ratio of cyber security staff to IT users in healthcare organizations U.S. 2018</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53</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34137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HIMSS</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HIMSS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December 2017 and January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239</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qualified information security professionals from a variety of U.S. healthcare organizations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HIMSS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April 2018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2018 HIMSS Cybersecurity Survey, page 18</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Original question: "Which of the following security framework(s) does your organization use? Please select all that apply." Abbreviations: HITRUST - Health Information Trust Alliance COBIT - Control Objectives for Information and Related Technology ISO - International Organization for Standardizatio [...] For more information visit our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survey depicts the usage of security framework(s) used by healthcare organizations in the U.S. as of 2018. According to the survey, some 58 percent of respondents stated that their organizations use a NIST (National Institute of Standards and Technology) framework.</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3200">
                <a:solidFill>
                  <a:srgbClr val="0A85E6"/>
                </a:solidFill>
                <a:latin typeface="Open Sans Light"/>
              </a:rPr>
              <a:t>Usage of security frameworks in U.S. healthcare organizations as of 2018</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Security framework(s) used by healthcare organizations U.S. 2018</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54</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Nielsen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2016 to January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health care consumers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Are You One Breach Away From Losing a Healthcare Consumer?, page 3</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trust on health organizations for the security of digital healthcare data in the U.S., according to a survey conducted among health care consumers between November 2016 and January 2017. Healthcare consumers chose their physicians or other healthcare providers as the most trusted entity for the security of their digital healthcare data with a approval of 88 percent.</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Trust of select organizations among U.S. consumers regarding the security of digital health data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Trust of health entities for secure digital healthcare data in U.S. 2017</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9939600" y="6141600"/>
            <a:ext cx="1501200" cy="306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763200" y="5986800"/>
            <a:ext cx="10692000" cy="32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8370001" y="-3600"/>
            <a:ext cx="3823200" cy="4536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4874400"/>
            <a:ext cx="1081440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200">
                <a:solidFill>
                  <a:srgbClr val="0F283E"/>
                </a:solidFill>
                <a:latin typeface="Open Sans"/>
              </a:rPr>
              <a:t>Overview</a:t>
            </a:r>
          </a:p>
        </p:txBody>
      </p:sp>
      <p:sp>
        <p:nvSpPr>
          <p:cNvPr id="3" name="New shape"/>
          <p:cNvSpPr/>
          <p:nvPr/>
        </p:nvSpPr>
        <p:spPr>
          <a:xfrm>
            <a:off x="676800" y="4564800"/>
            <a:ext cx="3186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87500" lnSpcReduction="20000"/>
          </a:bodyPr>
          <a:lstStyle/>
          <a:p>
            <a:pPr algn="l">
              <a:lnSpc>
                <a:spcPct val="100000"/>
              </a:lnSpc>
              <a:spcAft>
                <a:spcPct val="20000"/>
              </a:spcAft>
            </a:pPr>
            <a:r>
              <a:rPr sz="1400" b="1">
                <a:solidFill>
                  <a:srgbClr val="0A85E6"/>
                </a:solidFill>
                <a:latin typeface="Open Sans"/>
              </a:rPr>
              <a:t>HEALTH CARE AND CYBER SECURITY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55</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8041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Nielsen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2016 to January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2,000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health care consumers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Are You One Breach Away From Losing a Healthcare Consumer?, page 4</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confidence among U.S. consumers on digital data security measures taken by their providers, according to a survey conducted among health care consumers between November 2016 and January 2017. According to the survey, healthcare consumers have greater confidence in the security measures taken by healthcare providers and insurers than in those by app/device companies.</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Confidence among U.S. consumers on digital data security measures taken by their providers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Consumer confidence on digital data security measures by providers in U.S. 2017</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56</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Nielsen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2016 to January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2,000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health care consumers who experienced a breach of their digital healthcare data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Are You One Breach Away From Losing a Healthcare Consumer?, page 5</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fraudulent activities by breaching digital healthcare data, according to a survey conducted among health care consumers between November 2016 and January 2017. The largest percentage of fraudulent activities has been done through purchase items as reported by 37 percent of the respondents who experienced some kind of breach in their digital health data.</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Distribution of experienced breaches of their digital healthcare data among U.S. consumers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Experienced breaches of their digital healthcare data among US consumers 2017</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57</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Nielsen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2016 to January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2,000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health care consumers who experienced a breach of their digital healthcare data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Are You One Breach Away From Losing a Healthcare Consumer?, page 3</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locations of digital healthcare data breaching for fraudulent activities in U.S., according to a survey conducted among health care consumers between November 2016 and January 2017. The largest percentage of fraudulent activities take place at hospitals as reported by 36 percent of survey respondents who experienced a breach of their digital healthcare data.</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Location of digital healthcare data breaching for fraudulent activities in the U.S.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Digital healthcare data breach locations in U.S. 2017</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References</a:t>
            </a:r>
          </a:p>
        </p:txBody>
      </p:sp>
      <p:sp>
        <p:nvSpPr>
          <p:cNvPr id="3"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58</a:t>
            </a:r>
          </a:p>
        </p:txBody>
      </p:sp>
      <p:sp>
        <p:nvSpPr>
          <p:cNvPr id="4" name="New shape"/>
          <p:cNvSpPr/>
          <p:nvPr/>
        </p:nvSpPr>
        <p:spPr>
          <a:xfrm flipH="1">
            <a:off x="6048000" y="1882800"/>
            <a:ext cx="0" cy="4104000"/>
          </a:xfrm>
          <a:prstGeom prst="rect">
            <a:avLst/>
          </a:prstGeom>
          <a:solidFill>
            <a:srgbClr val="0F283E"/>
          </a:solidFill>
          <a:ln w="6350">
            <a:solidFill>
              <a:srgbClr val="0F2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5" name="New Table"/>
          <p:cNvGraphicFramePr>
            <a:graphicFrameLocks noGrp="1"/>
          </p:cNvGraphicFramePr>
          <p:nvPr/>
        </p:nvGraphicFramePr>
        <p:xfrm>
          <a:off x="676800" y="1882800"/>
          <a:ext cx="5334000" cy="292608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tblGrid>
              <a:tr h="0">
                <a:tc gridSpan="2">
                  <a:txBody>
                    <a:bodyPr/>
                    <a:lstStyle/>
                    <a:p>
                      <a:pPr algn="l"/>
                      <a:r>
                        <a:rPr sz="1000" b="1">
                          <a:solidFill>
                            <a:srgbClr val="0F283E"/>
                          </a:solidFill>
                          <a:latin typeface="Open Sans Light"/>
                        </a:rPr>
                        <a:t>Source and methodology information</a:t>
                      </a:r>
                    </a:p>
                  </a:txBody>
                  <a:tcPr>
                    <a:lnL>
                      <a:solidFill>
                        <a:prstClr val="black">
                          <a:alpha val="0"/>
                          <a:alpha val="0"/>
                        </a:prstClr>
                      </a:solidFill>
                    </a:lnL>
                    <a:lnR>
                      <a:solidFill>
                        <a:prstClr val="black">
                          <a:alpha val="0"/>
                          <a:alpha val="0"/>
                        </a:prstClr>
                      </a:solidFill>
                    </a:lnR>
                    <a:lnT>
                      <a:solidFill>
                        <a:prstClr val="black">
                          <a:alpha val="0"/>
                          <a:alpha val="0"/>
                        </a:prstClr>
                      </a:solidFill>
                    </a:lnT>
                    <a:lnB>
                      <a:solidFill>
                        <a:prstClr val="black">
                          <a:alpha val="0"/>
                          <a:alpha val="0"/>
                          <a:alpha val="0"/>
                        </a:prstClr>
                      </a:solidFill>
                    </a:lnB>
                    <a:solidFill>
                      <a:prstClr val="black">
                        <a:alpha val="0"/>
                        <a:alpha val="0"/>
                      </a:prstClr>
                    </a:solidFill>
                  </a:tcPr>
                </a:tc>
                <a:tc hMerge="1">
                  <a:txBody>
                    <a:bodyPr/>
                    <a:lstStyle/>
                    <a:p>
                      <a:endParaRPr/>
                    </a:p>
                  </a:txBody>
                  <a:tcPr>
                    <a:lnL>
                      <a:solidFill>
                        <a:prstClr val="black">
                          <a:alpha val="0"/>
                        </a:prstClr>
                      </a:solidFill>
                    </a:lnL>
                    <a:lnB>
                      <a:solidFill>
                        <a:prstClr val="black">
                          <a:alpha val="0"/>
                          <a:alpha val="0"/>
                          <a:alpha val="0"/>
                        </a:prstClr>
                      </a:solidFill>
                    </a:lnB>
                  </a:tcPr>
                </a:tc>
                <a:extLst>
                  <a:ext uri="{0D108BD9-81ED-4DB2-BD59-A6C34878D82A}">
                    <a16:rowId xmlns:a16="http://schemas.microsoft.com/office/drawing/2014/main" val="10000"/>
                  </a:ext>
                </a:extLst>
              </a:tr>
              <a:tr h="0">
                <a:tc>
                  <a:txBody>
                    <a:bodyPr/>
                    <a:lstStyle/>
                    <a:p>
                      <a:r>
                        <a:rPr sz="800">
                          <a:solidFill>
                            <a:srgbClr val="0F283E"/>
                          </a:solidFill>
                          <a:latin typeface="Open Sans Light"/>
                        </a:rPr>
                        <a:t>Source(s)</a:t>
                      </a:r>
                    </a:p>
                  </a:txBody>
                  <a:tcPr>
                    <a:lnL>
                      <a:solidFill>
                        <a:prstClr val="black">
                          <a:alpha val="0"/>
                        </a:prstClr>
                      </a:solidFill>
                    </a:lnL>
                    <a:lnR>
                      <a:solidFill>
                        <a:prstClr val="black">
                          <a:alpha val="0"/>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1"/>
                  </a:ext>
                </a:extLst>
              </a:tr>
              <a:tr h="0">
                <a:tc>
                  <a:txBody>
                    <a:bodyPr/>
                    <a:lstStyle/>
                    <a:p>
                      <a:r>
                        <a:rPr sz="800">
                          <a:solidFill>
                            <a:srgbClr val="0F283E"/>
                          </a:solidFill>
                          <a:latin typeface="Open Sans Light"/>
                        </a:rPr>
                        <a:t>Conducted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Nielsen</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2"/>
                  </a:ext>
                </a:extLst>
              </a:tr>
              <a:tr h="0">
                <a:tc>
                  <a:txBody>
                    <a:bodyPr/>
                    <a:lstStyle/>
                    <a:p>
                      <a:r>
                        <a:rPr sz="800">
                          <a:solidFill>
                            <a:srgbClr val="0F283E"/>
                          </a:solidFill>
                          <a:latin typeface="Open Sans Light"/>
                        </a:rPr>
                        <a:t>Survey period</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November 2016 to January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3"/>
                  </a:ext>
                </a:extLst>
              </a:tr>
              <a:tr h="0">
                <a:tc>
                  <a:txBody>
                    <a:bodyPr/>
                    <a:lstStyle/>
                    <a:p>
                      <a:r>
                        <a:rPr sz="800">
                          <a:solidFill>
                            <a:srgbClr val="0F283E"/>
                          </a:solidFill>
                          <a:latin typeface="Open Sans Light"/>
                        </a:rPr>
                        <a:t>Region(s)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United States</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4"/>
                  </a:ext>
                </a:extLst>
              </a:tr>
              <a:tr h="0">
                <a:tc>
                  <a:txBody>
                    <a:bodyPr/>
                    <a:lstStyle/>
                    <a:p>
                      <a:r>
                        <a:rPr sz="800">
                          <a:solidFill>
                            <a:srgbClr val="0F283E"/>
                          </a:solidFill>
                          <a:latin typeface="Open Sans Light"/>
                        </a:rPr>
                        <a:t>Number of respondents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base: 2,000</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5"/>
                  </a:ext>
                </a:extLst>
              </a:tr>
              <a:tr h="0">
                <a:tc>
                  <a:txBody>
                    <a:bodyPr/>
                    <a:lstStyle/>
                    <a:p>
                      <a:r>
                        <a:rPr sz="800">
                          <a:solidFill>
                            <a:srgbClr val="0F283E"/>
                          </a:solidFill>
                          <a:latin typeface="Open Sans Light"/>
                        </a:rPr>
                        <a:t>Age group</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18 years and older</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6"/>
                  </a:ext>
                </a:extLst>
              </a:tr>
              <a:tr h="0">
                <a:tc>
                  <a:txBody>
                    <a:bodyPr/>
                    <a:lstStyle/>
                    <a:p>
                      <a:r>
                        <a:rPr sz="800">
                          <a:solidFill>
                            <a:srgbClr val="0F283E"/>
                          </a:solidFill>
                          <a:latin typeface="Open Sans Light"/>
                        </a:rPr>
                        <a:t>Special characteristics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health care consumers who experienced a breach of their digital healthcare data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7"/>
                  </a:ext>
                </a:extLst>
              </a:tr>
              <a:tr h="0">
                <a:tc>
                  <a:txBody>
                    <a:bodyPr/>
                    <a:lstStyle/>
                    <a:p>
                      <a:r>
                        <a:rPr sz="800">
                          <a:solidFill>
                            <a:srgbClr val="0F283E"/>
                          </a:solidFill>
                          <a:latin typeface="Open Sans Light"/>
                        </a:rPr>
                        <a:t>Published by</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Accenture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8"/>
                  </a:ext>
                </a:extLst>
              </a:tr>
              <a:tr h="0">
                <a:tc>
                  <a:txBody>
                    <a:bodyPr/>
                    <a:lstStyle/>
                    <a:p>
                      <a:r>
                        <a:rPr sz="800">
                          <a:solidFill>
                            <a:srgbClr val="0F283E"/>
                          </a:solidFill>
                          <a:latin typeface="Open Sans Light"/>
                        </a:rPr>
                        <a:t>Publication date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February 2017</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09"/>
                  </a:ext>
                </a:extLst>
              </a:tr>
              <a:tr h="0">
                <a:tc>
                  <a:txBody>
                    <a:bodyPr/>
                    <a:lstStyle/>
                    <a:p>
                      <a:r>
                        <a:rPr sz="800">
                          <a:solidFill>
                            <a:srgbClr val="0F283E"/>
                          </a:solidFill>
                          <a:latin typeface="Open Sans Light"/>
                        </a:rPr>
                        <a:t>Original source</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rPr>
                        <a:t>Are You One Breach Away From Losing a Healthcare Consumer?, page 3</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0"/>
                  </a:ext>
                </a:extLst>
              </a:tr>
              <a:tr h="0">
                <a:tc>
                  <a:txBody>
                    <a:bodyPr/>
                    <a:lstStyle/>
                    <a:p>
                      <a:r>
                        <a:rPr sz="800">
                          <a:solidFill>
                            <a:srgbClr val="0F283E"/>
                          </a:solidFill>
                          <a:latin typeface="Open Sans Light"/>
                        </a:rPr>
                        <a:t>Website URL</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alpha val="0"/>
                        </a:prstClr>
                      </a:solidFill>
                    </a:lnB>
                    <a:solidFill>
                      <a:prstClr val="black">
                        <a:alpha val="0"/>
                      </a:prstClr>
                    </a:solidFill>
                  </a:tcPr>
                </a:tc>
                <a:tc>
                  <a:txBody>
                    <a:bodyPr/>
                    <a:lstStyle/>
                    <a:p>
                      <a:r>
                        <a:rPr sz="800">
                          <a:solidFill>
                            <a:srgbClr val="0F283E"/>
                          </a:solidFill>
                          <a:latin typeface="Open Sans Light"/>
                          <a:hlinkClick r:id="rId4"/>
                        </a:rPr>
                        <a:t>visit the website</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alpha val="0"/>
                        </a:prstClr>
                      </a:solidFill>
                    </a:lnB>
                    <a:solidFill>
                      <a:prstClr val="black">
                        <a:alpha val="0"/>
                      </a:prstClr>
                    </a:solidFill>
                  </a:tcPr>
                </a:tc>
                <a:extLst>
                  <a:ext uri="{0D108BD9-81ED-4DB2-BD59-A6C34878D82A}">
                    <a16:rowId xmlns:a16="http://schemas.microsoft.com/office/drawing/2014/main" val="10011"/>
                  </a:ext>
                </a:extLst>
              </a:tr>
              <a:tr h="0">
                <a:tc>
                  <a:txBody>
                    <a:bodyPr/>
                    <a:lstStyle/>
                    <a:p>
                      <a:r>
                        <a:rPr sz="800">
                          <a:solidFill>
                            <a:srgbClr val="0F283E"/>
                          </a:solidFill>
                          <a:latin typeface="Open Sans Light"/>
                        </a:rPr>
                        <a:t>Notes:</a:t>
                      </a:r>
                    </a:p>
                  </a:txBody>
                  <a:tcPr>
                    <a:lnL>
                      <a:solidFill>
                        <a:prstClr val="black">
                          <a:alpha val="0"/>
                        </a:prstClr>
                      </a:solidFill>
                    </a:lnL>
                    <a:lnR>
                      <a:solidFill>
                        <a:prstClr val="black">
                          <a:alpha val="0"/>
                          <a:alpha val="0"/>
                        </a:prstClr>
                      </a:solidFill>
                    </a:lnR>
                    <a:lnT>
                      <a:solidFill>
                        <a:prstClr val="black">
                          <a:alpha val="0"/>
                          <a:alpha val="0"/>
                        </a:prstClr>
                      </a:solidFill>
                    </a:lnT>
                    <a:lnB>
                      <a:solidFill>
                        <a:prstClr val="black">
                          <a:alpha val="0"/>
                        </a:prstClr>
                      </a:solidFill>
                    </a:lnB>
                    <a:solidFill>
                      <a:prstClr val="black">
                        <a:alpha val="0"/>
                      </a:prstClr>
                    </a:solidFill>
                  </a:tcPr>
                </a:tc>
                <a:tc>
                  <a:txBody>
                    <a:bodyPr/>
                    <a:lstStyle/>
                    <a:p>
                      <a:r>
                        <a:rPr sz="800" i="1">
                          <a:solidFill>
                            <a:srgbClr val="0F283E"/>
                          </a:solidFill>
                          <a:latin typeface="Open Sans Light"/>
                        </a:rPr>
                        <a:t>n.a.</a:t>
                      </a:r>
                    </a:p>
                  </a:txBody>
                  <a:tcPr>
                    <a:lnL>
                      <a:solidFill>
                        <a:prstClr val="black">
                          <a:alpha val="0"/>
                          <a:alpha val="0"/>
                        </a:prstClr>
                      </a:solidFill>
                    </a:lnL>
                    <a:lnR>
                      <a:solidFill>
                        <a:prstClr val="black">
                          <a:alpha val="0"/>
                        </a:prstClr>
                      </a:solidFill>
                    </a:lnR>
                    <a:lnT>
                      <a:solidFill>
                        <a:prstClr val="black">
                          <a:alpha val="0"/>
                          <a:alpha val="0"/>
                        </a:prstClr>
                      </a:solidFill>
                    </a:lnT>
                    <a:lnB>
                      <a:solidFill>
                        <a:prstClr val="black">
                          <a:alpha val="0"/>
                        </a:prstClr>
                      </a:solidFill>
                    </a:lnB>
                    <a:solidFill>
                      <a:prstClr val="black">
                        <a:alpha val="0"/>
                      </a:prstClr>
                    </a:solidFill>
                  </a:tcPr>
                </a:tc>
                <a:extLst>
                  <a:ext uri="{0D108BD9-81ED-4DB2-BD59-A6C34878D82A}">
                    <a16:rowId xmlns:a16="http://schemas.microsoft.com/office/drawing/2014/main" val="10012"/>
                  </a:ext>
                </a:extLst>
              </a:tr>
            </a:tbl>
          </a:graphicData>
        </a:graphic>
      </p:graphicFrame>
      <p:sp>
        <p:nvSpPr>
          <p:cNvPr id="6" name="New shape"/>
          <p:cNvSpPr/>
          <p:nvPr/>
        </p:nvSpPr>
        <p:spPr>
          <a:xfrm>
            <a:off x="6138000" y="5989975"/>
            <a:ext cx="5281200" cy="36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b"/>
          <a:lstStyle/>
          <a:p>
            <a:pPr algn="l">
              <a:spcAft>
                <a:spcPct val="20000"/>
              </a:spcAft>
            </a:pPr>
            <a:r>
              <a:rPr sz="800">
                <a:solidFill>
                  <a:srgbClr val="0F283E"/>
                </a:solidFill>
                <a:latin typeface="Open Sans Light"/>
                <a:hlinkClick r:id="rId5" action="ppaction://hlinksldjump"/>
              </a:rPr>
              <a:t>Back to statistic</a:t>
            </a:r>
          </a:p>
        </p:txBody>
      </p:sp>
      <p:sp>
        <p:nvSpPr>
          <p:cNvPr id="7" name="New shape"/>
          <p:cNvSpPr/>
          <p:nvPr/>
        </p:nvSpPr>
        <p:spPr>
          <a:xfrm>
            <a:off x="6138000" y="1882800"/>
            <a:ext cx="5281200" cy="41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lstStyle/>
          <a:p>
            <a:pPr algn="l">
              <a:lnSpc>
                <a:spcPct val="1200"/>
              </a:lnSpc>
              <a:spcAft>
                <a:spcPct val="20000"/>
              </a:spcAft>
            </a:pPr>
            <a:r>
              <a:rPr sz="1000" b="1">
                <a:solidFill>
                  <a:srgbClr val="0F283E"/>
                </a:solidFill>
                <a:latin typeface="Open Sans Light"/>
              </a:rPr>
              <a:t>Description</a:t>
            </a:r>
          </a:p>
          <a:p>
            <a:pPr algn="l"/>
            <a:endParaRPr sz="800">
              <a:solidFill>
                <a:srgbClr val="0F283E"/>
              </a:solidFill>
              <a:latin typeface="Open Sans Light"/>
            </a:endParaRPr>
          </a:p>
          <a:p>
            <a:pPr algn="l"/>
            <a:r>
              <a:rPr sz="800">
                <a:solidFill>
                  <a:srgbClr val="0F283E"/>
                </a:solidFill>
                <a:latin typeface="Open Sans Light"/>
              </a:rPr>
              <a:t>This statistic shows the impact on trust of consumers on health organizations after a breach in U.S., according to a survey conducted among health care consumers between November 2016 and January 2017. Almost 29 percent of the survey respondents said that their trust on the health organization was impacted a little more after a breach happened .</a:t>
            </a:r>
            <a:endParaRPr sz="800" i="1">
              <a:solidFill>
                <a:srgbClr val="0F283E"/>
              </a:solidFill>
              <a:latin typeface="Open Sans Light"/>
            </a:endParaRPr>
          </a:p>
        </p:txBody>
      </p:sp>
      <p:sp>
        <p:nvSpPr>
          <p:cNvPr id="8"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5000" lnSpcReduction="20000"/>
          </a:bodyPr>
          <a:lstStyle/>
          <a:p>
            <a:pPr algn="l">
              <a:lnSpc>
                <a:spcPct val="100000"/>
              </a:lnSpc>
              <a:spcAft>
                <a:spcPct val="20000"/>
              </a:spcAft>
            </a:pPr>
            <a:r>
              <a:rPr sz="3200">
                <a:solidFill>
                  <a:srgbClr val="0A85E6"/>
                </a:solidFill>
                <a:latin typeface="Open Sans Light"/>
              </a:rPr>
              <a:t>Impact on trust of consumers on health organizations after a breach in the U.S. as of 2017</a:t>
            </a:r>
          </a:p>
        </p:txBody>
      </p:sp>
      <p:sp>
        <p:nvSpPr>
          <p:cNvPr id="9"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Impact on consumer trust on health organizations post breach in U.S. 2017</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H1 2013 to H1 2018; identity theft accounted for 65 percent of data breaches in H1 2018</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33</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Gemalto; </a:t>
            </a:r>
            <a:r>
              <a:rPr sz="800">
                <a:solidFill>
                  <a:srgbClr val="555555"/>
                </a:solidFill>
                <a:latin typeface="Open Sans"/>
                <a:hlinkClick r:id="rId6"/>
              </a:rPr>
              <a:t>ID 215794</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2500" lnSpcReduction="20000"/>
          </a:bodyPr>
          <a:lstStyle/>
          <a:p>
            <a:pPr algn="l">
              <a:lnSpc>
                <a:spcPct val="100000"/>
              </a:lnSpc>
              <a:spcAft>
                <a:spcPct val="20000"/>
              </a:spcAft>
            </a:pPr>
            <a:r>
              <a:rPr sz="3200">
                <a:solidFill>
                  <a:srgbClr val="0A85E6"/>
                </a:solidFill>
                <a:latin typeface="Open Sans Light"/>
              </a:rPr>
              <a:t>Number of global data breaches pertaining to identity theft from 1st half 2013 to 1st half 2018</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Identity theft data breaches worldwide 2013-2018</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Worldwide; H1 2018; data is based on 1,765 total data breaches during the measured period</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34</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Gemalto; </a:t>
            </a:r>
            <a:r>
              <a:rPr sz="800">
                <a:solidFill>
                  <a:srgbClr val="555555"/>
                </a:solidFill>
                <a:latin typeface="Open Sans"/>
                <a:hlinkClick r:id="rId6"/>
              </a:rPr>
              <a:t>ID 221285</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3</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7500" lnSpcReduction="20000"/>
          </a:bodyPr>
          <a:lstStyle/>
          <a:p>
            <a:pPr algn="l">
              <a:lnSpc>
                <a:spcPct val="100000"/>
              </a:lnSpc>
              <a:spcAft>
                <a:spcPct val="20000"/>
              </a:spcAft>
            </a:pPr>
            <a:r>
              <a:rPr sz="3200">
                <a:solidFill>
                  <a:srgbClr val="0A85E6"/>
                </a:solidFill>
                <a:latin typeface="Open Sans Light"/>
              </a:rPr>
              <a:t>Distribution of global data breaches in the 1st half 2018, by source</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Share of data breaches worldwide H1 2018, by source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362800" y="6440400"/>
            <a:ext cx="2473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r">
              <a:lnSpc>
                <a:spcPct val="100000"/>
              </a:lnSpc>
              <a:spcAft>
                <a:spcPct val="20000"/>
              </a:spcAft>
            </a:pPr>
            <a:r>
              <a:rPr sz="800">
                <a:solidFill>
                  <a:srgbClr val="555555"/>
                </a:solidFill>
                <a:latin typeface="Open Sans"/>
              </a:rPr>
              <a:t>Overview</a:t>
            </a:r>
          </a:p>
        </p:txBody>
      </p:sp>
      <p:graphicFrame>
        <p:nvGraphicFramePr>
          <p:cNvPr id="3" name="ChartObject"/>
          <p:cNvGraphicFramePr/>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 </a:t>
            </a:r>
            <a:r>
              <a:rPr sz="800">
                <a:solidFill>
                  <a:srgbClr val="555555"/>
                </a:solidFill>
                <a:latin typeface="Open Sans"/>
              </a:rPr>
              <a:t> United States; 2005 to 2019; sensitive records exposed; excluding non-sensitive records exposed</a:t>
            </a:r>
          </a:p>
          <a:p>
            <a:pPr algn="l"/>
            <a:r>
              <a:rPr sz="800">
                <a:solidFill>
                  <a:srgbClr val="555555"/>
                </a:solidFill>
                <a:latin typeface="Open Sans"/>
              </a:rPr>
              <a:t>Further information regarding this statistic can be found on </a:t>
            </a:r>
            <a:r>
              <a:rPr sz="800">
                <a:solidFill>
                  <a:srgbClr val="555555"/>
                </a:solidFill>
                <a:latin typeface="Open Sans"/>
                <a:hlinkClick r:id="rId5" action="ppaction://hlinksldjump"/>
              </a:rPr>
              <a:t>page 35</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Identity Theft Resource Center; </a:t>
            </a:r>
            <a:r>
              <a:rPr sz="800">
                <a:solidFill>
                  <a:srgbClr val="555555"/>
                </a:solidFill>
                <a:latin typeface="Open Sans"/>
                <a:hlinkClick r:id="rId6"/>
              </a:rPr>
              <a:t>ID 273550</a:t>
            </a:r>
          </a:p>
        </p:txBody>
      </p:sp>
      <p:sp>
        <p:nvSpPr>
          <p:cNvPr id="5"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4</a:t>
            </a:r>
          </a:p>
        </p:txBody>
      </p:sp>
      <p:sp>
        <p:nvSpPr>
          <p:cNvPr id="6"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60000" lnSpcReduction="20000"/>
          </a:bodyPr>
          <a:lstStyle/>
          <a:p>
            <a:pPr algn="l">
              <a:lnSpc>
                <a:spcPct val="100000"/>
              </a:lnSpc>
              <a:spcAft>
                <a:spcPct val="20000"/>
              </a:spcAft>
            </a:pPr>
            <a:r>
              <a:rPr sz="3200">
                <a:solidFill>
                  <a:srgbClr val="0A85E6"/>
                </a:solidFill>
                <a:latin typeface="Open Sans Light"/>
              </a:rPr>
              <a:t>Annual number of data breaches and exposed records in the United States from 2005 to 2019 (in millions)</a:t>
            </a:r>
          </a:p>
        </p:txBody>
      </p:sp>
      <p:sp>
        <p:nvSpPr>
          <p:cNvPr id="7"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7500" lnSpcReduction="20000"/>
          </a:bodyPr>
          <a:lstStyle/>
          <a:p>
            <a:pPr algn="l">
              <a:lnSpc>
                <a:spcPct val="100000"/>
              </a:lnSpc>
              <a:spcAft>
                <a:spcPct val="20000"/>
              </a:spcAft>
            </a:pPr>
            <a:r>
              <a:rPr sz="1600">
                <a:solidFill>
                  <a:srgbClr val="919191"/>
                </a:solidFill>
                <a:latin typeface="Open Sans"/>
              </a:rPr>
              <a:t>Cyber crime: number of breaches and records exposed 2005-2019</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11.14"/>
  <p:tag name="AS_TITLE" val="Aspose.Slides for .NET 4.0 Client Profile"/>
  <p:tag name="AS_VERSION" val="19.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7633</Words>
  <Application>Microsoft Macintosh PowerPoint</Application>
  <PresentationFormat>Breitbild</PresentationFormat>
  <Paragraphs>1289</Paragraphs>
  <Slides>63</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63</vt:i4>
      </vt:variant>
    </vt:vector>
  </HeadingPairs>
  <TitlesOfParts>
    <vt:vector size="69" baseType="lpstr">
      <vt:lpstr>Arial</vt:lpstr>
      <vt:lpstr>Calibri</vt:lpstr>
      <vt:lpstr>Open Sans</vt:lpstr>
      <vt:lpstr>Open Sans Light</vt:lpstr>
      <vt:lpstr>Office Theme</vt:lpstr>
      <vt:lpstr>.xls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Horst Kunhardt</cp:lastModifiedBy>
  <cp:revision>1</cp:revision>
  <cp:lastPrinted>2020-03-19T03:18:31Z</cp:lastPrinted>
  <dcterms:created xsi:type="dcterms:W3CDTF">2020-03-19T02:18:31Z</dcterms:created>
  <dcterms:modified xsi:type="dcterms:W3CDTF">2020-05-05T09:47:31Z</dcterms:modified>
</cp:coreProperties>
</file>