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617C-B045-B71F-0CC78377D764}"/>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617C-B045-B71F-0CC78377D764}"/>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617C-B045-B71F-0CC78377D764}"/>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617C-B045-B71F-0CC78377D764}"/>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617C-B045-B71F-0CC78377D764}"/>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617C-B045-B71F-0CC78377D764}"/>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617C-B045-B71F-0CC78377D764}"/>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617C-B045-B71F-0CC78377D764}"/>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617C-B045-B71F-0CC78377D764}"/>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617C-B045-B71F-0CC78377D764}"/>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617C-B045-B71F-0CC78377D764}"/>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617C-B045-B71F-0CC78377D764}"/>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Interoperability standards</c:v>
                </c:pt>
                <c:pt idx="2">
                  <c:v>Sufficiently skilled employees</c:v>
                </c:pt>
                <c:pt idx="3">
                  <c:v>IT security</c:v>
                </c:pt>
                <c:pt idx="4">
                  <c:v>Lack of political direction</c:v>
                </c:pt>
                <c:pt idx="5">
                  <c:v>Lack of leadership</c:v>
                </c:pt>
                <c:pt idx="6">
                  <c:v>Resistance from clinical staff</c:v>
                </c:pt>
                <c:pt idx="7">
                  <c:v>Legislation issues</c:v>
                </c:pt>
                <c:pt idx="8">
                  <c:v>Struggles with EMR implementation</c:v>
                </c:pt>
                <c:pt idx="9">
                  <c:v>Mobile health</c:v>
                </c:pt>
                <c:pt idx="10">
                  <c:v>Patient empowerment and self-management</c:v>
                </c:pt>
                <c:pt idx="11">
                  <c:v>Healthcare analytics</c:v>
                </c:pt>
              </c:strCache>
            </c:strRef>
          </c:cat>
          <c:val>
            <c:numRef>
              <c:f>Sheet1!$B$2:$B$13</c:f>
              <c:numCache>
                <c:formatCode>General</c:formatCode>
                <c:ptCount val="12"/>
                <c:pt idx="0">
                  <c:v>0.37</c:v>
                </c:pt>
                <c:pt idx="1">
                  <c:v>0.28999999999999998</c:v>
                </c:pt>
                <c:pt idx="2">
                  <c:v>0.28000000000000003</c:v>
                </c:pt>
                <c:pt idx="3">
                  <c:v>0.26</c:v>
                </c:pt>
                <c:pt idx="4">
                  <c:v>0.23</c:v>
                </c:pt>
                <c:pt idx="5">
                  <c:v>0.22</c:v>
                </c:pt>
                <c:pt idx="6">
                  <c:v>0.22</c:v>
                </c:pt>
                <c:pt idx="7">
                  <c:v>0.22</c:v>
                </c:pt>
                <c:pt idx="8">
                  <c:v>0.2</c:v>
                </c:pt>
                <c:pt idx="9">
                  <c:v>0.18</c:v>
                </c:pt>
                <c:pt idx="10">
                  <c:v>0.16</c:v>
                </c:pt>
                <c:pt idx="11">
                  <c:v>0.1</c:v>
                </c:pt>
              </c:numCache>
            </c:numRef>
          </c:val>
          <c:extLst>
            <c:ext xmlns:c16="http://schemas.microsoft.com/office/drawing/2014/chart" uri="{C3380CC4-5D6E-409C-BE32-E72D297353CC}">
              <c16:uniqueId val="{0000000C-617C-B045-B71F-0CC78377D764}"/>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8DE5-0945-8885-29300BD1B095}"/>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8DE5-0945-8885-29300BD1B095}"/>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8DE5-0945-8885-29300BD1B095}"/>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8DE5-0945-8885-29300BD1B095}"/>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8DE5-0945-8885-29300BD1B095}"/>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8DE5-0945-8885-29300BD1B095}"/>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8DE5-0945-8885-29300BD1B095}"/>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8DE5-0945-8885-29300BD1B095}"/>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8DE5-0945-8885-29300BD1B095}"/>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8DE5-0945-8885-29300BD1B095}"/>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8DE5-0945-8885-29300BD1B095}"/>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8DE5-0945-8885-29300BD1B095}"/>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Interoperability standards</c:v>
                </c:pt>
                <c:pt idx="2">
                  <c:v>Sufficiently skilled employees</c:v>
                </c:pt>
                <c:pt idx="3">
                  <c:v>IT security</c:v>
                </c:pt>
                <c:pt idx="4">
                  <c:v>Lack of political direction</c:v>
                </c:pt>
                <c:pt idx="5">
                  <c:v>Lack of leadership</c:v>
                </c:pt>
                <c:pt idx="6">
                  <c:v>Resistance from clinical staff</c:v>
                </c:pt>
                <c:pt idx="7">
                  <c:v>Legislation issues</c:v>
                </c:pt>
                <c:pt idx="8">
                  <c:v>Struggles with EMR implementation</c:v>
                </c:pt>
                <c:pt idx="9">
                  <c:v>Mobile health</c:v>
                </c:pt>
                <c:pt idx="10">
                  <c:v>Patient empowerment and self-management</c:v>
                </c:pt>
                <c:pt idx="11">
                  <c:v>Healthcare analytics</c:v>
                </c:pt>
              </c:strCache>
            </c:strRef>
          </c:cat>
          <c:val>
            <c:numRef>
              <c:f>Sheet1!$B$2:$B$13</c:f>
              <c:numCache>
                <c:formatCode>General</c:formatCode>
                <c:ptCount val="12"/>
                <c:pt idx="0">
                  <c:v>0.37</c:v>
                </c:pt>
                <c:pt idx="1">
                  <c:v>0.28999999999999998</c:v>
                </c:pt>
                <c:pt idx="2">
                  <c:v>0.28000000000000003</c:v>
                </c:pt>
                <c:pt idx="3">
                  <c:v>0.26</c:v>
                </c:pt>
                <c:pt idx="4">
                  <c:v>0.23</c:v>
                </c:pt>
                <c:pt idx="5">
                  <c:v>0.22</c:v>
                </c:pt>
                <c:pt idx="6">
                  <c:v>0.22</c:v>
                </c:pt>
                <c:pt idx="7">
                  <c:v>0.22</c:v>
                </c:pt>
                <c:pt idx="8">
                  <c:v>0.2</c:v>
                </c:pt>
                <c:pt idx="9">
                  <c:v>0.18</c:v>
                </c:pt>
                <c:pt idx="10">
                  <c:v>0.16</c:v>
                </c:pt>
                <c:pt idx="11">
                  <c:v>0.1</c:v>
                </c:pt>
              </c:numCache>
            </c:numRef>
          </c:val>
          <c:extLst>
            <c:ext xmlns:c16="http://schemas.microsoft.com/office/drawing/2014/chart" uri="{C3380CC4-5D6E-409C-BE32-E72D297353CC}">
              <c16:uniqueId val="{0000000C-8DE5-0945-8885-29300BD1B095}"/>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63D9-2F4A-B4D6-CCA55A4E80DC}"/>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63D9-2F4A-B4D6-CCA55A4E80DC}"/>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63D9-2F4A-B4D6-CCA55A4E80DC}"/>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63D9-2F4A-B4D6-CCA55A4E80DC}"/>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63D9-2F4A-B4D6-CCA55A4E80DC}"/>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63D9-2F4A-B4D6-CCA55A4E80DC}"/>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63D9-2F4A-B4D6-CCA55A4E80DC}"/>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63D9-2F4A-B4D6-CCA55A4E80DC}"/>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63D9-2F4A-B4D6-CCA55A4E80DC}"/>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63D9-2F4A-B4D6-CCA55A4E80DC}"/>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63D9-2F4A-B4D6-CCA55A4E80DC}"/>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63D9-2F4A-B4D6-CCA55A4E80DC}"/>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Interoperability standards</c:v>
                </c:pt>
                <c:pt idx="2">
                  <c:v>Sufficiently skilled employees</c:v>
                </c:pt>
                <c:pt idx="3">
                  <c:v>IT security</c:v>
                </c:pt>
                <c:pt idx="4">
                  <c:v>Lack of political direction</c:v>
                </c:pt>
                <c:pt idx="5">
                  <c:v>Lack of leadership</c:v>
                </c:pt>
                <c:pt idx="6">
                  <c:v>Resistance from clinical staff</c:v>
                </c:pt>
                <c:pt idx="7">
                  <c:v>Legislation issues</c:v>
                </c:pt>
                <c:pt idx="8">
                  <c:v>Struggles with EMR implementation</c:v>
                </c:pt>
                <c:pt idx="9">
                  <c:v>Mobile health</c:v>
                </c:pt>
                <c:pt idx="10">
                  <c:v>Patient empowerment and self-management</c:v>
                </c:pt>
                <c:pt idx="11">
                  <c:v>Healthcare analytics</c:v>
                </c:pt>
              </c:strCache>
            </c:strRef>
          </c:cat>
          <c:val>
            <c:numRef>
              <c:f>Sheet1!$B$2:$B$13</c:f>
              <c:numCache>
                <c:formatCode>General</c:formatCode>
                <c:ptCount val="12"/>
                <c:pt idx="0">
                  <c:v>0.37</c:v>
                </c:pt>
                <c:pt idx="1">
                  <c:v>0.28999999999999998</c:v>
                </c:pt>
                <c:pt idx="2">
                  <c:v>0.28000000000000003</c:v>
                </c:pt>
                <c:pt idx="3">
                  <c:v>0.26</c:v>
                </c:pt>
                <c:pt idx="4">
                  <c:v>0.23</c:v>
                </c:pt>
                <c:pt idx="5">
                  <c:v>0.22</c:v>
                </c:pt>
                <c:pt idx="6">
                  <c:v>0.22</c:v>
                </c:pt>
                <c:pt idx="7">
                  <c:v>0.22</c:v>
                </c:pt>
                <c:pt idx="8">
                  <c:v>0.2</c:v>
                </c:pt>
                <c:pt idx="9">
                  <c:v>0.18</c:v>
                </c:pt>
                <c:pt idx="10">
                  <c:v>0.16</c:v>
                </c:pt>
                <c:pt idx="11">
                  <c:v>0.1</c:v>
                </c:pt>
              </c:numCache>
            </c:numRef>
          </c:val>
          <c:extLst>
            <c:ext xmlns:c16="http://schemas.microsoft.com/office/drawing/2014/chart" uri="{C3380CC4-5D6E-409C-BE32-E72D297353CC}">
              <c16:uniqueId val="{0000000C-63D9-2F4A-B4D6-CCA55A4E80DC}"/>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D399-2B41-BDA9-BB62DAA6FEDD}"/>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D399-2B41-BDA9-BB62DAA6FEDD}"/>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D399-2B41-BDA9-BB62DAA6FEDD}"/>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D399-2B41-BDA9-BB62DAA6FEDD}"/>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D399-2B41-BDA9-BB62DAA6FEDD}"/>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D399-2B41-BDA9-BB62DAA6FEDD}"/>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D399-2B41-BDA9-BB62DAA6FEDD}"/>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D399-2B41-BDA9-BB62DAA6FEDD}"/>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D399-2B41-BDA9-BB62DAA6FEDD}"/>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D399-2B41-BDA9-BB62DAA6FEDD}"/>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D399-2B41-BDA9-BB62DAA6FEDD}"/>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D399-2B41-BDA9-BB62DAA6FEDD}"/>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Interoperability standards</c:v>
                </c:pt>
                <c:pt idx="2">
                  <c:v>Sufficiently skilled employees</c:v>
                </c:pt>
                <c:pt idx="3">
                  <c:v>IT security</c:v>
                </c:pt>
                <c:pt idx="4">
                  <c:v>Lack of political direction</c:v>
                </c:pt>
                <c:pt idx="5">
                  <c:v>Lack of leadership</c:v>
                </c:pt>
                <c:pt idx="6">
                  <c:v>Resistance from clinical staff</c:v>
                </c:pt>
                <c:pt idx="7">
                  <c:v>Legislation issues</c:v>
                </c:pt>
                <c:pt idx="8">
                  <c:v>Struggles with EMR implementation</c:v>
                </c:pt>
                <c:pt idx="9">
                  <c:v>Mobile health</c:v>
                </c:pt>
                <c:pt idx="10">
                  <c:v>Patient empowerment and self-management</c:v>
                </c:pt>
                <c:pt idx="11">
                  <c:v>Healthcare analytics</c:v>
                </c:pt>
              </c:strCache>
            </c:strRef>
          </c:cat>
          <c:val>
            <c:numRef>
              <c:f>Sheet1!$B$2:$B$13</c:f>
              <c:numCache>
                <c:formatCode>General</c:formatCode>
                <c:ptCount val="12"/>
                <c:pt idx="0">
                  <c:v>0.37</c:v>
                </c:pt>
                <c:pt idx="1">
                  <c:v>0.28999999999999998</c:v>
                </c:pt>
                <c:pt idx="2">
                  <c:v>0.28000000000000003</c:v>
                </c:pt>
                <c:pt idx="3">
                  <c:v>0.26</c:v>
                </c:pt>
                <c:pt idx="4">
                  <c:v>0.23</c:v>
                </c:pt>
                <c:pt idx="5">
                  <c:v>0.22</c:v>
                </c:pt>
                <c:pt idx="6">
                  <c:v>0.22</c:v>
                </c:pt>
                <c:pt idx="7">
                  <c:v>0.22</c:v>
                </c:pt>
                <c:pt idx="8">
                  <c:v>0.2</c:v>
                </c:pt>
                <c:pt idx="9">
                  <c:v>0.18</c:v>
                </c:pt>
                <c:pt idx="10">
                  <c:v>0.16</c:v>
                </c:pt>
                <c:pt idx="11">
                  <c:v>0.1</c:v>
                </c:pt>
              </c:numCache>
            </c:numRef>
          </c:val>
          <c:extLst>
            <c:ext xmlns:c16="http://schemas.microsoft.com/office/drawing/2014/chart" uri="{C3380CC4-5D6E-409C-BE32-E72D297353CC}">
              <c16:uniqueId val="{0000000C-D399-2B41-BDA9-BB62DAA6FEDD}"/>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14D-414D-AB3D-DD608C1FA915}"/>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14D-414D-AB3D-DD608C1FA915}"/>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4D-414D-AB3D-DD608C1FA915}"/>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4D-414D-AB3D-DD608C1FA915}"/>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4D-414D-AB3D-DD608C1FA915}"/>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4D-414D-AB3D-DD608C1FA915}"/>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4D-414D-AB3D-DD608C1FA915}"/>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14D-414D-AB3D-DD608C1FA915}"/>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14D-414D-AB3D-DD608C1FA915}"/>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14D-414D-AB3D-DD608C1FA915}"/>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14D-414D-AB3D-DD608C1FA915}"/>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14D-414D-AB3D-DD608C1FA915}"/>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Interoperability standards</c:v>
                </c:pt>
                <c:pt idx="2">
                  <c:v>Sufficiently skilled employees</c:v>
                </c:pt>
                <c:pt idx="3">
                  <c:v>IT security</c:v>
                </c:pt>
                <c:pt idx="4">
                  <c:v>Lack of political direction</c:v>
                </c:pt>
                <c:pt idx="5">
                  <c:v>Lack of leadership</c:v>
                </c:pt>
                <c:pt idx="6">
                  <c:v>Resistance from clinical staff</c:v>
                </c:pt>
                <c:pt idx="7">
                  <c:v>Legislation issues</c:v>
                </c:pt>
                <c:pt idx="8">
                  <c:v>Struggles with EMR implementation</c:v>
                </c:pt>
                <c:pt idx="9">
                  <c:v>Mobile health</c:v>
                </c:pt>
                <c:pt idx="10">
                  <c:v>Patient empowerment and self-management</c:v>
                </c:pt>
                <c:pt idx="11">
                  <c:v>Healthcare analytics</c:v>
                </c:pt>
              </c:strCache>
            </c:strRef>
          </c:cat>
          <c:val>
            <c:numRef>
              <c:f>Sheet1!$B$2:$B$13</c:f>
              <c:numCache>
                <c:formatCode>General</c:formatCode>
                <c:ptCount val="12"/>
                <c:pt idx="0">
                  <c:v>0.37</c:v>
                </c:pt>
                <c:pt idx="1">
                  <c:v>0.28999999999999998</c:v>
                </c:pt>
                <c:pt idx="2">
                  <c:v>0.28000000000000003</c:v>
                </c:pt>
                <c:pt idx="3">
                  <c:v>0.26</c:v>
                </c:pt>
                <c:pt idx="4">
                  <c:v>0.23</c:v>
                </c:pt>
                <c:pt idx="5">
                  <c:v>0.22</c:v>
                </c:pt>
                <c:pt idx="6">
                  <c:v>0.22</c:v>
                </c:pt>
                <c:pt idx="7">
                  <c:v>0.22</c:v>
                </c:pt>
                <c:pt idx="8">
                  <c:v>0.2</c:v>
                </c:pt>
                <c:pt idx="9">
                  <c:v>0.18</c:v>
                </c:pt>
                <c:pt idx="10">
                  <c:v>0.16</c:v>
                </c:pt>
                <c:pt idx="11">
                  <c:v>0.1</c:v>
                </c:pt>
              </c:numCache>
            </c:numRef>
          </c:val>
          <c:smooth val="0"/>
          <c:extLst>
            <c:ext xmlns:c16="http://schemas.microsoft.com/office/drawing/2014/chart" uri="{C3380CC4-5D6E-409C-BE32-E72D297353CC}">
              <c16:uniqueId val="{0000000C-814D-414D-AB3D-DD608C1FA915}"/>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05"/>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045-0745-93B3-5F25771FCE9C}"/>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045-0745-93B3-5F25771FCE9C}"/>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045-0745-93B3-5F25771FCE9C}"/>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45-0745-93B3-5F25771FCE9C}"/>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045-0745-93B3-5F25771FCE9C}"/>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045-0745-93B3-5F25771FCE9C}"/>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045-0745-93B3-5F25771FCE9C}"/>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045-0745-93B3-5F25771FCE9C}"/>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045-0745-93B3-5F25771FCE9C}"/>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045-0745-93B3-5F25771FCE9C}"/>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045-0745-93B3-5F25771FCE9C}"/>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045-0745-93B3-5F25771FCE9C}"/>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Interoperability standards</c:v>
                </c:pt>
                <c:pt idx="2">
                  <c:v>Sufficiently skilled employees</c:v>
                </c:pt>
                <c:pt idx="3">
                  <c:v>IT security</c:v>
                </c:pt>
                <c:pt idx="4">
                  <c:v>Lack of political direction</c:v>
                </c:pt>
                <c:pt idx="5">
                  <c:v>Lack of leadership</c:v>
                </c:pt>
                <c:pt idx="6">
                  <c:v>Resistance from clinical staff</c:v>
                </c:pt>
                <c:pt idx="7">
                  <c:v>Legislation issues</c:v>
                </c:pt>
                <c:pt idx="8">
                  <c:v>Struggles with EMR implementation</c:v>
                </c:pt>
                <c:pt idx="9">
                  <c:v>Mobile health</c:v>
                </c:pt>
                <c:pt idx="10">
                  <c:v>Patient empowerment and self-management</c:v>
                </c:pt>
                <c:pt idx="11">
                  <c:v>Healthcare analytics</c:v>
                </c:pt>
              </c:strCache>
            </c:strRef>
          </c:cat>
          <c:val>
            <c:numRef>
              <c:f>Sheet1!$B$2:$B$13</c:f>
              <c:numCache>
                <c:formatCode>General</c:formatCode>
                <c:ptCount val="12"/>
                <c:pt idx="0">
                  <c:v>0.37</c:v>
                </c:pt>
                <c:pt idx="1">
                  <c:v>0.28999999999999998</c:v>
                </c:pt>
                <c:pt idx="2">
                  <c:v>0.28000000000000003</c:v>
                </c:pt>
                <c:pt idx="3">
                  <c:v>0.26</c:v>
                </c:pt>
                <c:pt idx="4">
                  <c:v>0.23</c:v>
                </c:pt>
                <c:pt idx="5">
                  <c:v>0.22</c:v>
                </c:pt>
                <c:pt idx="6">
                  <c:v>0.22</c:v>
                </c:pt>
                <c:pt idx="7">
                  <c:v>0.22</c:v>
                </c:pt>
                <c:pt idx="8">
                  <c:v>0.2</c:v>
                </c:pt>
                <c:pt idx="9">
                  <c:v>0.18</c:v>
                </c:pt>
                <c:pt idx="10">
                  <c:v>0.16</c:v>
                </c:pt>
                <c:pt idx="11">
                  <c:v>0.1</c:v>
                </c:pt>
              </c:numCache>
            </c:numRef>
          </c:val>
          <c:smooth val="0"/>
          <c:extLst>
            <c:ext xmlns:c16="http://schemas.microsoft.com/office/drawing/2014/chart" uri="{C3380CC4-5D6E-409C-BE32-E72D297353CC}">
              <c16:uniqueId val="{0000000C-E045-0745-93B3-5F25771FCE9C}"/>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05"/>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475FCCD6-B609-422A-979E-18CB567FC7FA}"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03DB619A-532B-428C-AE00-2052BD62AA46}"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31C386F-4D85-4F9E-97A5-06CDBA4B1A32}"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8140FF7C-3559-4869-881A-6200A2FD8B1A}"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56AFD316-DAA6-446C-BB93-F6B8804F9CA8}"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8C373FB2-2B8A-48AE-A0A9-CC832E1D6A2A}"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FC242371-C785-4F49-9D2A-CB7C489D08AB}"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DBC10C28-BFEB-4268-89FA-7A9D8BD7FADA}"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C90E7151-F127-4D3F-BB68-2ADA8D202373}"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BBDCDCE2-4811-4C28-82F7-B1CB81212AC2}"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73E791A1-0DC4-4FE9-84DD-28285C470E9A}"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010439/challenges-for-ehealth-providers-europe"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010439/challenges-for-ehealth-providers-europe"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010439/challenges-for-ehealth-providers-europe"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010439/challenges-for-ehealth-providers-europe"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010439/challenges-for-ehealth-providers-europe"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010439/challenges-for-ehealth-providers-europe"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010439/challenges-for-ehealth-providers-euro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What are the main eHealth challenges healthcare providers currently face?*</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Europe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530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1010439</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50828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Europe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530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1010439</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2906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Europe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530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1010439</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Europe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530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1010439</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Europe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530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1010439</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Europe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530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1010439</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Europe 2019</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September to October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Europe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530</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eHealth professionals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November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Annual European eHealth Survey 2019, Page 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*Total including "others"; multiple choice: 3 responses possible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displays the result of a survey where eHealth professionals in Europe were asked to evaluate the main eHealth challenges for healthcare providers in 2019. In this year, 37 percent of respondents say that receiving funding is the biggest challenge for healthcare providers, while 26 percent of respondents found interoperability standards challenging.</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528</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2020-04-28T12:24:57Z</cp:lastPrinted>
  <dcterms:created xsi:type="dcterms:W3CDTF">2020-04-28T10:24:57Z</dcterms:created>
  <dcterms:modified xsi:type="dcterms:W3CDTF">2020-05-05T09:36:27Z</dcterms:modified>
</cp:coreProperties>
</file>