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FC71-F545-B8E8-317BC16C324E}"/>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FC71-F545-B8E8-317BC16C324E}"/>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FC71-F545-B8E8-317BC16C324E}"/>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FC71-F545-B8E8-317BC16C324E}"/>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FC71-F545-B8E8-317BC16C324E}"/>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FC71-F545-B8E8-317BC16C324E}"/>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FC71-F545-B8E8-317BC16C324E}"/>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FC71-F545-B8E8-317BC16C324E}"/>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FC71-F545-B8E8-317BC16C324E}"/>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FC71-F545-B8E8-317BC16C324E}"/>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FC71-F545-B8E8-317BC16C324E}"/>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FC71-F545-B8E8-317BC16C324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Patient Health Records</c:v>
                </c:pt>
                <c:pt idx="1">
                  <c:v>Provision of telemedicine services(by providers)</c:v>
                </c:pt>
                <c:pt idx="2">
                  <c:v>Health information exchange with external providers</c:v>
                </c:pt>
                <c:pt idx="3">
                  <c:v>Patient self-monitoring</c:v>
                </c:pt>
                <c:pt idx="4">
                  <c:v>Artificial intelligence</c:v>
                </c:pt>
                <c:pt idx="5">
                  <c:v>EMR implementation and adoption by healthcare providers</c:v>
                </c:pt>
                <c:pt idx="6">
                  <c:v>Personalised medicine</c:v>
                </c:pt>
                <c:pt idx="7">
                  <c:v>Population Health Management</c:v>
                </c:pt>
                <c:pt idx="8">
                  <c:v>Data analytics</c:v>
                </c:pt>
                <c:pt idx="9">
                  <c:v>Provision of virtual care services (by new market players)</c:v>
                </c:pt>
                <c:pt idx="10">
                  <c:v>Augmented reality</c:v>
                </c:pt>
                <c:pt idx="11">
                  <c:v>Blockchain</c:v>
                </c:pt>
              </c:strCache>
            </c:strRef>
          </c:cat>
          <c:val>
            <c:numRef>
              <c:f>Sheet1!$B$2:$B$13</c:f>
              <c:numCache>
                <c:formatCode>General</c:formatCode>
                <c:ptCount val="12"/>
                <c:pt idx="0">
                  <c:v>0.38</c:v>
                </c:pt>
                <c:pt idx="1">
                  <c:v>0.36</c:v>
                </c:pt>
                <c:pt idx="2">
                  <c:v>0.31</c:v>
                </c:pt>
                <c:pt idx="3">
                  <c:v>0.28999999999999998</c:v>
                </c:pt>
                <c:pt idx="4">
                  <c:v>0.28000000000000003</c:v>
                </c:pt>
                <c:pt idx="5">
                  <c:v>0.28000000000000003</c:v>
                </c:pt>
                <c:pt idx="6">
                  <c:v>0.28000000000000003</c:v>
                </c:pt>
                <c:pt idx="7">
                  <c:v>0.23</c:v>
                </c:pt>
                <c:pt idx="8">
                  <c:v>0.2</c:v>
                </c:pt>
                <c:pt idx="9">
                  <c:v>0.14000000000000001</c:v>
                </c:pt>
                <c:pt idx="10">
                  <c:v>0.03</c:v>
                </c:pt>
                <c:pt idx="11">
                  <c:v>0.03</c:v>
                </c:pt>
              </c:numCache>
            </c:numRef>
          </c:val>
          <c:extLst>
            <c:ext xmlns:c16="http://schemas.microsoft.com/office/drawing/2014/chart" uri="{C3380CC4-5D6E-409C-BE32-E72D297353CC}">
              <c16:uniqueId val="{0000000C-FC71-F545-B8E8-317BC16C324E}"/>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DA4-864F-886F-F7E38C87A2A5}"/>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DA4-864F-886F-F7E38C87A2A5}"/>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DDA4-864F-886F-F7E38C87A2A5}"/>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DDA4-864F-886F-F7E38C87A2A5}"/>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DDA4-864F-886F-F7E38C87A2A5}"/>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DDA4-864F-886F-F7E38C87A2A5}"/>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DDA4-864F-886F-F7E38C87A2A5}"/>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DDA4-864F-886F-F7E38C87A2A5}"/>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DDA4-864F-886F-F7E38C87A2A5}"/>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DDA4-864F-886F-F7E38C87A2A5}"/>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DDA4-864F-886F-F7E38C87A2A5}"/>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DDA4-864F-886F-F7E38C87A2A5}"/>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Patient Health Records</c:v>
                </c:pt>
                <c:pt idx="1">
                  <c:v>Provision of telemedicine services(by providers)</c:v>
                </c:pt>
                <c:pt idx="2">
                  <c:v>Health information exchange with external providers</c:v>
                </c:pt>
                <c:pt idx="3">
                  <c:v>Patient self-monitoring</c:v>
                </c:pt>
                <c:pt idx="4">
                  <c:v>Artificial intelligence</c:v>
                </c:pt>
                <c:pt idx="5">
                  <c:v>EMR implementation and adoption by healthcare providers</c:v>
                </c:pt>
                <c:pt idx="6">
                  <c:v>Personalised medicine</c:v>
                </c:pt>
                <c:pt idx="7">
                  <c:v>Population Health Management</c:v>
                </c:pt>
                <c:pt idx="8">
                  <c:v>Data analytics</c:v>
                </c:pt>
                <c:pt idx="9">
                  <c:v>Provision of virtual care services (by new market players)</c:v>
                </c:pt>
                <c:pt idx="10">
                  <c:v>Augmented reality</c:v>
                </c:pt>
                <c:pt idx="11">
                  <c:v>Blockchain</c:v>
                </c:pt>
              </c:strCache>
            </c:strRef>
          </c:cat>
          <c:val>
            <c:numRef>
              <c:f>Sheet1!$B$2:$B$13</c:f>
              <c:numCache>
                <c:formatCode>General</c:formatCode>
                <c:ptCount val="12"/>
                <c:pt idx="0">
                  <c:v>0.38</c:v>
                </c:pt>
                <c:pt idx="1">
                  <c:v>0.36</c:v>
                </c:pt>
                <c:pt idx="2">
                  <c:v>0.31</c:v>
                </c:pt>
                <c:pt idx="3">
                  <c:v>0.28999999999999998</c:v>
                </c:pt>
                <c:pt idx="4">
                  <c:v>0.28000000000000003</c:v>
                </c:pt>
                <c:pt idx="5">
                  <c:v>0.28000000000000003</c:v>
                </c:pt>
                <c:pt idx="6">
                  <c:v>0.28000000000000003</c:v>
                </c:pt>
                <c:pt idx="7">
                  <c:v>0.23</c:v>
                </c:pt>
                <c:pt idx="8">
                  <c:v>0.2</c:v>
                </c:pt>
                <c:pt idx="9">
                  <c:v>0.14000000000000001</c:v>
                </c:pt>
                <c:pt idx="10">
                  <c:v>0.03</c:v>
                </c:pt>
                <c:pt idx="11">
                  <c:v>0.03</c:v>
                </c:pt>
              </c:numCache>
            </c:numRef>
          </c:val>
          <c:extLst>
            <c:ext xmlns:c16="http://schemas.microsoft.com/office/drawing/2014/chart" uri="{C3380CC4-5D6E-409C-BE32-E72D297353CC}">
              <c16:uniqueId val="{0000000C-DDA4-864F-886F-F7E38C87A2A5}"/>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F9A-9D4E-839C-BFEBA103EE1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F9A-9D4E-839C-BFEBA103EE14}"/>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F9A-9D4E-839C-BFEBA103EE14}"/>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4F9A-9D4E-839C-BFEBA103EE14}"/>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F9A-9D4E-839C-BFEBA103EE14}"/>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F9A-9D4E-839C-BFEBA103EE14}"/>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F9A-9D4E-839C-BFEBA103EE14}"/>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4F9A-9D4E-839C-BFEBA103EE14}"/>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F9A-9D4E-839C-BFEBA103EE14}"/>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4F9A-9D4E-839C-BFEBA103EE14}"/>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4F9A-9D4E-839C-BFEBA103EE14}"/>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4F9A-9D4E-839C-BFEBA103EE14}"/>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Patient Health Records</c:v>
                </c:pt>
                <c:pt idx="1">
                  <c:v>Provision of telemedicine services(by providers)</c:v>
                </c:pt>
                <c:pt idx="2">
                  <c:v>Health information exchange with external providers</c:v>
                </c:pt>
                <c:pt idx="3">
                  <c:v>Patient self-monitoring</c:v>
                </c:pt>
                <c:pt idx="4">
                  <c:v>Artificial intelligence</c:v>
                </c:pt>
                <c:pt idx="5">
                  <c:v>EMR implementation and adoption by healthcare providers</c:v>
                </c:pt>
                <c:pt idx="6">
                  <c:v>Personalised medicine</c:v>
                </c:pt>
                <c:pt idx="7">
                  <c:v>Population Health Management</c:v>
                </c:pt>
                <c:pt idx="8">
                  <c:v>Data analytics</c:v>
                </c:pt>
                <c:pt idx="9">
                  <c:v>Provision of virtual care services (by new market players)</c:v>
                </c:pt>
                <c:pt idx="10">
                  <c:v>Augmented reality</c:v>
                </c:pt>
                <c:pt idx="11">
                  <c:v>Blockchain</c:v>
                </c:pt>
              </c:strCache>
            </c:strRef>
          </c:cat>
          <c:val>
            <c:numRef>
              <c:f>Sheet1!$B$2:$B$13</c:f>
              <c:numCache>
                <c:formatCode>General</c:formatCode>
                <c:ptCount val="12"/>
                <c:pt idx="0">
                  <c:v>0.38</c:v>
                </c:pt>
                <c:pt idx="1">
                  <c:v>0.36</c:v>
                </c:pt>
                <c:pt idx="2">
                  <c:v>0.31</c:v>
                </c:pt>
                <c:pt idx="3">
                  <c:v>0.28999999999999998</c:v>
                </c:pt>
                <c:pt idx="4">
                  <c:v>0.28000000000000003</c:v>
                </c:pt>
                <c:pt idx="5">
                  <c:v>0.28000000000000003</c:v>
                </c:pt>
                <c:pt idx="6">
                  <c:v>0.28000000000000003</c:v>
                </c:pt>
                <c:pt idx="7">
                  <c:v>0.23</c:v>
                </c:pt>
                <c:pt idx="8">
                  <c:v>0.2</c:v>
                </c:pt>
                <c:pt idx="9">
                  <c:v>0.14000000000000001</c:v>
                </c:pt>
                <c:pt idx="10">
                  <c:v>0.03</c:v>
                </c:pt>
                <c:pt idx="11">
                  <c:v>0.03</c:v>
                </c:pt>
              </c:numCache>
            </c:numRef>
          </c:val>
          <c:extLst>
            <c:ext xmlns:c16="http://schemas.microsoft.com/office/drawing/2014/chart" uri="{C3380CC4-5D6E-409C-BE32-E72D297353CC}">
              <c16:uniqueId val="{0000000C-4F9A-9D4E-839C-BFEBA103EE14}"/>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03D6-E046-A089-B252B3F6B291}"/>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03D6-E046-A089-B252B3F6B291}"/>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03D6-E046-A089-B252B3F6B291}"/>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03D6-E046-A089-B252B3F6B291}"/>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03D6-E046-A089-B252B3F6B291}"/>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03D6-E046-A089-B252B3F6B291}"/>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03D6-E046-A089-B252B3F6B291}"/>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03D6-E046-A089-B252B3F6B291}"/>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03D6-E046-A089-B252B3F6B291}"/>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03D6-E046-A089-B252B3F6B291}"/>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03D6-E046-A089-B252B3F6B291}"/>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03D6-E046-A089-B252B3F6B291}"/>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Patient Health Records</c:v>
                </c:pt>
                <c:pt idx="1">
                  <c:v>Provision of telemedicine services(by providers)</c:v>
                </c:pt>
                <c:pt idx="2">
                  <c:v>Health information exchange with external providers</c:v>
                </c:pt>
                <c:pt idx="3">
                  <c:v>Patient self-monitoring</c:v>
                </c:pt>
                <c:pt idx="4">
                  <c:v>Artificial intelligence</c:v>
                </c:pt>
                <c:pt idx="5">
                  <c:v>EMR implementation and adoption by healthcare providers</c:v>
                </c:pt>
                <c:pt idx="6">
                  <c:v>Personalised medicine</c:v>
                </c:pt>
                <c:pt idx="7">
                  <c:v>Population Health Management</c:v>
                </c:pt>
                <c:pt idx="8">
                  <c:v>Data analytics</c:v>
                </c:pt>
                <c:pt idx="9">
                  <c:v>Provision of virtual care services (by new market players)</c:v>
                </c:pt>
                <c:pt idx="10">
                  <c:v>Augmented reality</c:v>
                </c:pt>
                <c:pt idx="11">
                  <c:v>Blockchain</c:v>
                </c:pt>
              </c:strCache>
            </c:strRef>
          </c:cat>
          <c:val>
            <c:numRef>
              <c:f>Sheet1!$B$2:$B$13</c:f>
              <c:numCache>
                <c:formatCode>General</c:formatCode>
                <c:ptCount val="12"/>
                <c:pt idx="0">
                  <c:v>0.38</c:v>
                </c:pt>
                <c:pt idx="1">
                  <c:v>0.36</c:v>
                </c:pt>
                <c:pt idx="2">
                  <c:v>0.31</c:v>
                </c:pt>
                <c:pt idx="3">
                  <c:v>0.28999999999999998</c:v>
                </c:pt>
                <c:pt idx="4">
                  <c:v>0.28000000000000003</c:v>
                </c:pt>
                <c:pt idx="5">
                  <c:v>0.28000000000000003</c:v>
                </c:pt>
                <c:pt idx="6">
                  <c:v>0.28000000000000003</c:v>
                </c:pt>
                <c:pt idx="7">
                  <c:v>0.23</c:v>
                </c:pt>
                <c:pt idx="8">
                  <c:v>0.2</c:v>
                </c:pt>
                <c:pt idx="9">
                  <c:v>0.14000000000000001</c:v>
                </c:pt>
                <c:pt idx="10">
                  <c:v>0.03</c:v>
                </c:pt>
                <c:pt idx="11">
                  <c:v>0.03</c:v>
                </c:pt>
              </c:numCache>
            </c:numRef>
          </c:val>
          <c:extLst>
            <c:ext xmlns:c16="http://schemas.microsoft.com/office/drawing/2014/chart" uri="{C3380CC4-5D6E-409C-BE32-E72D297353CC}">
              <c16:uniqueId val="{0000000C-03D6-E046-A089-B252B3F6B291}"/>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08-264E-AD72-1CD61FE57C30}"/>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08-264E-AD72-1CD61FE57C30}"/>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08-264E-AD72-1CD61FE57C30}"/>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08-264E-AD72-1CD61FE57C30}"/>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A08-264E-AD72-1CD61FE57C30}"/>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A08-264E-AD72-1CD61FE57C30}"/>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A08-264E-AD72-1CD61FE57C30}"/>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A08-264E-AD72-1CD61FE57C30}"/>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A08-264E-AD72-1CD61FE57C30}"/>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A08-264E-AD72-1CD61FE57C30}"/>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A08-264E-AD72-1CD61FE57C30}"/>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A08-264E-AD72-1CD61FE57C3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Patient Health Records</c:v>
                </c:pt>
                <c:pt idx="1">
                  <c:v>Provision of telemedicine services(by providers)</c:v>
                </c:pt>
                <c:pt idx="2">
                  <c:v>Health information exchange with external providers</c:v>
                </c:pt>
                <c:pt idx="3">
                  <c:v>Patient self-monitoring</c:v>
                </c:pt>
                <c:pt idx="4">
                  <c:v>Artificial intelligence</c:v>
                </c:pt>
                <c:pt idx="5">
                  <c:v>EMR implementation and adoption by healthcare providers</c:v>
                </c:pt>
                <c:pt idx="6">
                  <c:v>Personalised medicine</c:v>
                </c:pt>
                <c:pt idx="7">
                  <c:v>Population Health Management</c:v>
                </c:pt>
                <c:pt idx="8">
                  <c:v>Data analytics</c:v>
                </c:pt>
                <c:pt idx="9">
                  <c:v>Provision of virtual care services (by new market players)</c:v>
                </c:pt>
                <c:pt idx="10">
                  <c:v>Augmented reality</c:v>
                </c:pt>
                <c:pt idx="11">
                  <c:v>Blockchain</c:v>
                </c:pt>
              </c:strCache>
            </c:strRef>
          </c:cat>
          <c:val>
            <c:numRef>
              <c:f>Sheet1!$B$2:$B$13</c:f>
              <c:numCache>
                <c:formatCode>General</c:formatCode>
                <c:ptCount val="12"/>
                <c:pt idx="0">
                  <c:v>0.38</c:v>
                </c:pt>
                <c:pt idx="1">
                  <c:v>0.36</c:v>
                </c:pt>
                <c:pt idx="2">
                  <c:v>0.31</c:v>
                </c:pt>
                <c:pt idx="3">
                  <c:v>0.28999999999999998</c:v>
                </c:pt>
                <c:pt idx="4">
                  <c:v>0.28000000000000003</c:v>
                </c:pt>
                <c:pt idx="5">
                  <c:v>0.28000000000000003</c:v>
                </c:pt>
                <c:pt idx="6">
                  <c:v>0.28000000000000003</c:v>
                </c:pt>
                <c:pt idx="7">
                  <c:v>0.23</c:v>
                </c:pt>
                <c:pt idx="8">
                  <c:v>0.2</c:v>
                </c:pt>
                <c:pt idx="9">
                  <c:v>0.14000000000000001</c:v>
                </c:pt>
                <c:pt idx="10">
                  <c:v>0.03</c:v>
                </c:pt>
                <c:pt idx="11">
                  <c:v>0.03</c:v>
                </c:pt>
              </c:numCache>
            </c:numRef>
          </c:val>
          <c:smooth val="0"/>
          <c:extLst>
            <c:ext xmlns:c16="http://schemas.microsoft.com/office/drawing/2014/chart" uri="{C3380CC4-5D6E-409C-BE32-E72D297353CC}">
              <c16:uniqueId val="{0000000C-7A08-264E-AD72-1CD61FE57C30}"/>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C4-444A-ACC1-6E414793FE93}"/>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C4-444A-ACC1-6E414793FE93}"/>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C4-444A-ACC1-6E414793FE93}"/>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C4-444A-ACC1-6E414793FE93}"/>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2C4-444A-ACC1-6E414793FE93}"/>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2C4-444A-ACC1-6E414793FE93}"/>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2C4-444A-ACC1-6E414793FE93}"/>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2C4-444A-ACC1-6E414793FE93}"/>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2C4-444A-ACC1-6E414793FE93}"/>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2C4-444A-ACC1-6E414793FE93}"/>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2C4-444A-ACC1-6E414793FE93}"/>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2C4-444A-ACC1-6E414793FE9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Patient Health Records</c:v>
                </c:pt>
                <c:pt idx="1">
                  <c:v>Provision of telemedicine services(by providers)</c:v>
                </c:pt>
                <c:pt idx="2">
                  <c:v>Health information exchange with external providers</c:v>
                </c:pt>
                <c:pt idx="3">
                  <c:v>Patient self-monitoring</c:v>
                </c:pt>
                <c:pt idx="4">
                  <c:v>Artificial intelligence</c:v>
                </c:pt>
                <c:pt idx="5">
                  <c:v>EMR implementation and adoption by healthcare providers</c:v>
                </c:pt>
                <c:pt idx="6">
                  <c:v>Personalised medicine</c:v>
                </c:pt>
                <c:pt idx="7">
                  <c:v>Population Health Management</c:v>
                </c:pt>
                <c:pt idx="8">
                  <c:v>Data analytics</c:v>
                </c:pt>
                <c:pt idx="9">
                  <c:v>Provision of virtual care services (by new market players)</c:v>
                </c:pt>
                <c:pt idx="10">
                  <c:v>Augmented reality</c:v>
                </c:pt>
                <c:pt idx="11">
                  <c:v>Blockchain</c:v>
                </c:pt>
              </c:strCache>
            </c:strRef>
          </c:cat>
          <c:val>
            <c:numRef>
              <c:f>Sheet1!$B$2:$B$13</c:f>
              <c:numCache>
                <c:formatCode>General</c:formatCode>
                <c:ptCount val="12"/>
                <c:pt idx="0">
                  <c:v>0.38</c:v>
                </c:pt>
                <c:pt idx="1">
                  <c:v>0.36</c:v>
                </c:pt>
                <c:pt idx="2">
                  <c:v>0.31</c:v>
                </c:pt>
                <c:pt idx="3">
                  <c:v>0.28999999999999998</c:v>
                </c:pt>
                <c:pt idx="4">
                  <c:v>0.28000000000000003</c:v>
                </c:pt>
                <c:pt idx="5">
                  <c:v>0.28000000000000003</c:v>
                </c:pt>
                <c:pt idx="6">
                  <c:v>0.28000000000000003</c:v>
                </c:pt>
                <c:pt idx="7">
                  <c:v>0.23</c:v>
                </c:pt>
                <c:pt idx="8">
                  <c:v>0.2</c:v>
                </c:pt>
                <c:pt idx="9">
                  <c:v>0.14000000000000001</c:v>
                </c:pt>
                <c:pt idx="10">
                  <c:v>0.03</c:v>
                </c:pt>
                <c:pt idx="11">
                  <c:v>0.03</c:v>
                </c:pt>
              </c:numCache>
            </c:numRef>
          </c:val>
          <c:smooth val="0"/>
          <c:extLst>
            <c:ext xmlns:c16="http://schemas.microsoft.com/office/drawing/2014/chart" uri="{C3380CC4-5D6E-409C-BE32-E72D297353CC}">
              <c16:uniqueId val="{0000000C-82C4-444A-ACC1-6E414793FE93}"/>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86BD03F3-D017-4D7E-AA8D-6E798A0DAB7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95810221-B371-4BCF-9B55-E1BEF6530637}"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C16FB23-B586-4E31-80CF-8ADABA2C8A8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54952FC-7B9A-416C-813A-34AA23424469}"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86581B44-9A76-48F1-8EE1-35CD35090D5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5DCADBDB-ED1F-4505-A209-37DB2AB546EC}"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D422C40B-42F1-4E4D-863C-BA419D394A64}"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259FD2D2-5EFE-4C64-9BCA-AF3356D38078}"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EA577A16-B238-4819-BA56-5D366308312F}"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C8303641-C34D-4EE0-AEAF-A9B341DA4B86}"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DE1B9C51-0E9C-4A7F-87DC-BAF63A811FA9}"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10465/future-ehealth-trends-in-europe"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10465/future-ehealth-trends-in-europe"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10465/future-ehealth-trends-in-europe"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10465/future-ehealth-trends-in-europe"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10465/future-ehealth-trends-in-europe"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10465/future-ehealth-trends-in-europe"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10465/future-ehealth-trends-in-euro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What do you see as the biggest eHealth trends within the next 2 to 3 years?*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531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1010465</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531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1010465</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531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1010465</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531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1010465</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531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1010465</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Europe; September to October 2019; 531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1010465</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5000" lnSpcReduction="20000"/>
          </a:bodyPr>
          <a:lstStyle/>
          <a:p>
            <a:pPr algn="l">
              <a:lnSpc>
                <a:spcPct val="100000"/>
              </a:lnSpc>
              <a:spcAft>
                <a:spcPct val="20000"/>
              </a:spcAft>
            </a:pPr>
            <a:r>
              <a:rPr sz="3200">
                <a:solidFill>
                  <a:srgbClr val="0A85E6"/>
                </a:solidFill>
                <a:latin typeface="Open Sans Light"/>
              </a:rPr>
              <a:t>What do you see as the biggest eHealth trends within the next 2 to 3 years?*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Views on the biggest future eHealth trends in Europe in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to 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Europe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531</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eHealth professionals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November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Annual European eHealth Survey 2019, Page 11</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*Total including "others"; multiple choice: 3 responses possible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result of a survey where eHealth professionals from Europe in 2019 were asked what they see as the biggest eHealth trend within the next two to three years. According to the results, 38 percent of respondents think the biggest trend in near future will be the use of patient owned health data, while 36 percent believe incentives by providers for using telemedicine services will become a big trend.</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609</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2020-05-05T11:36:44Z</cp:lastPrinted>
  <dcterms:created xsi:type="dcterms:W3CDTF">2020-05-05T09:36:44Z</dcterms:created>
  <dcterms:modified xsi:type="dcterms:W3CDTF">2020-05-05T09:36:57Z</dcterms:modified>
</cp:coreProperties>
</file>