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Data size in exabytes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0985-634B-8045-66C98D4B67E9}"/>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0985-634B-8045-66C98D4B67E9}"/>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pt idx="0">
                  <c:v>2013</c:v>
                </c:pt>
                <c:pt idx="1">
                  <c:v>2020</c:v>
                </c:pt>
              </c:numCache>
            </c:numRef>
          </c:cat>
          <c:val>
            <c:numRef>
              <c:f>Sheet1!$B$2:$B$3</c:f>
              <c:numCache>
                <c:formatCode>General</c:formatCode>
                <c:ptCount val="2"/>
                <c:pt idx="0">
                  <c:v>153</c:v>
                </c:pt>
                <c:pt idx="1">
                  <c:v>2314</c:v>
                </c:pt>
              </c:numCache>
            </c:numRef>
          </c:val>
          <c:extLst>
            <c:ext xmlns:c16="http://schemas.microsoft.com/office/drawing/2014/chart" uri="{C3380CC4-5D6E-409C-BE32-E72D297353CC}">
              <c16:uniqueId val="{00000002-0985-634B-8045-66C98D4B67E9}"/>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Data size in exabytes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Data size in exabytes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70E3-D342-A043-1C91A7D15A16}"/>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70E3-D342-A043-1C91A7D15A1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pt idx="0">
                  <c:v>2013</c:v>
                </c:pt>
                <c:pt idx="1">
                  <c:v>2020</c:v>
                </c:pt>
              </c:numCache>
            </c:numRef>
          </c:cat>
          <c:val>
            <c:numRef>
              <c:f>Sheet1!$B$2:$B$3</c:f>
              <c:numCache>
                <c:formatCode>General</c:formatCode>
                <c:ptCount val="2"/>
                <c:pt idx="0">
                  <c:v>153</c:v>
                </c:pt>
                <c:pt idx="1">
                  <c:v>2314</c:v>
                </c:pt>
              </c:numCache>
            </c:numRef>
          </c:val>
          <c:extLst>
            <c:ext xmlns:c16="http://schemas.microsoft.com/office/drawing/2014/chart" uri="{C3380CC4-5D6E-409C-BE32-E72D297353CC}">
              <c16:uniqueId val="{00000002-70E3-D342-A043-1C91A7D15A16}"/>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Data size in exabytes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Data size in exabytes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DBD1-EC47-83E2-6B95CA530004}"/>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DBD1-EC47-83E2-6B95CA530004}"/>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pt idx="0">
                  <c:v>2020</c:v>
                </c:pt>
                <c:pt idx="1">
                  <c:v>2013</c:v>
                </c:pt>
              </c:numCache>
            </c:numRef>
          </c:cat>
          <c:val>
            <c:numRef>
              <c:f>Sheet1!$B$2:$B$3</c:f>
              <c:numCache>
                <c:formatCode>General</c:formatCode>
                <c:ptCount val="2"/>
                <c:pt idx="0">
                  <c:v>2314</c:v>
                </c:pt>
                <c:pt idx="1">
                  <c:v>153</c:v>
                </c:pt>
              </c:numCache>
            </c:numRef>
          </c:val>
          <c:extLst>
            <c:ext xmlns:c16="http://schemas.microsoft.com/office/drawing/2014/chart" uri="{C3380CC4-5D6E-409C-BE32-E72D297353CC}">
              <c16:uniqueId val="{00000002-DBD1-EC47-83E2-6B95CA530004}"/>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Data size in exabytes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7E35-9D40-A853-D21D0BB59F97}"/>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7E35-9D40-A853-D21D0BB59F97}"/>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pt idx="0">
                  <c:v>2020</c:v>
                </c:pt>
                <c:pt idx="1">
                  <c:v>2013</c:v>
                </c:pt>
              </c:numCache>
            </c:numRef>
          </c:cat>
          <c:val>
            <c:numRef>
              <c:f>Sheet1!$B$2:$B$3</c:f>
              <c:numCache>
                <c:formatCode>General</c:formatCode>
                <c:ptCount val="2"/>
                <c:pt idx="0">
                  <c:v>2314</c:v>
                </c:pt>
                <c:pt idx="1">
                  <c:v>153</c:v>
                </c:pt>
              </c:numCache>
            </c:numRef>
          </c:val>
          <c:extLst>
            <c:ext xmlns:c16="http://schemas.microsoft.com/office/drawing/2014/chart" uri="{C3380CC4-5D6E-409C-BE32-E72D297353CC}">
              <c16:uniqueId val="{00000002-7E35-9D40-A853-D21D0BB59F97}"/>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Data size in exabytes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49D-314F-8FDE-5F7315D8359E}"/>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49D-314F-8FDE-5F7315D8359E}"/>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pt idx="0">
                  <c:v>2013</c:v>
                </c:pt>
                <c:pt idx="1">
                  <c:v>2020</c:v>
                </c:pt>
              </c:numCache>
            </c:numRef>
          </c:cat>
          <c:val>
            <c:numRef>
              <c:f>Sheet1!$B$2:$B$3</c:f>
              <c:numCache>
                <c:formatCode>General</c:formatCode>
                <c:ptCount val="2"/>
                <c:pt idx="0">
                  <c:v>153</c:v>
                </c:pt>
                <c:pt idx="1">
                  <c:v>2314</c:v>
                </c:pt>
              </c:numCache>
            </c:numRef>
          </c:val>
          <c:smooth val="0"/>
          <c:extLst>
            <c:ext xmlns:c16="http://schemas.microsoft.com/office/drawing/2014/chart" uri="{C3380CC4-5D6E-409C-BE32-E72D297353CC}">
              <c16:uniqueId val="{00000002-149D-314F-8FDE-5F7315D8359E}"/>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Data size in exabytes</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Data size in exabytes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98B-4441-A64F-142C203F4F3E}"/>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98B-4441-A64F-142C203F4F3E}"/>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pt idx="0">
                  <c:v>2013</c:v>
                </c:pt>
                <c:pt idx="1">
                  <c:v>2020</c:v>
                </c:pt>
              </c:numCache>
            </c:numRef>
          </c:cat>
          <c:val>
            <c:numRef>
              <c:f>Sheet1!$B$2:$B$3</c:f>
              <c:numCache>
                <c:formatCode>General</c:formatCode>
                <c:ptCount val="2"/>
                <c:pt idx="0">
                  <c:v>153</c:v>
                </c:pt>
                <c:pt idx="1">
                  <c:v>2314</c:v>
                </c:pt>
              </c:numCache>
            </c:numRef>
          </c:val>
          <c:smooth val="0"/>
          <c:extLst>
            <c:ext xmlns:c16="http://schemas.microsoft.com/office/drawing/2014/chart" uri="{C3380CC4-5D6E-409C-BE32-E72D297353CC}">
              <c16:uniqueId val="{00000002-998B-4441-A64F-142C203F4F3E}"/>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Data size in exabytes</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36044417-49C9-4425-80DD-281530BE291C}"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479BE55C-C4BB-461A-BCE9-7CF0262E2706}"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067DD764-9F99-44CA-8158-37FE17870B04}"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4C5A7838-5C82-4554-8EE8-44F37BFFDEBB}"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57D138B6-AD8E-4BBD-A84B-C145F7238590}"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611DA3F2-018E-4F9F-B552-0D4369D3AC89}"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6F3D724D-A874-497B-A4AF-52E7402F1B0D}"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638C9CB7-C3C9-417A-B6C1-AD9AFF4D4A93}"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31FD688F-5E4E-4F39-8DA2-40B3D03B231D}"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6F3CC327-27B8-45A8-A31B-0A882B04A8AB}"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FBB172E3-69E8-4183-9CBF-E589E367CE18}"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1037970/global-healthcare-data-volume"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1037970/global-healthcare-data-volume"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1037970/global-healthcare-data-volume"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1037970/global-healthcare-data-volume"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1037970/global-healthcare-data-volume"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1037970/global-healthcare-data-volume"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1037970/global-healthcare-data-volu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Total amount of global healthcare data generated in 2013 and projections for 2020 (in exabytes)*</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amount of global healthcare data generated in 2013 and projections for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growth in global healthcare data volume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July 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Visual Capitalist; Stanford University (Stanford Medicine); </a:t>
            </a:r>
            <a:r>
              <a:rPr sz="800">
                <a:solidFill>
                  <a:srgbClr val="555555"/>
                </a:solidFill>
                <a:latin typeface="Open Sans"/>
                <a:hlinkClick r:id="rId5"/>
              </a:rPr>
              <a:t>ID 1037970</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amount of global healthcare data generated in 2013 and projections for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growth in global healthcare data volume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July 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Visual Capitalist; Stanford University (Stanford Medicine); </a:t>
            </a:r>
            <a:r>
              <a:rPr sz="800">
                <a:solidFill>
                  <a:srgbClr val="555555"/>
                </a:solidFill>
                <a:latin typeface="Open Sans"/>
                <a:hlinkClick r:id="rId5"/>
              </a:rPr>
              <a:t>ID 1037970</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amount of global healthcare data generated in 2013 and projections for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growth in global healthcare data volume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July 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Visual Capitalist; Stanford University (Stanford Medicine); </a:t>
            </a:r>
            <a:r>
              <a:rPr sz="800">
                <a:solidFill>
                  <a:srgbClr val="555555"/>
                </a:solidFill>
                <a:latin typeface="Open Sans"/>
                <a:hlinkClick r:id="rId5"/>
              </a:rPr>
              <a:t>ID 1037970</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5019300" y="1882800"/>
            <a:ext cx="2057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Data size in exabytes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amount of global healthcare data generated in 2013 and projections for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growth in global healthcare data volume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July 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Visual Capitalist; Stanford University (Stanford Medicine); </a:t>
            </a:r>
            <a:r>
              <a:rPr sz="800">
                <a:solidFill>
                  <a:srgbClr val="555555"/>
                </a:solidFill>
                <a:latin typeface="Open Sans"/>
                <a:hlinkClick r:id="rId5"/>
              </a:rPr>
              <a:t>ID 1037970</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3227100" y="1882800"/>
            <a:ext cx="2057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Data size in exabytes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amount of global healthcare data generated in 2013 and projections for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growth in global healthcare data volume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July 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Visual Capitalist; Stanford University (Stanford Medicine); </a:t>
            </a:r>
            <a:r>
              <a:rPr sz="800">
                <a:solidFill>
                  <a:srgbClr val="555555"/>
                </a:solidFill>
                <a:latin typeface="Open Sans"/>
                <a:hlinkClick r:id="rId5"/>
              </a:rPr>
              <a:t>ID 1037970</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amount of global healthcare data generated in 2013 and projections for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growth in global healthcare data volume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 as of July 2018</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Visual Capitalist; Stanford University (Stanford Medicine); </a:t>
            </a:r>
            <a:r>
              <a:rPr sz="800">
                <a:solidFill>
                  <a:srgbClr val="555555"/>
                </a:solidFill>
                <a:latin typeface="Open Sans"/>
                <a:hlinkClick r:id="rId5"/>
              </a:rPr>
              <a:t>ID 1037970</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Total amount of global healthcare data generated in 2013 and projections for 2020 (in exabytes)*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Projected growth in global healthcare data volume 2020</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Visual Capitalist; Stanford University (Stanford Medicine)</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Stanford University (Stanford Medicine)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as of July 2018</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Worldwide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Visual Capitalist</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July 2018</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visualcapitalist.com</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 1 exabyte = 1 billion gigabytes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The amount of global healthcare data is expected to increase dramatically by the year 2020. Early estimates from 2013 suggest that there were about 153 exabytes of healthcare data generated in that year. However, projections indicate that there could be as much as 2,314 exabytes of new data generated in 2020.</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588</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2020-05-05T11:56:48Z</cp:lastPrinted>
  <dcterms:created xsi:type="dcterms:W3CDTF">2020-05-05T09:56:48Z</dcterms:created>
  <dcterms:modified xsi:type="dcterms:W3CDTF">2020-05-05T09:59:01Z</dcterms:modified>
</cp:coreProperties>
</file>