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2" r:id="rId4"/>
    <p:sldId id="264" r:id="rId5"/>
    <p:sldId id="266" r:id="rId6"/>
    <p:sldId id="268" r:id="rId7"/>
    <p:sldId id="270" r:id="rId8"/>
    <p:sldId id="272" r:id="rId9"/>
  </p:sldIdLst>
  <p:sldSz cx="12192000" cy="6858000"/>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0"/>
    <p:restoredTop sz="0"/>
  </p:normalViewPr>
  <p:slideViewPr>
    <p:cSldViewPr>
      <p:cViewPr varScale="1">
        <p:scale>
          <a:sx n="82" d="100"/>
          <a:sy n="82" d="100"/>
        </p:scale>
        <p:origin x="184" y="168"/>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beitsblat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Arbeitsblat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Arbeitsblat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Arbeitsblat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Arbeitsblat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Arbeitsblat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B4A-C84F-A825-F0D47EE416D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B4A-C84F-A825-F0D47EE416DC}"/>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B4A-C84F-A825-F0D47EE416DC}"/>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B4A-C84F-A825-F0D47EE416DC}"/>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B4A-C84F-A825-F0D47EE416D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extLst>
            <c:ext xmlns:c16="http://schemas.microsoft.com/office/drawing/2014/chart" uri="{C3380CC4-5D6E-409C-BE32-E72D297353CC}">
              <c16:uniqueId val="{00000005-6B4A-C84F-A825-F0D47EE416DC}"/>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AA5E-3C48-8145-C6EFA341F23D}"/>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AA5E-3C48-8145-C6EFA341F23D}"/>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AA5E-3C48-8145-C6EFA341F23D}"/>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AA5E-3C48-8145-C6EFA341F23D}"/>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AA5E-3C48-8145-C6EFA341F23D}"/>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extLst>
            <c:ext xmlns:c16="http://schemas.microsoft.com/office/drawing/2014/chart" uri="{C3380CC4-5D6E-409C-BE32-E72D297353CC}">
              <c16:uniqueId val="{00000005-AA5E-3C48-8145-C6EFA341F23D}"/>
            </c:ext>
          </c:extLst>
        </c:ser>
        <c:dLbls>
          <c:showLegendKey val="0"/>
          <c:showVal val="0"/>
          <c:showCatName val="0"/>
          <c:showSerName val="0"/>
          <c:showPercent val="0"/>
          <c:showBubbleSize val="0"/>
        </c:dLbls>
        <c:gapWidth val="80"/>
        <c:overlap val="-30"/>
        <c:axId val="67451136"/>
        <c:axId val="66437120"/>
      </c:barChart>
      <c:catAx>
        <c:axId val="67451136"/>
        <c:scaling>
          <c:orientation val="maxMin"/>
        </c:scaling>
        <c:delete val="0"/>
        <c:axPos val="l"/>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t"/>
        <c:majorGridlines>
          <c:spPr>
            <a:ln>
              <a:solidFill>
                <a:srgbClr val="2F2F2F"/>
              </a:solidFill>
              <a:prstDash val="dot"/>
            </a:ln>
          </c:spPr>
        </c:majorGridlines>
        <c:numFmt formatCode="#,##0.0%" sourceLinked="0"/>
        <c:majorTickMark val="none"/>
        <c:minorTickMark val="none"/>
        <c:tickLblPos val="nextTo"/>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D82B-4E44-BDDA-A45B75A4387C}"/>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D82B-4E44-BDDA-A45B75A4387C}"/>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D82B-4E44-BDDA-A45B75A4387C}"/>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D82B-4E44-BDDA-A45B75A4387C}"/>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D82B-4E44-BDDA-A45B75A4387C}"/>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extLst>
            <c:ext xmlns:c16="http://schemas.microsoft.com/office/drawing/2014/chart" uri="{C3380CC4-5D6E-409C-BE32-E72D297353CC}">
              <c16:uniqueId val="{00000005-D82B-4E44-BDDA-A45B75A4387C}"/>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Share of responses</c:v>
                </c:pt>
              </c:strCache>
            </c:strRef>
          </c:tx>
          <c:spPr>
            <a:solidFill>
              <a:srgbClr val="2875DD"/>
            </a:solidFill>
            <a:ln>
              <a:solidFill>
                <a:srgbClr val="2875DD"/>
              </a:solidFill>
            </a:ln>
          </c:spPr>
          <c:invertIfNegative val="0"/>
          <c:dLbls>
            <c:dLbl>
              <c:idx val="0"/>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0-6390-2345-964D-2A1B2EDBDCCF}"/>
                </c:ext>
              </c:extLst>
            </c:dLbl>
            <c:dLbl>
              <c:idx val="1"/>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1-6390-2345-964D-2A1B2EDBDCCF}"/>
                </c:ext>
              </c:extLst>
            </c:dLbl>
            <c:dLbl>
              <c:idx val="2"/>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2-6390-2345-964D-2A1B2EDBDCCF}"/>
                </c:ext>
              </c:extLst>
            </c:dLbl>
            <c:dLbl>
              <c:idx val="3"/>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3-6390-2345-964D-2A1B2EDBDCCF}"/>
                </c:ext>
              </c:extLst>
            </c:dLbl>
            <c:dLbl>
              <c:idx val="4"/>
              <c:numFmt formatCode="#,##0%" sourceLinked="0"/>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extLst>
                <c:ext xmlns:c16="http://schemas.microsoft.com/office/drawing/2014/chart" uri="{C3380CC4-5D6E-409C-BE32-E72D297353CC}">
                  <c16:uniqueId val="{00000004-6390-2345-964D-2A1B2EDBDCCF}"/>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extLst>
            <c:ext xmlns:c16="http://schemas.microsoft.com/office/drawing/2014/chart" uri="{C3380CC4-5D6E-409C-BE32-E72D297353CC}">
              <c16:uniqueId val="{00000005-6390-2345-964D-2A1B2EDBDCCF}"/>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8D8-224A-8A49-DF1984756236}"/>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8D8-224A-8A49-DF1984756236}"/>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8D8-224A-8A49-DF1984756236}"/>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8D8-224A-8A49-DF1984756236}"/>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8D8-224A-8A49-DF1984756236}"/>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smooth val="0"/>
          <c:extLst>
            <c:ext xmlns:c16="http://schemas.microsoft.com/office/drawing/2014/chart" uri="{C3380CC4-5D6E-409C-BE32-E72D297353CC}">
              <c16:uniqueId val="{00000005-F8D8-224A-8A49-DF1984756236}"/>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Share of responses</c:v>
                </c:pt>
              </c:strCache>
            </c:strRef>
          </c:tx>
          <c:spPr>
            <a:ln>
              <a:solidFill>
                <a:srgbClr val="2875DD"/>
              </a:solidFill>
            </a:ln>
          </c:spPr>
          <c:marker>
            <c:symbol val="circle"/>
            <c:size val="5"/>
            <c:spPr>
              <a:solidFill>
                <a:srgbClr val="2875DD"/>
              </a:solidFill>
              <a:ln>
                <a:solidFill>
                  <a:srgbClr val="2875DD"/>
                </a:solidFill>
              </a:ln>
            </c:spPr>
          </c:marker>
          <c:dLbls>
            <c:dLbl>
              <c:idx val="0"/>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0C3-4444-BC29-D92F46F13DE3}"/>
                </c:ext>
              </c:extLst>
            </c:dLbl>
            <c:dLbl>
              <c:idx val="1"/>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0C3-4444-BC29-D92F46F13DE3}"/>
                </c:ext>
              </c:extLst>
            </c:dLbl>
            <c:dLbl>
              <c:idx val="2"/>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C3-4444-BC29-D92F46F13DE3}"/>
                </c:ext>
              </c:extLst>
            </c:dLbl>
            <c:dLbl>
              <c:idx val="3"/>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0C3-4444-BC29-D92F46F13DE3}"/>
                </c:ext>
              </c:extLst>
            </c:dLbl>
            <c:dLbl>
              <c:idx val="4"/>
              <c:numFmt formatCode="#,##0%" sourceLinked="0"/>
              <c:spPr/>
              <c:txPr>
                <a:bodyPr/>
                <a:lstStyle/>
                <a:p>
                  <a:pPr>
                    <a:defRPr sz="1000" b="0" smtId="4294967295">
                      <a:solidFill>
                        <a:srgbClr val="0F283E"/>
                      </a:solidFill>
                      <a:latin typeface="Open Sans Light"/>
                    </a:defRPr>
                  </a:pPr>
                  <a:endParaRPr lang="de-DE"/>
                </a:p>
              </c:txPr>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0C3-4444-BC29-D92F46F13DE3}"/>
                </c:ext>
              </c:extLst>
            </c:dLbl>
            <c:spPr>
              <a:noFill/>
              <a:ln>
                <a:noFill/>
              </a:ln>
              <a:effectLst/>
            </c:spPr>
            <c:txPr>
              <a:bodyPr/>
              <a:lstStyle/>
              <a:p>
                <a:pPr>
                  <a:defRPr sz="1000" b="0" smtId="4294967295">
                    <a:solidFill>
                      <a:srgbClr val="0F283E"/>
                    </a:solidFill>
                    <a:latin typeface="Open Sans Light"/>
                  </a:defRPr>
                </a:pPr>
                <a:endParaRPr lang="de-DE"/>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I already use a digital health service that allows me to speak to a doctor</c:v>
                </c:pt>
                <c:pt idx="1">
                  <c:v>I would definitely consider using it if it was available</c:v>
                </c:pt>
                <c:pt idx="2">
                  <c:v>I`m not sure</c:v>
                </c:pt>
                <c:pt idx="3">
                  <c:v>I wouldn`t use it, I still prefer personal face-to-face appointments</c:v>
                </c:pt>
                <c:pt idx="4">
                  <c:v>I wouldn`t use it, I don`t trust the usefulness of telehealth services</c:v>
                </c:pt>
              </c:strCache>
            </c:strRef>
          </c:cat>
          <c:val>
            <c:numRef>
              <c:f>Sheet1!$B$2:$B$6</c:f>
              <c:numCache>
                <c:formatCode>General</c:formatCode>
                <c:ptCount val="5"/>
                <c:pt idx="0">
                  <c:v>0.05</c:v>
                </c:pt>
                <c:pt idx="1">
                  <c:v>0.57999999999999996</c:v>
                </c:pt>
                <c:pt idx="2">
                  <c:v>0.21</c:v>
                </c:pt>
                <c:pt idx="3">
                  <c:v>0.13</c:v>
                </c:pt>
                <c:pt idx="4">
                  <c:v>0.04</c:v>
                </c:pt>
              </c:numCache>
            </c:numRef>
          </c:val>
          <c:smooth val="0"/>
          <c:extLst>
            <c:ext xmlns:c16="http://schemas.microsoft.com/office/drawing/2014/chart" uri="{C3380CC4-5D6E-409C-BE32-E72D297353CC}">
              <c16:uniqueId val="{00000005-00C3-4444-BC29-D92F46F13DE3}"/>
            </c:ext>
          </c:extLst>
        </c:ser>
        <c:dLbls>
          <c:showLegendKey val="0"/>
          <c:showVal val="0"/>
          <c:showCatName val="0"/>
          <c:showSerName val="0"/>
          <c:showPercent val="0"/>
          <c:showBubbleSize val="0"/>
        </c:dLbls>
        <c:marker val="1"/>
        <c:smooth val="0"/>
        <c:axId val="67451136"/>
        <c:axId val="66437120"/>
      </c:lineChart>
      <c:catAx>
        <c:axId val="67451136"/>
        <c:scaling>
          <c:orientation val="minMax"/>
        </c:scaling>
        <c:delete val="0"/>
        <c:axPos val="b"/>
        <c:numFmt formatCode="General" sourceLinked="1"/>
        <c:majorTickMark val="none"/>
        <c:minorTickMark val="none"/>
        <c:tickLblPos val="low"/>
        <c:spPr>
          <a:ln w="25400">
            <a:solidFill>
              <a:srgbClr val="2F2F2F"/>
            </a:solidFill>
          </a:ln>
        </c:spPr>
        <c:txPr>
          <a:bodyPr/>
          <a:lstStyle/>
          <a:p>
            <a:pPr>
              <a:defRPr sz="1000" b="0" smtId="4294967295">
                <a:solidFill>
                  <a:srgbClr val="0F283E"/>
                </a:solidFill>
                <a:latin typeface="Open Sans Light"/>
              </a:defRPr>
            </a:pPr>
            <a:endParaRPr lang="de-DE"/>
          </a:p>
        </c:txPr>
        <c:crossAx val="66437120"/>
        <c:crosses val="autoZero"/>
        <c:auto val="0"/>
        <c:lblAlgn val="ctr"/>
        <c:lblOffset val="100"/>
        <c:noMultiLvlLbl val="0"/>
      </c:catAx>
      <c:valAx>
        <c:axId val="66437120"/>
        <c:scaling>
          <c:orientation val="minMax"/>
          <c:min val="0"/>
        </c:scaling>
        <c:delete val="0"/>
        <c:axPos val="l"/>
        <c:majorGridlines>
          <c:spPr>
            <a:ln>
              <a:solidFill>
                <a:srgbClr val="2F2F2F"/>
              </a:solidFill>
              <a:prstDash val="dot"/>
            </a:ln>
          </c:spPr>
        </c:majorGridlines>
        <c:title>
          <c:tx>
            <c:rich>
              <a:bodyPr/>
              <a:lstStyle/>
              <a:p>
                <a:pPr>
                  <a:defRPr/>
                </a:pPr>
                <a:r>
                  <a:rPr sz="1000" b="0">
                    <a:solidFill>
                      <a:srgbClr val="0F283E"/>
                    </a:solidFill>
                    <a:latin typeface="Open Sans Light"/>
                  </a:rPr>
                  <a:t>Share of responses</a:t>
                </a:r>
              </a:p>
            </c:rich>
          </c:tx>
          <c:overlay val="0"/>
        </c:title>
        <c:numFmt formatCode="#,##0.0%" sourceLinked="0"/>
        <c:majorTickMark val="none"/>
        <c:minorTickMark val="none"/>
        <c:tickLblPos val="low"/>
        <c:spPr>
          <a:ln>
            <a:noFill/>
          </a:ln>
        </c:spPr>
        <c:txPr>
          <a:bodyPr/>
          <a:lstStyle/>
          <a:p>
            <a:pPr>
              <a:defRPr sz="1000" b="0" smtId="4294967295">
                <a:solidFill>
                  <a:srgbClr val="0F283E"/>
                </a:solidFill>
                <a:latin typeface="Open Sans Light"/>
              </a:defRPr>
            </a:pPr>
            <a:endParaRPr lang="de-DE"/>
          </a:p>
        </c:txPr>
        <c:crossAx val="67451136"/>
        <c:crosses val="autoZero"/>
        <c:crossBetween val="between"/>
      </c:valAx>
    </c:plotArea>
    <c:plotVisOnly val="1"/>
    <c:dispBlanksAs val="zero"/>
    <c:showDLblsOverMax val="1"/>
  </c:chart>
  <c:txPr>
    <a:bodyPr/>
    <a:lstStyle/>
    <a:p>
      <a:pPr>
        <a:defRPr sz="1800" smtId="4294967295"/>
      </a:pPr>
      <a:endParaRPr lang="de-DE"/>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8651449B-9F26-49FD-A3A9-BC1775EC7459}"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BD71754-E7BA-4B70-BC81-0243B7B52402}"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A6590BAA-634A-4401-AD2E-BA44D99B5E34}"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F0EB8DB-C23D-4291-9D71-DC10D2836E73}"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48AD00C6-79AA-4C90-B15D-05B951E9479E}" type="datetimeFigureOut">
              <a:rPr lang="en-US" smtClean="0"/>
              <a:t>5/5/20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826E41D1-CB85-4EE6-ABB1-A6939C71FAD3}"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EBF16A58-34FC-4C99-BEE1-2F83E87C3493}" type="datetimeFigureOut">
              <a:rPr lang="en-US" smtClean="0"/>
              <a:t>5/5/20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9D7088B3-C5FD-4018-A949-519062D5B37E}" type="datetimeFigureOut">
              <a:rPr lang="en-US" smtClean="0"/>
              <a:t>5/5/20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2EE98E58-3F0A-41BD-9F29-DFA399372354}" type="datetimeFigureOut">
              <a:rPr lang="en-US" smtClean="0"/>
              <a:t>5/5/20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9BCC04DD-7E67-4BF9-AA1E-E72E1AB11F58}"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AAAC638F-24DA-4584-A6C0-B5B106D8FFD1}" type="datetimeFigureOut">
              <a:rPr lang="en-US" smtClean="0"/>
              <a:t>5/5/20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‹Nr.›</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5/5/20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1.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5.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chart" Target="../charts/chart6.xml"/><Relationship Id="rId5" Type="http://schemas.openxmlformats.org/officeDocument/2006/relationships/hyperlink" Target="http://www.statista.com/statistics/1106683/use-of-digital-health-services-in-the-uk" TargetMode="Externa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http://www.statista.com/statistics/1106683/use-of-digital-health-services-in-the-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ew shape"/>
          <p:cNvSpPr/>
          <p:nvPr/>
        </p:nvSpPr>
        <p:spPr>
          <a:xfrm>
            <a:off x="9939600" y="6141600"/>
            <a:ext cx="1501200" cy="306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New shape"/>
          <p:cNvSpPr/>
          <p:nvPr/>
        </p:nvSpPr>
        <p:spPr>
          <a:xfrm>
            <a:off x="763200" y="5986800"/>
            <a:ext cx="10692000" cy="324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New shape"/>
          <p:cNvSpPr/>
          <p:nvPr/>
        </p:nvSpPr>
        <p:spPr>
          <a:xfrm>
            <a:off x="0" y="0"/>
            <a:ext cx="12204001" cy="43704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4874400"/>
            <a:ext cx="1081440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3200">
                <a:solidFill>
                  <a:srgbClr val="0F283E"/>
                </a:solidFill>
                <a:latin typeface="Open Sans"/>
              </a:rPr>
              <a:t>To what extent would you consider using a digital health service instead of visiting your doctor in person?</a:t>
            </a:r>
          </a:p>
        </p:txBody>
      </p:sp>
      <p:sp>
        <p:nvSpPr>
          <p:cNvPr id="3" name="New shape"/>
          <p:cNvSpPr/>
          <p:nvPr/>
        </p:nvSpPr>
        <p:spPr>
          <a:xfrm>
            <a:off x="676800" y="4564800"/>
            <a:ext cx="3186000" cy="3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algn="l">
              <a:lnSpc>
                <a:spcPct val="100000"/>
              </a:lnSpc>
              <a:spcAft>
                <a:spcPct val="20000"/>
              </a:spcAft>
            </a:pPr>
            <a:r>
              <a:rPr sz="1400" b="1">
                <a:solidFill>
                  <a:srgbClr val="0A85E6"/>
                </a:solidFill>
                <a:latin typeface="Open Sans"/>
              </a:rPr>
              <a:t>STATE OF HEALTH</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2098700"/>
          <a:ext cx="107424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50828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2</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2098700"/>
          <a:ext cx="7158000" cy="38881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3290600" y="1882800"/>
            <a:ext cx="1930400"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170" tIns="46990" rIns="90170" bIns="46990" rtlCol="0" anchor="t"/>
          <a:lstStyle/>
          <a:p>
            <a:pPr algn="ctr">
              <a:spcAft>
                <a:spcPct val="20000"/>
              </a:spcAft>
            </a:pPr>
            <a:r>
              <a:rPr sz="1000">
                <a:solidFill>
                  <a:srgbClr val="0F283E"/>
                </a:solidFill>
                <a:latin typeface="Open Sans Light"/>
              </a:rPr>
              <a:t>Share of responses</a:t>
            </a:r>
          </a:p>
        </p:txBody>
      </p:sp>
      <p:sp>
        <p:nvSpPr>
          <p:cNvPr id="7"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8"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3</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4</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5</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1882800"/>
          <a:ext cx="107424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sp>
        <p:nvSpPr>
          <p:cNvPr id="4" name="New shape"/>
          <p:cNvSpPr/>
          <p:nvPr/>
        </p:nvSpPr>
        <p:spPr>
          <a:xfrm>
            <a:off x="1044000" y="5986800"/>
            <a:ext cx="8280000" cy="73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800" b="1">
                <a:solidFill>
                  <a:srgbClr val="555555"/>
                </a:solidFill>
                <a:latin typeface="Open Sans"/>
              </a:rPr>
              <a:t>Note: </a:t>
            </a:r>
            <a:r>
              <a:rPr sz="800">
                <a:solidFill>
                  <a:srgbClr val="555555"/>
                </a:solidFill>
                <a:latin typeface="Open Sans"/>
              </a:rPr>
              <a:t> United Kingdom; March 5 to March 12, 2020; 16-64 years; 2,229 Respondents</a:t>
            </a:r>
          </a:p>
          <a:p>
            <a:pPr algn="l"/>
            <a:r>
              <a:rPr sz="800">
                <a:solidFill>
                  <a:srgbClr val="555555"/>
                </a:solidFill>
                <a:latin typeface="Open Sans"/>
              </a:rPr>
              <a:t>Further information regarding this statistic can be found on </a:t>
            </a:r>
            <a:r>
              <a:rPr sz="800">
                <a:solidFill>
                  <a:srgbClr val="555555"/>
                </a:solidFill>
                <a:latin typeface="Open Sans"/>
                <a:hlinkClick r:id="rId4" action="ppaction://hlinksldjump"/>
              </a:rPr>
              <a:t>page 8</a:t>
            </a:r>
            <a:r>
              <a:rPr sz="800">
                <a:solidFill>
                  <a:srgbClr val="555555"/>
                </a:solidFill>
                <a:latin typeface="Open Sans"/>
              </a:rPr>
              <a:t>.</a:t>
            </a:r>
          </a:p>
          <a:p>
            <a:pPr algn="l"/>
            <a:r>
              <a:rPr sz="800" b="1">
                <a:solidFill>
                  <a:srgbClr val="555555"/>
                </a:solidFill>
                <a:latin typeface="Open Sans"/>
              </a:rPr>
              <a:t>Source(s): </a:t>
            </a:r>
            <a:r>
              <a:rPr sz="800">
                <a:solidFill>
                  <a:srgbClr val="555555"/>
                </a:solidFill>
                <a:latin typeface="Open Sans"/>
              </a:rPr>
              <a:t>GlobalWebIndex; </a:t>
            </a:r>
            <a:r>
              <a:rPr sz="800">
                <a:solidFill>
                  <a:srgbClr val="555555"/>
                </a:solidFill>
                <a:latin typeface="Open Sans"/>
                <a:hlinkClick r:id="rId5"/>
              </a:rPr>
              <a:t>ID 1106683</a:t>
            </a:r>
          </a:p>
        </p:txBody>
      </p:sp>
      <p:graphicFrame>
        <p:nvGraphicFramePr>
          <p:cNvPr id="5" name="ChartObject"/>
          <p:cNvGraphicFramePr/>
          <p:nvPr/>
        </p:nvGraphicFramePr>
        <p:xfrm>
          <a:off x="676800" y="1882800"/>
          <a:ext cx="7158000" cy="4104000"/>
        </p:xfrm>
        <a:graphic>
          <a:graphicData uri="http://schemas.openxmlformats.org/drawingml/2006/chart">
            <c:chart xmlns:c="http://schemas.openxmlformats.org/drawingml/2006/chart" xmlns:r="http://schemas.openxmlformats.org/officeDocument/2006/relationships" r:id="rId6"/>
          </a:graphicData>
        </a:graphic>
      </p:graphicFrame>
      <p:sp>
        <p:nvSpPr>
          <p:cNvPr id="6" name="New shape"/>
          <p:cNvSpPr/>
          <p:nvPr/>
        </p:nvSpPr>
        <p:spPr>
          <a:xfrm>
            <a:off x="7982400" y="1882800"/>
            <a:ext cx="342414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spcAft>
                <a:spcPct val="20000"/>
              </a:spcAft>
            </a:pPr>
            <a:r>
              <a:rPr sz="1000" b="1">
                <a:solidFill>
                  <a:srgbClr val="0F283E"/>
                </a:solidFill>
                <a:latin typeface="Open Sans Light"/>
              </a:rPr>
              <a:t>Your Headline</a:t>
            </a:r>
          </a:p>
          <a:p>
            <a:pPr algn="l"/>
            <a:r>
              <a:rPr sz="800">
                <a:solidFill>
                  <a:srgbClr val="0F283E"/>
                </a:solidFill>
                <a:latin typeface="Open Sans Light"/>
              </a:rPr>
              <a:t>Your Notes:</a:t>
            </a:r>
          </a:p>
        </p:txBody>
      </p:sp>
      <p:sp>
        <p:nvSpPr>
          <p:cNvPr id="7" name="New shape"/>
          <p:cNvSpPr/>
          <p:nvPr/>
        </p:nvSpPr>
        <p:spPr>
          <a:xfrm flipH="1">
            <a:off x="79284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7</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ew shape"/>
          <p:cNvSpPr/>
          <p:nvPr/>
        </p:nvSpPr>
        <p:spPr>
          <a:xfrm>
            <a:off x="10868400" y="6465600"/>
            <a:ext cx="752400" cy="1548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63200" y="6465600"/>
            <a:ext cx="219600" cy="399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676800" y="630000"/>
            <a:ext cx="10836000" cy="586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fontScale="60000" lnSpcReduction="20000"/>
          </a:bodyPr>
          <a:lstStyle/>
          <a:p>
            <a:pPr algn="l">
              <a:lnSpc>
                <a:spcPct val="100000"/>
              </a:lnSpc>
              <a:spcAft>
                <a:spcPct val="20000"/>
              </a:spcAft>
            </a:pPr>
            <a:r>
              <a:rPr sz="3200">
                <a:solidFill>
                  <a:srgbClr val="0A85E6"/>
                </a:solidFill>
                <a:latin typeface="Open Sans Light"/>
              </a:rPr>
              <a:t>To what extent would you consider using a digital health service instead of visiting your doctor in person?</a:t>
            </a:r>
          </a:p>
        </p:txBody>
      </p:sp>
      <p:sp>
        <p:nvSpPr>
          <p:cNvPr id="3" name="New shape"/>
          <p:cNvSpPr/>
          <p:nvPr/>
        </p:nvSpPr>
        <p:spPr>
          <a:xfrm>
            <a:off x="676800" y="1231200"/>
            <a:ext cx="10836000" cy="327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fontScale="97500" lnSpcReduction="20000"/>
          </a:bodyPr>
          <a:lstStyle/>
          <a:p>
            <a:pPr algn="l">
              <a:lnSpc>
                <a:spcPct val="100000"/>
              </a:lnSpc>
              <a:spcAft>
                <a:spcPct val="20000"/>
              </a:spcAft>
            </a:pPr>
            <a:r>
              <a:rPr sz="1600">
                <a:solidFill>
                  <a:srgbClr val="919191"/>
                </a:solidFill>
                <a:latin typeface="Open Sans"/>
              </a:rPr>
              <a:t>Willingness to use digital health services due to coronavirus in the UK 2020</a:t>
            </a:r>
          </a:p>
        </p:txBody>
      </p:sp>
      <p:graphicFrame>
        <p:nvGraphicFramePr>
          <p:cNvPr id="4" name="New Table"/>
          <p:cNvGraphicFramePr>
            <a:graphicFrameLocks noGrp="1"/>
          </p:cNvGraphicFramePr>
          <p:nvPr/>
        </p:nvGraphicFramePr>
        <p:xfrm>
          <a:off x="676800" y="1882800"/>
          <a:ext cx="5334000" cy="280416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20000"/>
                    </a:ext>
                  </a:extLst>
                </a:gridCol>
                <a:gridCol w="3556000">
                  <a:extLst>
                    <a:ext uri="{9D8B030D-6E8A-4147-A177-3AD203B41FA5}">
                      <a16:colId xmlns:a16="http://schemas.microsoft.com/office/drawing/2014/main" val="20001"/>
                    </a:ext>
                  </a:extLst>
                </a:gridCol>
              </a:tblGrid>
              <a:tr h="0">
                <a:tc gridSpan="2">
                  <a:txBody>
                    <a:bodyPr/>
                    <a:lstStyle/>
                    <a:p>
                      <a:pPr algn="l"/>
                      <a:r>
                        <a:rPr sz="1000" b="1">
                          <a:solidFill>
                            <a:srgbClr val="0F283E"/>
                          </a:solidFill>
                          <a:latin typeface="Open Sans Light"/>
                        </a:rPr>
                        <a:t>Source and methodology information</a:t>
                      </a:r>
                    </a:p>
                  </a:txBody>
                  <a:tcPr>
                    <a:lnL>
                      <a:solidFill>
                        <a:prstClr val="black">
                          <a:alpha val="0"/>
                          <a:alpha val="0"/>
                        </a:prstClr>
                      </a:solidFill>
                    </a:lnL>
                    <a:lnR>
                      <a:solidFill>
                        <a:prstClr val="black">
                          <a:alpha val="0"/>
                          <a:alpha val="0"/>
                        </a:prstClr>
                      </a:solidFill>
                    </a:lnR>
                    <a:lnT>
                      <a:solidFill>
                        <a:prstClr val="black">
                          <a:alpha val="0"/>
                          <a:alpha val="0"/>
                        </a:prstClr>
                      </a:solidFill>
                    </a:lnT>
                    <a:lnB>
                      <a:solidFill>
                        <a:prstClr val="black">
                          <a:alpha val="0"/>
                          <a:alpha val="0"/>
                          <a:alpha val="0"/>
                        </a:prstClr>
                      </a:solidFill>
                    </a:lnB>
                    <a:solidFill>
                      <a:prstClr val="black">
                        <a:alpha val="0"/>
                        <a:alpha val="0"/>
                      </a:prstClr>
                    </a:solidFill>
                  </a:tcPr>
                </a:tc>
                <a:tc hMerge="1">
                  <a:txBody>
                    <a:bodyPr/>
                    <a:lstStyle/>
                    <a:p>
                      <a:endParaRPr/>
                    </a:p>
                  </a:txBody>
                  <a:tcPr>
                    <a:lnL>
                      <a:solidFill>
                        <a:prstClr val="black">
                          <a:alpha val="0"/>
                        </a:prstClr>
                      </a:solidFill>
                    </a:lnL>
                    <a:lnB>
                      <a:solidFill>
                        <a:prstClr val="black">
                          <a:alpha val="0"/>
                          <a:alpha val="0"/>
                          <a:alpha val="0"/>
                        </a:prstClr>
                      </a:solidFill>
                    </a:lnB>
                  </a:tcPr>
                </a:tc>
                <a:extLst>
                  <a:ext uri="{0D108BD9-81ED-4DB2-BD59-A6C34878D82A}">
                    <a16:rowId xmlns:a16="http://schemas.microsoft.com/office/drawing/2014/main" val="10000"/>
                  </a:ext>
                </a:extLst>
              </a:tr>
              <a:tr h="0">
                <a:tc>
                  <a:txBody>
                    <a:bodyPr/>
                    <a:lstStyle/>
                    <a:p>
                      <a:r>
                        <a:rPr sz="800">
                          <a:solidFill>
                            <a:srgbClr val="0F283E"/>
                          </a:solidFill>
                          <a:latin typeface="Open Sans Light"/>
                        </a:rPr>
                        <a:t>Source(s)</a:t>
                      </a:r>
                    </a:p>
                  </a:txBody>
                  <a:tcPr>
                    <a:lnL>
                      <a:solidFill>
                        <a:prstClr val="black">
                          <a:alpha val="0"/>
                        </a:prstClr>
                      </a:solidFill>
                    </a:lnL>
                    <a:lnR>
                      <a:solidFill>
                        <a:prstClr val="black">
                          <a:alpha val="0"/>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1"/>
                  </a:ext>
                </a:extLst>
              </a:tr>
              <a:tr h="0">
                <a:tc>
                  <a:txBody>
                    <a:bodyPr/>
                    <a:lstStyle/>
                    <a:p>
                      <a:r>
                        <a:rPr sz="800">
                          <a:solidFill>
                            <a:srgbClr val="0F283E"/>
                          </a:solidFill>
                          <a:latin typeface="Open Sans Light"/>
                        </a:rPr>
                        <a:t>Conducted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2"/>
                  </a:ext>
                </a:extLst>
              </a:tr>
              <a:tr h="0">
                <a:tc>
                  <a:txBody>
                    <a:bodyPr/>
                    <a:lstStyle/>
                    <a:p>
                      <a:r>
                        <a:rPr sz="800">
                          <a:solidFill>
                            <a:srgbClr val="0F283E"/>
                          </a:solidFill>
                          <a:latin typeface="Open Sans Light"/>
                        </a:rPr>
                        <a:t>Survey period</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March 5 to March 12, 2020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3"/>
                  </a:ext>
                </a:extLst>
              </a:tr>
              <a:tr h="0">
                <a:tc>
                  <a:txBody>
                    <a:bodyPr/>
                    <a:lstStyle/>
                    <a:p>
                      <a:r>
                        <a:rPr sz="800">
                          <a:solidFill>
                            <a:srgbClr val="0F283E"/>
                          </a:solidFill>
                          <a:latin typeface="Open Sans Light"/>
                        </a:rPr>
                        <a:t>Region(s)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United Kingdom</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4"/>
                  </a:ext>
                </a:extLst>
              </a:tr>
              <a:tr h="0">
                <a:tc>
                  <a:txBody>
                    <a:bodyPr/>
                    <a:lstStyle/>
                    <a:p>
                      <a:r>
                        <a:rPr sz="800">
                          <a:solidFill>
                            <a:srgbClr val="0F283E"/>
                          </a:solidFill>
                          <a:latin typeface="Open Sans Light"/>
                        </a:rPr>
                        <a:t>Number of respondents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2,229</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5"/>
                  </a:ext>
                </a:extLst>
              </a:tr>
              <a:tr h="0">
                <a:tc>
                  <a:txBody>
                    <a:bodyPr/>
                    <a:lstStyle/>
                    <a:p>
                      <a:r>
                        <a:rPr sz="800">
                          <a:solidFill>
                            <a:srgbClr val="0F283E"/>
                          </a:solidFill>
                          <a:latin typeface="Open Sans Light"/>
                        </a:rPr>
                        <a:t>Age group</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16-64 years</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6"/>
                  </a:ext>
                </a:extLst>
              </a:tr>
              <a:tr h="0">
                <a:tc>
                  <a:txBody>
                    <a:bodyPr/>
                    <a:lstStyle/>
                    <a:p>
                      <a:r>
                        <a:rPr sz="800">
                          <a:solidFill>
                            <a:srgbClr val="0F283E"/>
                          </a:solidFill>
                          <a:latin typeface="Open Sans Light"/>
                        </a:rPr>
                        <a:t>Special characteristics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7"/>
                  </a:ext>
                </a:extLst>
              </a:tr>
              <a:tr h="0">
                <a:tc>
                  <a:txBody>
                    <a:bodyPr/>
                    <a:lstStyle/>
                    <a:p>
                      <a:r>
                        <a:rPr sz="800">
                          <a:solidFill>
                            <a:srgbClr val="0F283E"/>
                          </a:solidFill>
                          <a:latin typeface="Open Sans Light"/>
                        </a:rPr>
                        <a:t>Published by</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GlobalWebIndex</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8"/>
                  </a:ext>
                </a:extLst>
              </a:tr>
              <a:tr h="0">
                <a:tc>
                  <a:txBody>
                    <a:bodyPr/>
                    <a:lstStyle/>
                    <a:p>
                      <a:r>
                        <a:rPr sz="800">
                          <a:solidFill>
                            <a:srgbClr val="0F283E"/>
                          </a:solidFill>
                          <a:latin typeface="Open Sans Light"/>
                        </a:rPr>
                        <a:t>Publication date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March 2020</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09"/>
                  </a:ext>
                </a:extLst>
              </a:tr>
              <a:tr h="0">
                <a:tc>
                  <a:txBody>
                    <a:bodyPr/>
                    <a:lstStyle/>
                    <a:p>
                      <a:r>
                        <a:rPr sz="800">
                          <a:solidFill>
                            <a:srgbClr val="0F283E"/>
                          </a:solidFill>
                          <a:latin typeface="Open Sans Light"/>
                        </a:rPr>
                        <a:t>Original source</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rPr>
                        <a:t>GWI Coronavirus Research March 2020, page 14</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0"/>
                  </a:ext>
                </a:extLst>
              </a:tr>
              <a:tr h="0">
                <a:tc>
                  <a:txBody>
                    <a:bodyPr/>
                    <a:lstStyle/>
                    <a:p>
                      <a:r>
                        <a:rPr sz="800">
                          <a:solidFill>
                            <a:srgbClr val="0F283E"/>
                          </a:solidFill>
                          <a:latin typeface="Open Sans Light"/>
                        </a:rPr>
                        <a:t>Website URL</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alpha val="0"/>
                        </a:prstClr>
                      </a:solidFill>
                    </a:lnB>
                    <a:solidFill>
                      <a:prstClr val="black">
                        <a:alpha val="0"/>
                      </a:prstClr>
                    </a:solidFill>
                  </a:tcPr>
                </a:tc>
                <a:tc>
                  <a:txBody>
                    <a:bodyPr/>
                    <a:lstStyle/>
                    <a:p>
                      <a:r>
                        <a:rPr sz="800">
                          <a:solidFill>
                            <a:srgbClr val="0F283E"/>
                          </a:solidFill>
                          <a:latin typeface="Open Sans Light"/>
                          <a:hlinkClick r:id="rId4"/>
                        </a:rPr>
                        <a:t>visit the website</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alpha val="0"/>
                        </a:prstClr>
                      </a:solidFill>
                    </a:lnB>
                    <a:solidFill>
                      <a:prstClr val="black">
                        <a:alpha val="0"/>
                      </a:prstClr>
                    </a:solidFill>
                  </a:tcPr>
                </a:tc>
                <a:extLst>
                  <a:ext uri="{0D108BD9-81ED-4DB2-BD59-A6C34878D82A}">
                    <a16:rowId xmlns:a16="http://schemas.microsoft.com/office/drawing/2014/main" val="10011"/>
                  </a:ext>
                </a:extLst>
              </a:tr>
              <a:tr h="0">
                <a:tc>
                  <a:txBody>
                    <a:bodyPr/>
                    <a:lstStyle/>
                    <a:p>
                      <a:r>
                        <a:rPr sz="800">
                          <a:solidFill>
                            <a:srgbClr val="0F283E"/>
                          </a:solidFill>
                          <a:latin typeface="Open Sans Light"/>
                        </a:rPr>
                        <a:t>Notes:</a:t>
                      </a:r>
                    </a:p>
                  </a:txBody>
                  <a:tcPr>
                    <a:lnL>
                      <a:solidFill>
                        <a:prstClr val="black">
                          <a:alpha val="0"/>
                        </a:prstClr>
                      </a:solidFill>
                    </a:lnL>
                    <a:lnR>
                      <a:solidFill>
                        <a:prstClr val="black">
                          <a:alpha val="0"/>
                          <a:alpha val="0"/>
                        </a:prstClr>
                      </a:solidFill>
                    </a:lnR>
                    <a:lnT>
                      <a:solidFill>
                        <a:prstClr val="black">
                          <a:alpha val="0"/>
                          <a:alpha val="0"/>
                        </a:prstClr>
                      </a:solidFill>
                    </a:lnT>
                    <a:lnB>
                      <a:solidFill>
                        <a:prstClr val="black">
                          <a:alpha val="0"/>
                        </a:prstClr>
                      </a:solidFill>
                    </a:lnB>
                    <a:solidFill>
                      <a:prstClr val="black">
                        <a:alpha val="0"/>
                      </a:prstClr>
                    </a:solidFill>
                  </a:tcPr>
                </a:tc>
                <a:tc>
                  <a:txBody>
                    <a:bodyPr/>
                    <a:lstStyle/>
                    <a:p>
                      <a:r>
                        <a:rPr sz="800" i="1">
                          <a:solidFill>
                            <a:srgbClr val="0F283E"/>
                          </a:solidFill>
                          <a:latin typeface="Open Sans Light"/>
                        </a:rPr>
                        <a:t>n.a.</a:t>
                      </a:r>
                    </a:p>
                  </a:txBody>
                  <a:tcPr>
                    <a:lnL>
                      <a:solidFill>
                        <a:prstClr val="black">
                          <a:alpha val="0"/>
                          <a:alpha val="0"/>
                        </a:prstClr>
                      </a:solidFill>
                    </a:lnL>
                    <a:lnR>
                      <a:solidFill>
                        <a:prstClr val="black">
                          <a:alpha val="0"/>
                        </a:prstClr>
                      </a:solidFill>
                    </a:lnR>
                    <a:lnT>
                      <a:solidFill>
                        <a:prstClr val="black">
                          <a:alpha val="0"/>
                          <a:alpha val="0"/>
                        </a:prstClr>
                      </a:solidFill>
                    </a:lnT>
                    <a:lnB>
                      <a:solidFill>
                        <a:prstClr val="black">
                          <a:alpha val="0"/>
                        </a:prstClr>
                      </a:solidFill>
                    </a:lnB>
                    <a:solidFill>
                      <a:prstClr val="black">
                        <a:alpha val="0"/>
                      </a:prstClr>
                    </a:solidFill>
                  </a:tcPr>
                </a:tc>
                <a:extLst>
                  <a:ext uri="{0D108BD9-81ED-4DB2-BD59-A6C34878D82A}">
                    <a16:rowId xmlns:a16="http://schemas.microsoft.com/office/drawing/2014/main" val="10012"/>
                  </a:ext>
                </a:extLst>
              </a:tr>
            </a:tbl>
          </a:graphicData>
        </a:graphic>
      </p:graphicFrame>
      <p:sp>
        <p:nvSpPr>
          <p:cNvPr id="5" name="New shape"/>
          <p:cNvSpPr/>
          <p:nvPr/>
        </p:nvSpPr>
        <p:spPr>
          <a:xfrm>
            <a:off x="6138000" y="1882800"/>
            <a:ext cx="5281200" cy="410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lstStyle/>
          <a:p>
            <a:pPr algn="l">
              <a:lnSpc>
                <a:spcPct val="1200"/>
              </a:lnSpc>
              <a:spcAft>
                <a:spcPct val="20000"/>
              </a:spcAft>
            </a:pPr>
            <a:r>
              <a:rPr sz="1000" b="1">
                <a:solidFill>
                  <a:srgbClr val="0F283E"/>
                </a:solidFill>
                <a:latin typeface="Open Sans Light"/>
              </a:rPr>
              <a:t>Description</a:t>
            </a:r>
          </a:p>
          <a:p>
            <a:pPr algn="l"/>
            <a:endParaRPr sz="800">
              <a:solidFill>
                <a:srgbClr val="0F283E"/>
              </a:solidFill>
              <a:latin typeface="Open Sans Light"/>
            </a:endParaRPr>
          </a:p>
          <a:p>
            <a:pPr algn="l"/>
            <a:r>
              <a:rPr sz="800">
                <a:solidFill>
                  <a:srgbClr val="0F283E"/>
                </a:solidFill>
                <a:latin typeface="Open Sans Light"/>
              </a:rPr>
              <a:t>A survey carried out in the United Kingdom (UK) in March 2020, found that only five percent of respondents currently use digital health services to consult with doctor online instead of face-to face appointments. However, 58 percent of respondents said they would definitely consider using digital health services if it was available, instead of visiting a doctor in person to help minimize the spread of coronavirus (COVID-19). On the other hand, 13 percent of respondents mention they wouldn't use digital health services as they still prefer personal face-to-face appointments. For further information about the coronavirus (COVID-19) pandemic, please visit our dedicated Facts and Figures page.</a:t>
            </a:r>
            <a:endParaRPr sz="800" i="1">
              <a:solidFill>
                <a:srgbClr val="0F283E"/>
              </a:solidFill>
              <a:latin typeface="Open Sans Light"/>
            </a:endParaRPr>
          </a:p>
        </p:txBody>
      </p:sp>
      <p:sp>
        <p:nvSpPr>
          <p:cNvPr id="6" name="New shape"/>
          <p:cNvSpPr/>
          <p:nvPr/>
        </p:nvSpPr>
        <p:spPr>
          <a:xfrm flipH="1">
            <a:off x="6048000" y="1882800"/>
            <a:ext cx="0" cy="4104000"/>
          </a:xfrm>
          <a:prstGeom prst="rect">
            <a:avLst/>
          </a:prstGeom>
          <a:solidFill>
            <a:srgbClr val="0F283E"/>
          </a:solidFill>
          <a:ln w="6350">
            <a:solidFill>
              <a:srgbClr val="0F28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New shape"/>
          <p:cNvSpPr/>
          <p:nvPr/>
        </p:nvSpPr>
        <p:spPr>
          <a:xfrm>
            <a:off x="637200" y="6494400"/>
            <a:ext cx="457200" cy="24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ctr">
              <a:spcAft>
                <a:spcPct val="20000"/>
              </a:spcAft>
            </a:pPr>
            <a:r>
              <a:rPr sz="1000">
                <a:solidFill>
                  <a:srgbClr val="FFFFFF"/>
                </a:solidFill>
                <a:latin typeface="Open Sans"/>
              </a:rPr>
              <a:t>8</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9.11.14"/>
  <p:tag name="AS_TITLE" val="Aspose.Slides for .NET 4.0 Client Profile"/>
  <p:tag name="AS_VERSION" val="19.1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703</Words>
  <Application>Microsoft Macintosh PowerPoint</Application>
  <PresentationFormat>Breitbild</PresentationFormat>
  <Paragraphs>81</Paragraphs>
  <Slides>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Arial</vt:lpstr>
      <vt:lpstr>Calibri</vt:lpstr>
      <vt:lpstr>Open Sans</vt:lpstr>
      <vt:lpstr>Open Sans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Horst Kunhardt</cp:lastModifiedBy>
  <cp:revision>1</cp:revision>
  <cp:lastPrinted>2020-04-30T20:08:29Z</cp:lastPrinted>
  <dcterms:created xsi:type="dcterms:W3CDTF">2020-04-30T18:08:29Z</dcterms:created>
  <dcterms:modified xsi:type="dcterms:W3CDTF">2020-05-05T09:52:26Z</dcterms:modified>
</cp:coreProperties>
</file>