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6CDD-0A44-BB6E-71A91F689A8B}"/>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6CDD-0A44-BB6E-71A91F689A8B}"/>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6CDD-0A44-BB6E-71A91F689A8B}"/>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6CDD-0A44-BB6E-71A91F689A8B}"/>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6CDD-0A44-BB6E-71A91F689A8B}"/>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6CDD-0A44-BB6E-71A91F689A8B}"/>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6CDD-0A44-BB6E-71A91F689A8B}"/>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6CDD-0A44-BB6E-71A91F689A8B}"/>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6CDD-0A44-BB6E-71A91F689A8B}"/>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6CDD-0A44-BB6E-71A91F689A8B}"/>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6CDD-0A44-BB6E-71A91F689A8B}"/>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Reduces risk of passing on infections to other patients</c:v>
                </c:pt>
                <c:pt idx="1">
                  <c:v>Reduces risk of catching infections</c:v>
                </c:pt>
                <c:pt idx="2">
                  <c:v>Reduces risk of passing on infections to healthcare staff</c:v>
                </c:pt>
                <c:pt idx="3">
                  <c:v>If people are unwell, it helps them to still be able to see a doctor</c:v>
                </c:pt>
                <c:pt idx="4">
                  <c:v>It offers reassurance for people who might need to self-isolate</c:v>
                </c:pt>
                <c:pt idx="5">
                  <c:v>It`s more accessible to speak with a doctor if people live in more remote locations</c:v>
                </c:pt>
                <c:pt idx="6">
                  <c:v>It reduces the burden on medical professionals / hospitals</c:v>
                </c:pt>
                <c:pt idx="7">
                  <c:v>It helps me get an appointment more quickly / saves me waiting</c:v>
                </c:pt>
                <c:pt idx="8">
                  <c:v>It reduces healthcare costs</c:v>
                </c:pt>
                <c:pt idx="9">
                  <c:v>It speeds up diagnosis</c:v>
                </c:pt>
                <c:pt idx="10">
                  <c:v>Other</c:v>
                </c:pt>
              </c:strCache>
            </c:strRef>
          </c:cat>
          <c:val>
            <c:numRef>
              <c:f>Sheet1!$B$2:$B$12</c:f>
              <c:numCache>
                <c:formatCode>General</c:formatCode>
                <c:ptCount val="11"/>
                <c:pt idx="0">
                  <c:v>0.5</c:v>
                </c:pt>
                <c:pt idx="1">
                  <c:v>0.49</c:v>
                </c:pt>
                <c:pt idx="2">
                  <c:v>0.48</c:v>
                </c:pt>
                <c:pt idx="3">
                  <c:v>0.45</c:v>
                </c:pt>
                <c:pt idx="4">
                  <c:v>0.42</c:v>
                </c:pt>
                <c:pt idx="5">
                  <c:v>0.4</c:v>
                </c:pt>
                <c:pt idx="6">
                  <c:v>0.38</c:v>
                </c:pt>
                <c:pt idx="7">
                  <c:v>0.33</c:v>
                </c:pt>
                <c:pt idx="8">
                  <c:v>0.28999999999999998</c:v>
                </c:pt>
                <c:pt idx="9">
                  <c:v>0.24</c:v>
                </c:pt>
                <c:pt idx="10">
                  <c:v>0.01</c:v>
                </c:pt>
              </c:numCache>
            </c:numRef>
          </c:val>
          <c:extLst>
            <c:ext xmlns:c16="http://schemas.microsoft.com/office/drawing/2014/chart" uri="{C3380CC4-5D6E-409C-BE32-E72D297353CC}">
              <c16:uniqueId val="{0000000B-6CDD-0A44-BB6E-71A91F689A8B}"/>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AAAB-114A-8E03-C572932F5E5C}"/>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AAAB-114A-8E03-C572932F5E5C}"/>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AAAB-114A-8E03-C572932F5E5C}"/>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AAAB-114A-8E03-C572932F5E5C}"/>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AAAB-114A-8E03-C572932F5E5C}"/>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AAAB-114A-8E03-C572932F5E5C}"/>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AAAB-114A-8E03-C572932F5E5C}"/>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AAAB-114A-8E03-C572932F5E5C}"/>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AAAB-114A-8E03-C572932F5E5C}"/>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AAAB-114A-8E03-C572932F5E5C}"/>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AAAB-114A-8E03-C572932F5E5C}"/>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Reduces risk of passing on infections to other patients</c:v>
                </c:pt>
                <c:pt idx="1">
                  <c:v>Reduces risk of catching infections</c:v>
                </c:pt>
                <c:pt idx="2">
                  <c:v>Reduces risk of passing on infections to healthcare staff</c:v>
                </c:pt>
                <c:pt idx="3">
                  <c:v>If people are unwell, it helps them to still be able to see a doctor</c:v>
                </c:pt>
                <c:pt idx="4">
                  <c:v>It offers reassurance for people who might need to self-isolate</c:v>
                </c:pt>
                <c:pt idx="5">
                  <c:v>It`s more accessible to speak with a doctor if people live in more remote locations</c:v>
                </c:pt>
                <c:pt idx="6">
                  <c:v>It reduces the burden on medical professionals / hospitals</c:v>
                </c:pt>
                <c:pt idx="7">
                  <c:v>It helps me get an appointment more quickly / saves me waiting</c:v>
                </c:pt>
                <c:pt idx="8">
                  <c:v>It reduces healthcare costs</c:v>
                </c:pt>
                <c:pt idx="9">
                  <c:v>It speeds up diagnosis</c:v>
                </c:pt>
                <c:pt idx="10">
                  <c:v>Other</c:v>
                </c:pt>
              </c:strCache>
            </c:strRef>
          </c:cat>
          <c:val>
            <c:numRef>
              <c:f>Sheet1!$B$2:$B$12</c:f>
              <c:numCache>
                <c:formatCode>General</c:formatCode>
                <c:ptCount val="11"/>
                <c:pt idx="0">
                  <c:v>0.5</c:v>
                </c:pt>
                <c:pt idx="1">
                  <c:v>0.49</c:v>
                </c:pt>
                <c:pt idx="2">
                  <c:v>0.48</c:v>
                </c:pt>
                <c:pt idx="3">
                  <c:v>0.45</c:v>
                </c:pt>
                <c:pt idx="4">
                  <c:v>0.42</c:v>
                </c:pt>
                <c:pt idx="5">
                  <c:v>0.4</c:v>
                </c:pt>
                <c:pt idx="6">
                  <c:v>0.38</c:v>
                </c:pt>
                <c:pt idx="7">
                  <c:v>0.33</c:v>
                </c:pt>
                <c:pt idx="8">
                  <c:v>0.28999999999999998</c:v>
                </c:pt>
                <c:pt idx="9">
                  <c:v>0.24</c:v>
                </c:pt>
                <c:pt idx="10">
                  <c:v>0.01</c:v>
                </c:pt>
              </c:numCache>
            </c:numRef>
          </c:val>
          <c:extLst>
            <c:ext xmlns:c16="http://schemas.microsoft.com/office/drawing/2014/chart" uri="{C3380CC4-5D6E-409C-BE32-E72D297353CC}">
              <c16:uniqueId val="{0000000B-AAAB-114A-8E03-C572932F5E5C}"/>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B725-4F4B-9BE7-735F8C0A0366}"/>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B725-4F4B-9BE7-735F8C0A0366}"/>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B725-4F4B-9BE7-735F8C0A0366}"/>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B725-4F4B-9BE7-735F8C0A0366}"/>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B725-4F4B-9BE7-735F8C0A0366}"/>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B725-4F4B-9BE7-735F8C0A0366}"/>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B725-4F4B-9BE7-735F8C0A0366}"/>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B725-4F4B-9BE7-735F8C0A0366}"/>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B725-4F4B-9BE7-735F8C0A0366}"/>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B725-4F4B-9BE7-735F8C0A0366}"/>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B725-4F4B-9BE7-735F8C0A036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Reduces risk of passing on infections to other patients</c:v>
                </c:pt>
                <c:pt idx="1">
                  <c:v>Reduces risk of catching infections</c:v>
                </c:pt>
                <c:pt idx="2">
                  <c:v>Reduces risk of passing on infections to healthcare staff</c:v>
                </c:pt>
                <c:pt idx="3">
                  <c:v>If people are unwell, it helps them to still be able to see a doctor</c:v>
                </c:pt>
                <c:pt idx="4">
                  <c:v>It offers reassurance for people who might need to self-isolate</c:v>
                </c:pt>
                <c:pt idx="5">
                  <c:v>It`s more accessible to speak with a doctor if people live in more remote locations</c:v>
                </c:pt>
                <c:pt idx="6">
                  <c:v>It reduces the burden on medical professionals / hospitals</c:v>
                </c:pt>
                <c:pt idx="7">
                  <c:v>It helps me get an appointment more quickly / saves me waiting</c:v>
                </c:pt>
                <c:pt idx="8">
                  <c:v>It reduces healthcare costs</c:v>
                </c:pt>
                <c:pt idx="9">
                  <c:v>It speeds up diagnosis</c:v>
                </c:pt>
                <c:pt idx="10">
                  <c:v>Other</c:v>
                </c:pt>
              </c:strCache>
            </c:strRef>
          </c:cat>
          <c:val>
            <c:numRef>
              <c:f>Sheet1!$B$2:$B$12</c:f>
              <c:numCache>
                <c:formatCode>General</c:formatCode>
                <c:ptCount val="11"/>
                <c:pt idx="0">
                  <c:v>0.5</c:v>
                </c:pt>
                <c:pt idx="1">
                  <c:v>0.49</c:v>
                </c:pt>
                <c:pt idx="2">
                  <c:v>0.48</c:v>
                </c:pt>
                <c:pt idx="3">
                  <c:v>0.45</c:v>
                </c:pt>
                <c:pt idx="4">
                  <c:v>0.42</c:v>
                </c:pt>
                <c:pt idx="5">
                  <c:v>0.4</c:v>
                </c:pt>
                <c:pt idx="6">
                  <c:v>0.38</c:v>
                </c:pt>
                <c:pt idx="7">
                  <c:v>0.33</c:v>
                </c:pt>
                <c:pt idx="8">
                  <c:v>0.28999999999999998</c:v>
                </c:pt>
                <c:pt idx="9">
                  <c:v>0.24</c:v>
                </c:pt>
                <c:pt idx="10">
                  <c:v>0.01</c:v>
                </c:pt>
              </c:numCache>
            </c:numRef>
          </c:val>
          <c:extLst>
            <c:ext xmlns:c16="http://schemas.microsoft.com/office/drawing/2014/chart" uri="{C3380CC4-5D6E-409C-BE32-E72D297353CC}">
              <c16:uniqueId val="{0000000B-B725-4F4B-9BE7-735F8C0A0366}"/>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3778-DB43-A864-1EBBC380AD5B}"/>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3778-DB43-A864-1EBBC380AD5B}"/>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3778-DB43-A864-1EBBC380AD5B}"/>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3778-DB43-A864-1EBBC380AD5B}"/>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3778-DB43-A864-1EBBC380AD5B}"/>
                </c:ext>
              </c:extLst>
            </c:dLbl>
            <c:dLbl>
              <c:idx val="5"/>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3778-DB43-A864-1EBBC380AD5B}"/>
                </c:ext>
              </c:extLst>
            </c:dLbl>
            <c:dLbl>
              <c:idx val="6"/>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3778-DB43-A864-1EBBC380AD5B}"/>
                </c:ext>
              </c:extLst>
            </c:dLbl>
            <c:dLbl>
              <c:idx val="7"/>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7-3778-DB43-A864-1EBBC380AD5B}"/>
                </c:ext>
              </c:extLst>
            </c:dLbl>
            <c:dLbl>
              <c:idx val="8"/>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3778-DB43-A864-1EBBC380AD5B}"/>
                </c:ext>
              </c:extLst>
            </c:dLbl>
            <c:dLbl>
              <c:idx val="9"/>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3778-DB43-A864-1EBBC380AD5B}"/>
                </c:ext>
              </c:extLst>
            </c:dLbl>
            <c:dLbl>
              <c:idx val="1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3778-DB43-A864-1EBBC380AD5B}"/>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Reduces risk of passing on infections to other patients</c:v>
                </c:pt>
                <c:pt idx="1">
                  <c:v>Reduces risk of catching infections</c:v>
                </c:pt>
                <c:pt idx="2">
                  <c:v>Reduces risk of passing on infections to healthcare staff</c:v>
                </c:pt>
                <c:pt idx="3">
                  <c:v>If people are unwell, it helps them to still be able to see a doctor</c:v>
                </c:pt>
                <c:pt idx="4">
                  <c:v>It offers reassurance for people who might need to self-isolate</c:v>
                </c:pt>
                <c:pt idx="5">
                  <c:v>It`s more accessible to speak with a doctor if people live in more remote locations</c:v>
                </c:pt>
                <c:pt idx="6">
                  <c:v>It reduces the burden on medical professionals / hospitals</c:v>
                </c:pt>
                <c:pt idx="7">
                  <c:v>It helps me get an appointment more quickly / saves me waiting</c:v>
                </c:pt>
                <c:pt idx="8">
                  <c:v>It reduces healthcare costs</c:v>
                </c:pt>
                <c:pt idx="9">
                  <c:v>It speeds up diagnosis</c:v>
                </c:pt>
                <c:pt idx="10">
                  <c:v>Other</c:v>
                </c:pt>
              </c:strCache>
            </c:strRef>
          </c:cat>
          <c:val>
            <c:numRef>
              <c:f>Sheet1!$B$2:$B$12</c:f>
              <c:numCache>
                <c:formatCode>General</c:formatCode>
                <c:ptCount val="11"/>
                <c:pt idx="0">
                  <c:v>0.5</c:v>
                </c:pt>
                <c:pt idx="1">
                  <c:v>0.49</c:v>
                </c:pt>
                <c:pt idx="2">
                  <c:v>0.48</c:v>
                </c:pt>
                <c:pt idx="3">
                  <c:v>0.45</c:v>
                </c:pt>
                <c:pt idx="4">
                  <c:v>0.42</c:v>
                </c:pt>
                <c:pt idx="5">
                  <c:v>0.4</c:v>
                </c:pt>
                <c:pt idx="6">
                  <c:v>0.38</c:v>
                </c:pt>
                <c:pt idx="7">
                  <c:v>0.33</c:v>
                </c:pt>
                <c:pt idx="8">
                  <c:v>0.28999999999999998</c:v>
                </c:pt>
                <c:pt idx="9">
                  <c:v>0.24</c:v>
                </c:pt>
                <c:pt idx="10">
                  <c:v>0.01</c:v>
                </c:pt>
              </c:numCache>
            </c:numRef>
          </c:val>
          <c:extLst>
            <c:ext xmlns:c16="http://schemas.microsoft.com/office/drawing/2014/chart" uri="{C3380CC4-5D6E-409C-BE32-E72D297353CC}">
              <c16:uniqueId val="{0000000B-3778-DB43-A864-1EBBC380AD5B}"/>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Share of responses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C0C-CF49-B178-04ECC71C02D6}"/>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C0C-CF49-B178-04ECC71C02D6}"/>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C0C-CF49-B178-04ECC71C02D6}"/>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C0C-CF49-B178-04ECC71C02D6}"/>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C0C-CF49-B178-04ECC71C02D6}"/>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C0C-CF49-B178-04ECC71C02D6}"/>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C0C-CF49-B178-04ECC71C02D6}"/>
                </c:ext>
              </c:extLst>
            </c:dLbl>
            <c:dLbl>
              <c:idx val="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C0C-CF49-B178-04ECC71C02D6}"/>
                </c:ext>
              </c:extLst>
            </c:dLbl>
            <c:dLbl>
              <c:idx val="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C0C-CF49-B178-04ECC71C02D6}"/>
                </c:ext>
              </c:extLst>
            </c:dLbl>
            <c:dLbl>
              <c:idx val="9"/>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C0C-CF49-B178-04ECC71C02D6}"/>
                </c:ext>
              </c:extLst>
            </c:dLbl>
            <c:dLbl>
              <c:idx val="1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C0C-CF49-B178-04ECC71C02D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Reduces risk of passing on infections to other patients</c:v>
                </c:pt>
                <c:pt idx="1">
                  <c:v>Reduces risk of catching infections</c:v>
                </c:pt>
                <c:pt idx="2">
                  <c:v>Reduces risk of passing on infections to healthcare staff</c:v>
                </c:pt>
                <c:pt idx="3">
                  <c:v>If people are unwell, it helps them to still be able to see a doctor</c:v>
                </c:pt>
                <c:pt idx="4">
                  <c:v>It offers reassurance for people who might need to self-isolate</c:v>
                </c:pt>
                <c:pt idx="5">
                  <c:v>It`s more accessible to speak with a doctor if people live in more remote locations</c:v>
                </c:pt>
                <c:pt idx="6">
                  <c:v>It reduces the burden on medical professionals / hospitals</c:v>
                </c:pt>
                <c:pt idx="7">
                  <c:v>It helps me get an appointment more quickly / saves me waiting</c:v>
                </c:pt>
                <c:pt idx="8">
                  <c:v>It reduces healthcare costs</c:v>
                </c:pt>
                <c:pt idx="9">
                  <c:v>It speeds up diagnosis</c:v>
                </c:pt>
                <c:pt idx="10">
                  <c:v>Other</c:v>
                </c:pt>
              </c:strCache>
            </c:strRef>
          </c:cat>
          <c:val>
            <c:numRef>
              <c:f>Sheet1!$B$2:$B$12</c:f>
              <c:numCache>
                <c:formatCode>General</c:formatCode>
                <c:ptCount val="11"/>
                <c:pt idx="0">
                  <c:v>0.5</c:v>
                </c:pt>
                <c:pt idx="1">
                  <c:v>0.49</c:v>
                </c:pt>
                <c:pt idx="2">
                  <c:v>0.48</c:v>
                </c:pt>
                <c:pt idx="3">
                  <c:v>0.45</c:v>
                </c:pt>
                <c:pt idx="4">
                  <c:v>0.42</c:v>
                </c:pt>
                <c:pt idx="5">
                  <c:v>0.4</c:v>
                </c:pt>
                <c:pt idx="6">
                  <c:v>0.38</c:v>
                </c:pt>
                <c:pt idx="7">
                  <c:v>0.33</c:v>
                </c:pt>
                <c:pt idx="8">
                  <c:v>0.28999999999999998</c:v>
                </c:pt>
                <c:pt idx="9">
                  <c:v>0.24</c:v>
                </c:pt>
                <c:pt idx="10">
                  <c:v>0.01</c:v>
                </c:pt>
              </c:numCache>
            </c:numRef>
          </c:val>
          <c:smooth val="0"/>
          <c:extLst>
            <c:ext xmlns:c16="http://schemas.microsoft.com/office/drawing/2014/chart" uri="{C3380CC4-5D6E-409C-BE32-E72D297353CC}">
              <c16:uniqueId val="{0000000B-7C0C-CF49-B178-04ECC71C02D6}"/>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Share of responses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215-BA41-B95C-15CB648AB543}"/>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215-BA41-B95C-15CB648AB543}"/>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215-BA41-B95C-15CB648AB543}"/>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215-BA41-B95C-15CB648AB543}"/>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215-BA41-B95C-15CB648AB543}"/>
                </c:ext>
              </c:extLst>
            </c:dLbl>
            <c:dLbl>
              <c:idx val="5"/>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215-BA41-B95C-15CB648AB543}"/>
                </c:ext>
              </c:extLst>
            </c:dLbl>
            <c:dLbl>
              <c:idx val="6"/>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215-BA41-B95C-15CB648AB543}"/>
                </c:ext>
              </c:extLst>
            </c:dLbl>
            <c:dLbl>
              <c:idx val="7"/>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215-BA41-B95C-15CB648AB543}"/>
                </c:ext>
              </c:extLst>
            </c:dLbl>
            <c:dLbl>
              <c:idx val="8"/>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215-BA41-B95C-15CB648AB543}"/>
                </c:ext>
              </c:extLst>
            </c:dLbl>
            <c:dLbl>
              <c:idx val="9"/>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215-BA41-B95C-15CB648AB543}"/>
                </c:ext>
              </c:extLst>
            </c:dLbl>
            <c:dLbl>
              <c:idx val="1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215-BA41-B95C-15CB648AB543}"/>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Reduces risk of passing on infections to other patients</c:v>
                </c:pt>
                <c:pt idx="1">
                  <c:v>Reduces risk of catching infections</c:v>
                </c:pt>
                <c:pt idx="2">
                  <c:v>Reduces risk of passing on infections to healthcare staff</c:v>
                </c:pt>
                <c:pt idx="3">
                  <c:v>If people are unwell, it helps them to still be able to see a doctor</c:v>
                </c:pt>
                <c:pt idx="4">
                  <c:v>It offers reassurance for people who might need to self-isolate</c:v>
                </c:pt>
                <c:pt idx="5">
                  <c:v>It`s more accessible to speak with a doctor if people live in more remote locations</c:v>
                </c:pt>
                <c:pt idx="6">
                  <c:v>It reduces the burden on medical professionals / hospitals</c:v>
                </c:pt>
                <c:pt idx="7">
                  <c:v>It helps me get an appointment more quickly / saves me waiting</c:v>
                </c:pt>
                <c:pt idx="8">
                  <c:v>It reduces healthcare costs</c:v>
                </c:pt>
                <c:pt idx="9">
                  <c:v>It speeds up diagnosis</c:v>
                </c:pt>
                <c:pt idx="10">
                  <c:v>Other</c:v>
                </c:pt>
              </c:strCache>
            </c:strRef>
          </c:cat>
          <c:val>
            <c:numRef>
              <c:f>Sheet1!$B$2:$B$12</c:f>
              <c:numCache>
                <c:formatCode>General</c:formatCode>
                <c:ptCount val="11"/>
                <c:pt idx="0">
                  <c:v>0.5</c:v>
                </c:pt>
                <c:pt idx="1">
                  <c:v>0.49</c:v>
                </c:pt>
                <c:pt idx="2">
                  <c:v>0.48</c:v>
                </c:pt>
                <c:pt idx="3">
                  <c:v>0.45</c:v>
                </c:pt>
                <c:pt idx="4">
                  <c:v>0.42</c:v>
                </c:pt>
                <c:pt idx="5">
                  <c:v>0.4</c:v>
                </c:pt>
                <c:pt idx="6">
                  <c:v>0.38</c:v>
                </c:pt>
                <c:pt idx="7">
                  <c:v>0.33</c:v>
                </c:pt>
                <c:pt idx="8">
                  <c:v>0.28999999999999998</c:v>
                </c:pt>
                <c:pt idx="9">
                  <c:v>0.24</c:v>
                </c:pt>
                <c:pt idx="10">
                  <c:v>0.01</c:v>
                </c:pt>
              </c:numCache>
            </c:numRef>
          </c:val>
          <c:smooth val="0"/>
          <c:extLst>
            <c:ext xmlns:c16="http://schemas.microsoft.com/office/drawing/2014/chart" uri="{C3380CC4-5D6E-409C-BE32-E72D297353CC}">
              <c16:uniqueId val="{0000000B-1215-BA41-B95C-15CB648AB543}"/>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E19141AE-BEDA-4AE7-9093-8C6C1AB38CB0}"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E0305E0C-440E-4DCB-B0AA-D245D3A3ADFD}"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A9FAF649-6767-4D7F-8F51-23A10BA5E086}"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C075C448-79F1-4650-8E32-4941237BB7AF}"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0ED14674-F940-4BC6-A721-E8D0EE912809}"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5A73CA76-76EB-402A-86A7-7F64350B2C59}"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88EBD3F7-265F-4BAF-B824-300D30C92A29}"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E5C8418F-21AB-429A-81FB-A9224CC144CF}"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C36284AE-5B6B-45BC-A4DC-A0D452102D82}"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7E49C9CD-8C0E-408E-9DDE-E8F7FCD3D28B}"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5FCB0371-B094-48A7-B8AF-AD26C00FE3FC}"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1106721/digital-health-benefits-during-covid-19-pandemic-in-uk"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1106721/digital-health-benefits-during-covid-19-pandemic-in-uk"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hyperlink" Target="http://www.statista.com/statistics/1106721/digital-health-benefits-during-covid-19-pandemic-in-uk" TargetMode="Externa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1106721/digital-health-benefits-during-covid-19-pandemic-in-uk" TargetMode="Externa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1106721/digital-health-benefits-during-covid-19-pandemic-in-uk"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1106721/digital-health-benefits-during-covid-19-pandemic-in-uk"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1106721/digital-health-benefits-during-covid-19-pandemic-in-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Which of the following do you think are the biggest benefits of a digital health service given the current situation?</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l">
              <a:lnSpc>
                <a:spcPct val="100000"/>
              </a:lnSpc>
              <a:spcAft>
                <a:spcPct val="20000"/>
              </a:spcAft>
            </a:pPr>
            <a:r>
              <a:rPr sz="1400" b="1">
                <a:solidFill>
                  <a:srgbClr val="0A85E6"/>
                </a:solidFill>
                <a:latin typeface="Open Sans"/>
              </a:rPr>
              <a:t>STATE OF HEALTH</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Which of the following do you think are the biggest benefits of a digital health service given the current situation?</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Opinion on benefits of digital health during the COVID-19 outbreak in the UK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Kingdom; March 5 to March 12, 2020; 16-64 years; 2,229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GlobalWebIndex; </a:t>
            </a:r>
            <a:r>
              <a:rPr sz="800">
                <a:solidFill>
                  <a:srgbClr val="555555"/>
                </a:solidFill>
                <a:latin typeface="Open Sans"/>
                <a:hlinkClick r:id="rId5"/>
              </a:rPr>
              <a:t>ID 1106721</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5082800" y="1882800"/>
            <a:ext cx="1930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Share of responses</a:t>
            </a: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Which of the following do you think are the biggest benefits of a digital health service given the current situation?</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Opinion on benefits of digital health during the COVID-19 outbreak in the UK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Kingdom; March 5 to March 12, 2020; 16-64 years; 2,229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GlobalWebIndex; </a:t>
            </a:r>
            <a:r>
              <a:rPr sz="800">
                <a:solidFill>
                  <a:srgbClr val="555555"/>
                </a:solidFill>
                <a:latin typeface="Open Sans"/>
                <a:hlinkClick r:id="rId5"/>
              </a:rPr>
              <a:t>ID 1106721</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3290600" y="1882800"/>
            <a:ext cx="1930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Share of responses</a:t>
            </a:r>
          </a:p>
        </p:txBody>
      </p:sp>
      <p:sp>
        <p:nvSpPr>
          <p:cNvPr id="7"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8"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Which of the following do you think are the biggest benefits of a digital health service given the current situation?</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Opinion on benefits of digital health during the COVID-19 outbreak in the UK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Kingdom; March 5 to March 12, 2020; 16-64 years; 2,229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GlobalWebIndex; </a:t>
            </a:r>
            <a:r>
              <a:rPr sz="800">
                <a:solidFill>
                  <a:srgbClr val="555555"/>
                </a:solidFill>
                <a:latin typeface="Open Sans"/>
                <a:hlinkClick r:id="rId5"/>
              </a:rPr>
              <a:t>ID 1106721</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Which of the following do you think are the biggest benefits of a digital health service given the current situation?</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Opinion on benefits of digital health during the COVID-19 outbreak in the UK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Kingdom; March 5 to March 12, 2020; 16-64 years; 2,229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GlobalWebIndex; </a:t>
            </a:r>
            <a:r>
              <a:rPr sz="800">
                <a:solidFill>
                  <a:srgbClr val="555555"/>
                </a:solidFill>
                <a:latin typeface="Open Sans"/>
                <a:hlinkClick r:id="rId5"/>
              </a:rPr>
              <a:t>ID 1106721</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Which of the following do you think are the biggest benefits of a digital health service given the current situation?</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Opinion on benefits of digital health during the COVID-19 outbreak in the UK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Kingdom; March 5 to March 12, 2020; 16-64 years; 2,229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GlobalWebIndex; </a:t>
            </a:r>
            <a:r>
              <a:rPr sz="800">
                <a:solidFill>
                  <a:srgbClr val="555555"/>
                </a:solidFill>
                <a:latin typeface="Open Sans"/>
                <a:hlinkClick r:id="rId5"/>
              </a:rPr>
              <a:t>ID 1106721</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Which of the following do you think are the biggest benefits of a digital health service given the current situation?</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Opinion on benefits of digital health during the COVID-19 outbreak in the UK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Kingdom; March 5 to March 12, 2020; 16-64 years; 2,229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GlobalWebIndex; </a:t>
            </a:r>
            <a:r>
              <a:rPr sz="800">
                <a:solidFill>
                  <a:srgbClr val="555555"/>
                </a:solidFill>
                <a:latin typeface="Open Sans"/>
                <a:hlinkClick r:id="rId5"/>
              </a:rPr>
              <a:t>ID 1106721</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Which of the following do you think are the biggest benefits of a digital health service given the current situation?</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Opinion on benefits of digital health during the COVID-19 outbreak in the UK 2020</a:t>
            </a:r>
          </a:p>
        </p:txBody>
      </p:sp>
      <p:graphicFrame>
        <p:nvGraphicFramePr>
          <p:cNvPr id="4" name="New Table"/>
          <p:cNvGraphicFramePr>
            <a:graphicFrameLocks noGrp="1"/>
          </p:cNvGraphicFramePr>
          <p:nvPr/>
        </p:nvGraphicFramePr>
        <p:xfrm>
          <a:off x="676800" y="1882800"/>
          <a:ext cx="5334000" cy="280416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GlobalWebIndex</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GlobalWebIndex</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March 5 to March 12, 2020</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United Kingdom</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2,229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16-64 years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GlobalWebIndex</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March 2020</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GWI Coronavirus Research March 2020, page 15</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Multiple responses possible.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A survey carried out in the United Kingdom (UK) in March 2020, found that 50 percent of respondents believe one of the biggest benefits of digital health services during the current coronavirus (COVID-19) outbreak is the reduced risk of passing on infections to other patients, while a further 49 percent think that reduced risk of catching infections is the main benefit. Furthermore 48 percent believe a benefit of digital health would be the reduced risk of passing infection to health professionals. For further information about the coronavirus (COVID-19) pandemic, please visit our dedicated Facts and Figures page.</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716</Words>
  <Application>Microsoft Macintosh PowerPoint</Application>
  <PresentationFormat>Breitbild</PresentationFormat>
  <Paragraphs>81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Open Sans</vt:lpstr>
      <vt:lpstr>Open Sans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2020-05-05T11:49:52Z</cp:lastPrinted>
  <dcterms:created xsi:type="dcterms:W3CDTF">2020-05-05T09:49:52Z</dcterms:created>
  <dcterms:modified xsi:type="dcterms:W3CDTF">2020-05-05T09:50:06Z</dcterms:modified>
</cp:coreProperties>
</file>