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Compound annual growth rate 2015-2020</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87BD-8945-B978-7C1173523765}"/>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87BD-8945-B978-7C1173523765}"/>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87BD-8945-B978-7C1173523765}"/>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87BD-8945-B978-7C1173523765}"/>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87BD-8945-B978-7C117352376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Mobile health</c:v>
                </c:pt>
                <c:pt idx="1">
                  <c:v>Wireless health</c:v>
                </c:pt>
                <c:pt idx="2">
                  <c:v>Telehealth</c:v>
                </c:pt>
                <c:pt idx="3">
                  <c:v>EHR/EMR</c:v>
                </c:pt>
                <c:pt idx="4">
                  <c:v>Average</c:v>
                </c:pt>
              </c:strCache>
            </c:strRef>
          </c:cat>
          <c:val>
            <c:numRef>
              <c:f>Sheet1!$B$2:$B$6</c:f>
              <c:numCache>
                <c:formatCode>General</c:formatCode>
                <c:ptCount val="5"/>
                <c:pt idx="0">
                  <c:v>0.41</c:v>
                </c:pt>
                <c:pt idx="1">
                  <c:v>0.23</c:v>
                </c:pt>
                <c:pt idx="2">
                  <c:v>0.15</c:v>
                </c:pt>
                <c:pt idx="3">
                  <c:v>0.04</c:v>
                </c:pt>
                <c:pt idx="4">
                  <c:v>0.21</c:v>
                </c:pt>
              </c:numCache>
            </c:numRef>
          </c:val>
          <c:extLst>
            <c:ext xmlns:c16="http://schemas.microsoft.com/office/drawing/2014/chart" uri="{C3380CC4-5D6E-409C-BE32-E72D297353CC}">
              <c16:uniqueId val="{00000005-87BD-8945-B978-7C1173523765}"/>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Compound annual growth rate 2015-2020</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Compound annual growth rate 2015-2020</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D93-E742-A79F-5374CE2C3BF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D93-E742-A79F-5374CE2C3BF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D93-E742-A79F-5374CE2C3BF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D93-E742-A79F-5374CE2C3BF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D93-E742-A79F-5374CE2C3BF4}"/>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Mobile health</c:v>
                </c:pt>
                <c:pt idx="1">
                  <c:v>Wireless health</c:v>
                </c:pt>
                <c:pt idx="2">
                  <c:v>Telehealth</c:v>
                </c:pt>
                <c:pt idx="3">
                  <c:v>EHR/EMR</c:v>
                </c:pt>
                <c:pt idx="4">
                  <c:v>Average</c:v>
                </c:pt>
              </c:strCache>
            </c:strRef>
          </c:cat>
          <c:val>
            <c:numRef>
              <c:f>Sheet1!$B$2:$B$6</c:f>
              <c:numCache>
                <c:formatCode>General</c:formatCode>
                <c:ptCount val="5"/>
                <c:pt idx="0">
                  <c:v>0.41</c:v>
                </c:pt>
                <c:pt idx="1">
                  <c:v>0.23</c:v>
                </c:pt>
                <c:pt idx="2">
                  <c:v>0.15</c:v>
                </c:pt>
                <c:pt idx="3">
                  <c:v>0.04</c:v>
                </c:pt>
                <c:pt idx="4">
                  <c:v>0.21</c:v>
                </c:pt>
              </c:numCache>
            </c:numRef>
          </c:val>
          <c:extLst>
            <c:ext xmlns:c16="http://schemas.microsoft.com/office/drawing/2014/chart" uri="{C3380CC4-5D6E-409C-BE32-E72D297353CC}">
              <c16:uniqueId val="{00000005-6D93-E742-A79F-5374CE2C3BF4}"/>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Compound annual growth rate 2015-2020</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Compound annual growth rate 2015-2020</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D87C-1F4C-8BD7-585E53DE0337}"/>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D87C-1F4C-8BD7-585E53DE0337}"/>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D87C-1F4C-8BD7-585E53DE0337}"/>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D87C-1F4C-8BD7-585E53DE0337}"/>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D87C-1F4C-8BD7-585E53DE033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c:v>
                </c:pt>
                <c:pt idx="1">
                  <c:v>EHR/EMR</c:v>
                </c:pt>
                <c:pt idx="2">
                  <c:v>Telehealth</c:v>
                </c:pt>
                <c:pt idx="3">
                  <c:v>Wireless health</c:v>
                </c:pt>
                <c:pt idx="4">
                  <c:v>Mobile health</c:v>
                </c:pt>
              </c:strCache>
            </c:strRef>
          </c:cat>
          <c:val>
            <c:numRef>
              <c:f>Sheet1!$B$2:$B$6</c:f>
              <c:numCache>
                <c:formatCode>General</c:formatCode>
                <c:ptCount val="5"/>
                <c:pt idx="0">
                  <c:v>0.21</c:v>
                </c:pt>
                <c:pt idx="1">
                  <c:v>0.04</c:v>
                </c:pt>
                <c:pt idx="2">
                  <c:v>0.15</c:v>
                </c:pt>
                <c:pt idx="3">
                  <c:v>0.23</c:v>
                </c:pt>
                <c:pt idx="4">
                  <c:v>0.41</c:v>
                </c:pt>
              </c:numCache>
            </c:numRef>
          </c:val>
          <c:extLst>
            <c:ext xmlns:c16="http://schemas.microsoft.com/office/drawing/2014/chart" uri="{C3380CC4-5D6E-409C-BE32-E72D297353CC}">
              <c16:uniqueId val="{00000005-D87C-1F4C-8BD7-585E53DE0337}"/>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Compound annual growth rate 2015-2020</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304C-9D4F-9FD6-F906073A7A57}"/>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304C-9D4F-9FD6-F906073A7A57}"/>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304C-9D4F-9FD6-F906073A7A57}"/>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304C-9D4F-9FD6-F906073A7A57}"/>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304C-9D4F-9FD6-F906073A7A5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c:v>
                </c:pt>
                <c:pt idx="1">
                  <c:v>EHR/EMR</c:v>
                </c:pt>
                <c:pt idx="2">
                  <c:v>Telehealth</c:v>
                </c:pt>
                <c:pt idx="3">
                  <c:v>Wireless health</c:v>
                </c:pt>
                <c:pt idx="4">
                  <c:v>Mobile health</c:v>
                </c:pt>
              </c:strCache>
            </c:strRef>
          </c:cat>
          <c:val>
            <c:numRef>
              <c:f>Sheet1!$B$2:$B$6</c:f>
              <c:numCache>
                <c:formatCode>General</c:formatCode>
                <c:ptCount val="5"/>
                <c:pt idx="0">
                  <c:v>0.21</c:v>
                </c:pt>
                <c:pt idx="1">
                  <c:v>0.04</c:v>
                </c:pt>
                <c:pt idx="2">
                  <c:v>0.15</c:v>
                </c:pt>
                <c:pt idx="3">
                  <c:v>0.23</c:v>
                </c:pt>
                <c:pt idx="4">
                  <c:v>0.41</c:v>
                </c:pt>
              </c:numCache>
            </c:numRef>
          </c:val>
          <c:extLst>
            <c:ext xmlns:c16="http://schemas.microsoft.com/office/drawing/2014/chart" uri="{C3380CC4-5D6E-409C-BE32-E72D297353CC}">
              <c16:uniqueId val="{00000005-304C-9D4F-9FD6-F906073A7A57}"/>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Compound annual growth rate 2015-2020</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A31-294B-8E9D-784BC3F047ED}"/>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A31-294B-8E9D-784BC3F047ED}"/>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A31-294B-8E9D-784BC3F047ED}"/>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A31-294B-8E9D-784BC3F047ED}"/>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A31-294B-8E9D-784BC3F047ED}"/>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Mobile health</c:v>
                </c:pt>
                <c:pt idx="1">
                  <c:v>Wireless health</c:v>
                </c:pt>
                <c:pt idx="2">
                  <c:v>Telehealth</c:v>
                </c:pt>
                <c:pt idx="3">
                  <c:v>EHR/EMR</c:v>
                </c:pt>
                <c:pt idx="4">
                  <c:v>Average</c:v>
                </c:pt>
              </c:strCache>
            </c:strRef>
          </c:cat>
          <c:val>
            <c:numRef>
              <c:f>Sheet1!$B$2:$B$6</c:f>
              <c:numCache>
                <c:formatCode>General</c:formatCode>
                <c:ptCount val="5"/>
                <c:pt idx="0">
                  <c:v>0.41</c:v>
                </c:pt>
                <c:pt idx="1">
                  <c:v>0.23</c:v>
                </c:pt>
                <c:pt idx="2">
                  <c:v>0.15</c:v>
                </c:pt>
                <c:pt idx="3">
                  <c:v>0.04</c:v>
                </c:pt>
                <c:pt idx="4">
                  <c:v>0.21</c:v>
                </c:pt>
              </c:numCache>
            </c:numRef>
          </c:val>
          <c:smooth val="0"/>
          <c:extLst>
            <c:ext xmlns:c16="http://schemas.microsoft.com/office/drawing/2014/chart" uri="{C3380CC4-5D6E-409C-BE32-E72D297353CC}">
              <c16:uniqueId val="{00000005-8A31-294B-8E9D-784BC3F047ED}"/>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Compound annual growth rate 2015-2020</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Compound annual growth rate 2015-2020</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A8-CE43-9166-2910F14AB1C8}"/>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A8-CE43-9166-2910F14AB1C8}"/>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A8-CE43-9166-2910F14AB1C8}"/>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A8-CE43-9166-2910F14AB1C8}"/>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A8-CE43-9166-2910F14AB1C8}"/>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Mobile health</c:v>
                </c:pt>
                <c:pt idx="1">
                  <c:v>Wireless health</c:v>
                </c:pt>
                <c:pt idx="2">
                  <c:v>Telehealth</c:v>
                </c:pt>
                <c:pt idx="3">
                  <c:v>EHR/EMR</c:v>
                </c:pt>
                <c:pt idx="4">
                  <c:v>Average</c:v>
                </c:pt>
              </c:strCache>
            </c:strRef>
          </c:cat>
          <c:val>
            <c:numRef>
              <c:f>Sheet1!$B$2:$B$6</c:f>
              <c:numCache>
                <c:formatCode>General</c:formatCode>
                <c:ptCount val="5"/>
                <c:pt idx="0">
                  <c:v>0.41</c:v>
                </c:pt>
                <c:pt idx="1">
                  <c:v>0.23</c:v>
                </c:pt>
                <c:pt idx="2">
                  <c:v>0.15</c:v>
                </c:pt>
                <c:pt idx="3">
                  <c:v>0.04</c:v>
                </c:pt>
                <c:pt idx="4">
                  <c:v>0.21</c:v>
                </c:pt>
              </c:numCache>
            </c:numRef>
          </c:val>
          <c:smooth val="0"/>
          <c:extLst>
            <c:ext xmlns:c16="http://schemas.microsoft.com/office/drawing/2014/chart" uri="{C3380CC4-5D6E-409C-BE32-E72D297353CC}">
              <c16:uniqueId val="{00000005-5BA8-CE43-9166-2910F14AB1C8}"/>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Compound annual growth rate 2015-2020</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E8B39314-1E4B-4FFA-83ED-E47AE770900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2663EED-6217-4357-AEC9-D87C8E6017E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C19E9429-C36F-46F6-9A16-5820277D23B7}"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41D9EB97-ADAE-4951-A975-581F663D4597}"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D31DDCE5-59DA-4111-9AFB-D3724523943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B54578E6-6DAD-427A-8813-9D00C2D3E465}"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A4534C1B-CA91-41C2-8282-48E2F7A85974}"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BA2C68E5-6E10-4317-9069-29E41CA38891}"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6391814C-9EEB-435C-8AAA-484DA547F673}"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A7EE4F0F-86A4-488C-857C-69A9D3F0BDF9}"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EF5E5288-1928-4B65-B029-9BD80212B2BB}"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387875/forecast-cagr-of-worldwide-digital-health-market-by-segment"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387875/forecast-cagr-of-worldwide-digital-health-market-by-segment"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387875/forecast-cagr-of-worldwide-digital-health-market-by-segment"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387875/forecast-cagr-of-worldwide-digital-health-market-by-segment"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387875/forecast-cagr-of-worldwide-digital-health-market-by-segment"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387875/forecast-cagr-of-worldwide-digital-health-market-by-segment"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387875/forecast-cagr-of-worldwide-digital-health-market-by-seg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Projected CAGR for the global digital health market in the period 2015-2020, by major segment</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Projected CAGR for the global digital health market in the period 2015-2020, by major segment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Forecast CAGR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387875</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Projected CAGR for the global digital health market in the period 2015-2020, by major segment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Forecast CAGR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387875</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Projected CAGR for the global digital health market in the period 2015-2020, by major segment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Forecast CAGR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387875</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4200150" y="1882800"/>
            <a:ext cx="3695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Compound annual growth rate 2015-2020</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Projected CAGR for the global digital health market in the period 2015-2020, by major segment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Forecast CAGR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387875</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2407950" y="1882800"/>
            <a:ext cx="3695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Compound annual growth rate 2015-2020</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Projected CAGR for the global digital health market in the period 2015-2020, by major segment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Forecast CAGR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387875</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Projected CAGR for the global digital health market in the period 2015-2020, by major segment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Forecast CAGR global digital health market by major segment 2015-2020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Allied Market Research; MarketsandMarkets; Transparency Market Research; BCC Research; Roland Berger; </a:t>
            </a:r>
            <a:r>
              <a:rPr sz="800">
                <a:solidFill>
                  <a:srgbClr val="555555"/>
                </a:solidFill>
                <a:latin typeface="Open Sans"/>
                <a:hlinkClick r:id="rId5"/>
              </a:rPr>
              <a:t>ID 387875</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Projected CAGR for the global digital health market in the period 2015-2020, by major segment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Forecast CAGR global digital health market by major segment 2015-2020</a:t>
            </a:r>
          </a:p>
        </p:txBody>
      </p:sp>
      <p:graphicFrame>
        <p:nvGraphicFramePr>
          <p:cNvPr id="4" name="New Table"/>
          <p:cNvGraphicFramePr>
            <a:graphicFrameLocks noGrp="1"/>
          </p:cNvGraphicFramePr>
          <p:nvPr/>
        </p:nvGraphicFramePr>
        <p:xfrm>
          <a:off x="676800" y="1882800"/>
          <a:ext cx="5334000" cy="304800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Allied Market Research; MarketsandMarkets; Transparency Market Research; BCC Research; Roland Berger</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Allied Market Research; MarketsandMarkets; Transparency Market Research; BCC Research; Roland Berger</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as of September 2016</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Worldwide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Roland Berger</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2016</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Digital and disrupted: All change for healthcare, page 4</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CAGR = compound annual growth rate.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a projection of the CAGR for the global digital health market from 2015 to 2020, by segment. During this period, the mobile health market's compound annual growth rate is expected to be around 41 percent. The digital health market is expected to reach over 200 billion U.S. dollars by 2020 driven particularly by the mobile health market.</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648</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2020-05-01T11:13:36Z</cp:lastPrinted>
  <dcterms:created xsi:type="dcterms:W3CDTF">2020-05-01T09:13:36Z</dcterms:created>
  <dcterms:modified xsi:type="dcterms:W3CDTF">2020-05-05T10:05:47Z</dcterms:modified>
</cp:coreProperties>
</file>