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  <p:sldId id="264" r:id="rId5"/>
    <p:sldId id="266" r:id="rId6"/>
    <p:sldId id="268" r:id="rId7"/>
    <p:sldId id="270" r:id="rId8"/>
    <p:sldId id="272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0"/>
    <p:restoredTop sz="0"/>
  </p:normalViewPr>
  <p:slideViewPr>
    <p:cSldViewPr>
      <p:cViewPr varScale="1">
        <p:scale>
          <a:sx n="82" d="100"/>
          <a:sy n="82" d="100"/>
        </p:scale>
        <p:origin x="1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respondents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A91-424D-B8EF-AFD9FBAA0892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A91-424D-B8EF-AFD9FBAA0892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A91-424D-B8EF-AFD9FBAA0892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A91-424D-B8EF-AFD9FBAA0892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A91-424D-B8EF-AFD9FBAA0892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A91-424D-B8EF-AFD9FBAA0892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9A91-424D-B8EF-AFD9FBAA0892}"/>
                </c:ext>
              </c:extLst>
            </c:dLbl>
            <c:dLbl>
              <c:idx val="7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A91-424D-B8EF-AFD9FBAA0892}"/>
                </c:ext>
              </c:extLst>
            </c:dLbl>
            <c:dLbl>
              <c:idx val="8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9A91-424D-B8EF-AFD9FBAA0892}"/>
                </c:ext>
              </c:extLst>
            </c:dLbl>
            <c:dLbl>
              <c:idx val="9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9A91-424D-B8EF-AFD9FBAA0892}"/>
                </c:ext>
              </c:extLst>
            </c:dLbl>
            <c:dLbl>
              <c:idx val="1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9A91-424D-B8EF-AFD9FBAA08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mtId="4294967295">
                    <a:solidFill>
                      <a:srgbClr val="0F283E"/>
                    </a:solidFill>
                    <a:latin typeface="Open Sans Ligh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The cost is a barrier</c:v>
                </c:pt>
                <c:pt idx="1">
                  <c:v>I don't know enough about them</c:v>
                </c:pt>
                <c:pt idx="2">
                  <c:v>I am not interested in technology for my health</c:v>
                </c:pt>
                <c:pt idx="3">
                  <c:v>I am concerned about the privacy of my health data and who will have access to it</c:v>
                </c:pt>
                <c:pt idx="4">
                  <c:v>I don't see it as useful</c:v>
                </c:pt>
                <c:pt idx="5">
                  <c:v>I don't trust the quality of data it delivers</c:v>
                </c:pt>
                <c:pt idx="6">
                  <c:v>I am concerned about insurance companies/public health bodies using my health data</c:v>
                </c:pt>
                <c:pt idx="7">
                  <c:v>I find devices, trackers, and apps too much effort</c:v>
                </c:pt>
                <c:pt idx="8">
                  <c:v>I don't understand how my data will be stored</c:v>
                </c:pt>
                <c:pt idx="9">
                  <c:v>Other</c:v>
                </c:pt>
                <c:pt idx="10">
                  <c:v>Nothing prevents me or is a barrier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0.28000000000000003</c:v>
                </c:pt>
                <c:pt idx="1">
                  <c:v>0.26</c:v>
                </c:pt>
                <c:pt idx="2">
                  <c:v>0.17</c:v>
                </c:pt>
                <c:pt idx="3">
                  <c:v>0.17</c:v>
                </c:pt>
                <c:pt idx="4">
                  <c:v>0.13</c:v>
                </c:pt>
                <c:pt idx="5">
                  <c:v>0.12</c:v>
                </c:pt>
                <c:pt idx="6">
                  <c:v>0.12</c:v>
                </c:pt>
                <c:pt idx="7">
                  <c:v>0.11</c:v>
                </c:pt>
                <c:pt idx="8">
                  <c:v>7.0000000000000007E-2</c:v>
                </c:pt>
                <c:pt idx="9">
                  <c:v>0.02</c:v>
                </c:pt>
                <c:pt idx="10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A91-424D-B8EF-AFD9FBAA08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25400">
            <a:solidFill>
              <a:srgbClr val="2F2F2F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>
              <a:solidFill>
                <a:srgbClr val="2F2F2F"/>
              </a:solidFill>
              <a:prstDash val="dot"/>
            </a:ln>
          </c:spPr>
        </c:majorGridlines>
        <c:numFmt formatCode="#,##0.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respondents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18F-8E48-841B-06F10EDBA30F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18F-8E48-841B-06F10EDBA30F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18F-8E48-841B-06F10EDBA30F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18F-8E48-841B-06F10EDBA30F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418F-8E48-841B-06F10EDBA30F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18F-8E48-841B-06F10EDBA30F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418F-8E48-841B-06F10EDBA30F}"/>
                </c:ext>
              </c:extLst>
            </c:dLbl>
            <c:dLbl>
              <c:idx val="7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18F-8E48-841B-06F10EDBA30F}"/>
                </c:ext>
              </c:extLst>
            </c:dLbl>
            <c:dLbl>
              <c:idx val="8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418F-8E48-841B-06F10EDBA30F}"/>
                </c:ext>
              </c:extLst>
            </c:dLbl>
            <c:dLbl>
              <c:idx val="9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418F-8E48-841B-06F10EDBA30F}"/>
                </c:ext>
              </c:extLst>
            </c:dLbl>
            <c:dLbl>
              <c:idx val="1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418F-8E48-841B-06F10EDBA3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mtId="4294967295">
                    <a:solidFill>
                      <a:srgbClr val="0F283E"/>
                    </a:solidFill>
                    <a:latin typeface="Open Sans Ligh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The cost is a barrier</c:v>
                </c:pt>
                <c:pt idx="1">
                  <c:v>I don't know enough about them</c:v>
                </c:pt>
                <c:pt idx="2">
                  <c:v>I am not interested in technology for my health</c:v>
                </c:pt>
                <c:pt idx="3">
                  <c:v>I am concerned about the privacy of my health data and who will have access to it</c:v>
                </c:pt>
                <c:pt idx="4">
                  <c:v>I don't see it as useful</c:v>
                </c:pt>
                <c:pt idx="5">
                  <c:v>I don't trust the quality of data it delivers</c:v>
                </c:pt>
                <c:pt idx="6">
                  <c:v>I am concerned about insurance companies/public health bodies using my health data</c:v>
                </c:pt>
                <c:pt idx="7">
                  <c:v>I find devices, trackers, and apps too much effort</c:v>
                </c:pt>
                <c:pt idx="8">
                  <c:v>I don't understand how my data will be stored</c:v>
                </c:pt>
                <c:pt idx="9">
                  <c:v>Other</c:v>
                </c:pt>
                <c:pt idx="10">
                  <c:v>Nothing prevents me or is a barrier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0.28000000000000003</c:v>
                </c:pt>
                <c:pt idx="1">
                  <c:v>0.26</c:v>
                </c:pt>
                <c:pt idx="2">
                  <c:v>0.17</c:v>
                </c:pt>
                <c:pt idx="3">
                  <c:v>0.17</c:v>
                </c:pt>
                <c:pt idx="4">
                  <c:v>0.13</c:v>
                </c:pt>
                <c:pt idx="5">
                  <c:v>0.12</c:v>
                </c:pt>
                <c:pt idx="6">
                  <c:v>0.12</c:v>
                </c:pt>
                <c:pt idx="7">
                  <c:v>0.11</c:v>
                </c:pt>
                <c:pt idx="8">
                  <c:v>7.0000000000000007E-2</c:v>
                </c:pt>
                <c:pt idx="9">
                  <c:v>0.02</c:v>
                </c:pt>
                <c:pt idx="10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18F-8E48-841B-06F10EDBA3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25400">
            <a:solidFill>
              <a:srgbClr val="2F2F2F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>
          <c:spPr>
            <a:ln>
              <a:solidFill>
                <a:srgbClr val="2F2F2F"/>
              </a:solidFill>
              <a:prstDash val="dot"/>
            </a:ln>
          </c:spPr>
        </c:majorGridlines>
        <c:numFmt formatCode="#,##0.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respondents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864-8E41-92DC-86A01821C819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864-8E41-92DC-86A01821C819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B864-8E41-92DC-86A01821C819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864-8E41-92DC-86A01821C819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B864-8E41-92DC-86A01821C819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864-8E41-92DC-86A01821C819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B864-8E41-92DC-86A01821C819}"/>
                </c:ext>
              </c:extLst>
            </c:dLbl>
            <c:dLbl>
              <c:idx val="7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B864-8E41-92DC-86A01821C819}"/>
                </c:ext>
              </c:extLst>
            </c:dLbl>
            <c:dLbl>
              <c:idx val="8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B864-8E41-92DC-86A01821C819}"/>
                </c:ext>
              </c:extLst>
            </c:dLbl>
            <c:dLbl>
              <c:idx val="9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B864-8E41-92DC-86A01821C819}"/>
                </c:ext>
              </c:extLst>
            </c:dLbl>
            <c:dLbl>
              <c:idx val="1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B864-8E41-92DC-86A01821C8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mtId="4294967295">
                    <a:solidFill>
                      <a:srgbClr val="0F283E"/>
                    </a:solidFill>
                    <a:latin typeface="Open Sans Ligh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The cost is a barrier</c:v>
                </c:pt>
                <c:pt idx="1">
                  <c:v>I don't know enough about them</c:v>
                </c:pt>
                <c:pt idx="2">
                  <c:v>I am not interested in technology for my health</c:v>
                </c:pt>
                <c:pt idx="3">
                  <c:v>I am concerned about the privacy of my health data and who will have access to it</c:v>
                </c:pt>
                <c:pt idx="4">
                  <c:v>I don't see it as useful</c:v>
                </c:pt>
                <c:pt idx="5">
                  <c:v>I don't trust the quality of data it delivers</c:v>
                </c:pt>
                <c:pt idx="6">
                  <c:v>I am concerned about insurance companies/public health bodies using my health data</c:v>
                </c:pt>
                <c:pt idx="7">
                  <c:v>I find devices, trackers, and apps too much effort</c:v>
                </c:pt>
                <c:pt idx="8">
                  <c:v>I don't understand how my data will be stored</c:v>
                </c:pt>
                <c:pt idx="9">
                  <c:v>Other</c:v>
                </c:pt>
                <c:pt idx="10">
                  <c:v>Nothing prevents me or is a barrier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0.28000000000000003</c:v>
                </c:pt>
                <c:pt idx="1">
                  <c:v>0.26</c:v>
                </c:pt>
                <c:pt idx="2">
                  <c:v>0.17</c:v>
                </c:pt>
                <c:pt idx="3">
                  <c:v>0.17</c:v>
                </c:pt>
                <c:pt idx="4">
                  <c:v>0.13</c:v>
                </c:pt>
                <c:pt idx="5">
                  <c:v>0.12</c:v>
                </c:pt>
                <c:pt idx="6">
                  <c:v>0.12</c:v>
                </c:pt>
                <c:pt idx="7">
                  <c:v>0.11</c:v>
                </c:pt>
                <c:pt idx="8">
                  <c:v>7.0000000000000007E-2</c:v>
                </c:pt>
                <c:pt idx="9">
                  <c:v>0.02</c:v>
                </c:pt>
                <c:pt idx="10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864-8E41-92DC-86A01821C8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solidFill>
              <a:srgbClr val="2F2F2F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sz="1000" b="0">
                    <a:solidFill>
                      <a:srgbClr val="0F283E"/>
                    </a:solidFill>
                    <a:latin typeface="Open Sans Light"/>
                  </a:rPr>
                  <a:t>Percentage of respondents</a:t>
                </a:r>
              </a:p>
            </c:rich>
          </c:tx>
          <c:overlay val="0"/>
        </c:title>
        <c:numFmt formatCode="#,##0.0%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respondents</c:v>
                </c:pt>
              </c:strCache>
            </c:strRef>
          </c:tx>
          <c:spPr>
            <a:solidFill>
              <a:srgbClr val="2875DD"/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83E5-AD42-892D-A052165C0EAF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3E5-AD42-892D-A052165C0EAF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83E5-AD42-892D-A052165C0EAF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3E5-AD42-892D-A052165C0EAF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83E5-AD42-892D-A052165C0EAF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3E5-AD42-892D-A052165C0EAF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83E5-AD42-892D-A052165C0EAF}"/>
                </c:ext>
              </c:extLst>
            </c:dLbl>
            <c:dLbl>
              <c:idx val="7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83E5-AD42-892D-A052165C0EAF}"/>
                </c:ext>
              </c:extLst>
            </c:dLbl>
            <c:dLbl>
              <c:idx val="8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83E5-AD42-892D-A052165C0EAF}"/>
                </c:ext>
              </c:extLst>
            </c:dLbl>
            <c:dLbl>
              <c:idx val="9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83E5-AD42-892D-A052165C0EAF}"/>
                </c:ext>
              </c:extLst>
            </c:dLbl>
            <c:dLbl>
              <c:idx val="1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83E5-AD42-892D-A052165C0E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mtId="4294967295">
                    <a:solidFill>
                      <a:srgbClr val="0F283E"/>
                    </a:solidFill>
                    <a:latin typeface="Open Sans Ligh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The cost is a barrier</c:v>
                </c:pt>
                <c:pt idx="1">
                  <c:v>I don't know enough about them</c:v>
                </c:pt>
                <c:pt idx="2">
                  <c:v>I am not interested in technology for my health</c:v>
                </c:pt>
                <c:pt idx="3">
                  <c:v>I am concerned about the privacy of my health data and who will have access to it</c:v>
                </c:pt>
                <c:pt idx="4">
                  <c:v>I don't see it as useful</c:v>
                </c:pt>
                <c:pt idx="5">
                  <c:v>I don't trust the quality of data it delivers</c:v>
                </c:pt>
                <c:pt idx="6">
                  <c:v>I am concerned about insurance companies/public health bodies using my health data</c:v>
                </c:pt>
                <c:pt idx="7">
                  <c:v>I find devices, trackers, and apps too much effort</c:v>
                </c:pt>
                <c:pt idx="8">
                  <c:v>I don't understand how my data will be stored</c:v>
                </c:pt>
                <c:pt idx="9">
                  <c:v>Other</c:v>
                </c:pt>
                <c:pt idx="10">
                  <c:v>Nothing prevents me or is a barrier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0.28000000000000003</c:v>
                </c:pt>
                <c:pt idx="1">
                  <c:v>0.26</c:v>
                </c:pt>
                <c:pt idx="2">
                  <c:v>0.17</c:v>
                </c:pt>
                <c:pt idx="3">
                  <c:v>0.17</c:v>
                </c:pt>
                <c:pt idx="4">
                  <c:v>0.13</c:v>
                </c:pt>
                <c:pt idx="5">
                  <c:v>0.12</c:v>
                </c:pt>
                <c:pt idx="6">
                  <c:v>0.12</c:v>
                </c:pt>
                <c:pt idx="7">
                  <c:v>0.11</c:v>
                </c:pt>
                <c:pt idx="8">
                  <c:v>7.0000000000000007E-2</c:v>
                </c:pt>
                <c:pt idx="9">
                  <c:v>0.02</c:v>
                </c:pt>
                <c:pt idx="10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3E5-AD42-892D-A052165C0E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solidFill>
              <a:srgbClr val="2F2F2F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sz="1000" b="0">
                    <a:solidFill>
                      <a:srgbClr val="0F283E"/>
                    </a:solidFill>
                    <a:latin typeface="Open Sans Light"/>
                  </a:rPr>
                  <a:t>Percentage of respondents</a:t>
                </a:r>
              </a:p>
            </c:rich>
          </c:tx>
          <c:overlay val="0"/>
        </c:title>
        <c:numFmt formatCode="#,##0.0%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respondents</c:v>
                </c:pt>
              </c:strCache>
            </c:strRef>
          </c:tx>
          <c:spPr>
            <a:ln>
              <a:solidFill>
                <a:srgbClr val="2875DD"/>
              </a:solidFill>
            </a:ln>
          </c:spPr>
          <c:marker>
            <c:symbol val="circle"/>
            <c:size val="5"/>
            <c:spPr>
              <a:solidFill>
                <a:srgbClr val="2875DD"/>
              </a:solidFill>
              <a:ln>
                <a:solidFill>
                  <a:srgbClr val="2875DD"/>
                </a:solidFill>
              </a:ln>
            </c:spPr>
          </c:marker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05-CD43-A660-12D65B1F1A77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05-CD43-A660-12D65B1F1A77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05-CD43-A660-12D65B1F1A77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05-CD43-A660-12D65B1F1A77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05-CD43-A660-12D65B1F1A77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05-CD43-A660-12D65B1F1A77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05-CD43-A660-12D65B1F1A77}"/>
                </c:ext>
              </c:extLst>
            </c:dLbl>
            <c:dLbl>
              <c:idx val="7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05-CD43-A660-12D65B1F1A77}"/>
                </c:ext>
              </c:extLst>
            </c:dLbl>
            <c:dLbl>
              <c:idx val="8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05-CD43-A660-12D65B1F1A77}"/>
                </c:ext>
              </c:extLst>
            </c:dLbl>
            <c:dLbl>
              <c:idx val="9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F05-CD43-A660-12D65B1F1A77}"/>
                </c:ext>
              </c:extLst>
            </c:dLbl>
            <c:dLbl>
              <c:idx val="1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F05-CD43-A660-12D65B1F1A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mtId="4294967295">
                    <a:solidFill>
                      <a:srgbClr val="0F283E"/>
                    </a:solidFill>
                    <a:latin typeface="Open Sans Ligh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The cost is a barrier</c:v>
                </c:pt>
                <c:pt idx="1">
                  <c:v>I don't know enough about them</c:v>
                </c:pt>
                <c:pt idx="2">
                  <c:v>I am not interested in technology for my health</c:v>
                </c:pt>
                <c:pt idx="3">
                  <c:v>I am concerned about the privacy of my health data and who will have access to it</c:v>
                </c:pt>
                <c:pt idx="4">
                  <c:v>I don't see it as useful</c:v>
                </c:pt>
                <c:pt idx="5">
                  <c:v>I don't trust the quality of data it delivers</c:v>
                </c:pt>
                <c:pt idx="6">
                  <c:v>I am concerned about insurance companies/public health bodies using my health data</c:v>
                </c:pt>
                <c:pt idx="7">
                  <c:v>I find devices, trackers, and apps too much effort</c:v>
                </c:pt>
                <c:pt idx="8">
                  <c:v>I don't understand how my data will be stored</c:v>
                </c:pt>
                <c:pt idx="9">
                  <c:v>Other</c:v>
                </c:pt>
                <c:pt idx="10">
                  <c:v>Nothing prevents me or is a barrier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0.28000000000000003</c:v>
                </c:pt>
                <c:pt idx="1">
                  <c:v>0.26</c:v>
                </c:pt>
                <c:pt idx="2">
                  <c:v>0.17</c:v>
                </c:pt>
                <c:pt idx="3">
                  <c:v>0.17</c:v>
                </c:pt>
                <c:pt idx="4">
                  <c:v>0.13</c:v>
                </c:pt>
                <c:pt idx="5">
                  <c:v>0.12</c:v>
                </c:pt>
                <c:pt idx="6">
                  <c:v>0.12</c:v>
                </c:pt>
                <c:pt idx="7">
                  <c:v>0.11</c:v>
                </c:pt>
                <c:pt idx="8">
                  <c:v>7.0000000000000007E-2</c:v>
                </c:pt>
                <c:pt idx="9">
                  <c:v>0.02</c:v>
                </c:pt>
                <c:pt idx="10">
                  <c:v>0.21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F05-CD43-A660-12D65B1F1A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51136"/>
        <c:axId val="66437120"/>
      </c:line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solidFill>
              <a:srgbClr val="2F2F2F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sz="1000" b="0">
                    <a:solidFill>
                      <a:srgbClr val="0F283E"/>
                    </a:solidFill>
                    <a:latin typeface="Open Sans Light"/>
                  </a:rPr>
                  <a:t>Percentage of respondents</a:t>
                </a:r>
              </a:p>
            </c:rich>
          </c:tx>
          <c:overlay val="0"/>
        </c:title>
        <c:numFmt formatCode="#,##0.0%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respondents</c:v>
                </c:pt>
              </c:strCache>
            </c:strRef>
          </c:tx>
          <c:spPr>
            <a:ln>
              <a:solidFill>
                <a:srgbClr val="2875DD"/>
              </a:solidFill>
            </a:ln>
          </c:spPr>
          <c:marker>
            <c:symbol val="circle"/>
            <c:size val="5"/>
            <c:spPr>
              <a:solidFill>
                <a:srgbClr val="2875DD"/>
              </a:solidFill>
              <a:ln>
                <a:solidFill>
                  <a:srgbClr val="2875DD"/>
                </a:solidFill>
              </a:ln>
            </c:spPr>
          </c:marker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D6C-D14B-ABB3-5FC1A70C45C8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D6C-D14B-ABB3-5FC1A70C45C8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6C-D14B-ABB3-5FC1A70C45C8}"/>
                </c:ext>
              </c:extLst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6C-D14B-ABB3-5FC1A70C45C8}"/>
                </c:ext>
              </c:extLst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D6C-D14B-ABB3-5FC1A70C45C8}"/>
                </c:ext>
              </c:extLst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D6C-D14B-ABB3-5FC1A70C45C8}"/>
                </c:ext>
              </c:extLst>
            </c:dLbl>
            <c:dLbl>
              <c:idx val="6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D6C-D14B-ABB3-5FC1A70C45C8}"/>
                </c:ext>
              </c:extLst>
            </c:dLbl>
            <c:dLbl>
              <c:idx val="7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D6C-D14B-ABB3-5FC1A70C45C8}"/>
                </c:ext>
              </c:extLst>
            </c:dLbl>
            <c:dLbl>
              <c:idx val="8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D6C-D14B-ABB3-5FC1A70C45C8}"/>
                </c:ext>
              </c:extLst>
            </c:dLbl>
            <c:dLbl>
              <c:idx val="9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D6C-D14B-ABB3-5FC1A70C45C8}"/>
                </c:ext>
              </c:extLst>
            </c:dLbl>
            <c:dLbl>
              <c:idx val="10"/>
              <c:numFmt formatCode="#,##0%" sourceLinked="0"/>
              <c:spPr/>
              <c:txPr>
                <a:bodyPr/>
                <a:lstStyle/>
                <a:p>
                  <a:pPr>
                    <a:defRPr sz="10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D6C-D14B-ABB3-5FC1A70C45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mtId="4294967295">
                    <a:solidFill>
                      <a:srgbClr val="0F283E"/>
                    </a:solidFill>
                    <a:latin typeface="Open Sans Ligh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The cost is a barrier</c:v>
                </c:pt>
                <c:pt idx="1">
                  <c:v>I don't know enough about them</c:v>
                </c:pt>
                <c:pt idx="2">
                  <c:v>I am not interested in technology for my health</c:v>
                </c:pt>
                <c:pt idx="3">
                  <c:v>I am concerned about the privacy of my health data and who will have access to it</c:v>
                </c:pt>
                <c:pt idx="4">
                  <c:v>I don't see it as useful</c:v>
                </c:pt>
                <c:pt idx="5">
                  <c:v>I don't trust the quality of data it delivers</c:v>
                </c:pt>
                <c:pt idx="6">
                  <c:v>I am concerned about insurance companies/public health bodies using my health data</c:v>
                </c:pt>
                <c:pt idx="7">
                  <c:v>I find devices, trackers, and apps too much effort</c:v>
                </c:pt>
                <c:pt idx="8">
                  <c:v>I don't understand how my data will be stored</c:v>
                </c:pt>
                <c:pt idx="9">
                  <c:v>Other</c:v>
                </c:pt>
                <c:pt idx="10">
                  <c:v>Nothing prevents me or is a barrier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0.28000000000000003</c:v>
                </c:pt>
                <c:pt idx="1">
                  <c:v>0.26</c:v>
                </c:pt>
                <c:pt idx="2">
                  <c:v>0.17</c:v>
                </c:pt>
                <c:pt idx="3">
                  <c:v>0.17</c:v>
                </c:pt>
                <c:pt idx="4">
                  <c:v>0.13</c:v>
                </c:pt>
                <c:pt idx="5">
                  <c:v>0.12</c:v>
                </c:pt>
                <c:pt idx="6">
                  <c:v>0.12</c:v>
                </c:pt>
                <c:pt idx="7">
                  <c:v>0.11</c:v>
                </c:pt>
                <c:pt idx="8">
                  <c:v>7.0000000000000007E-2</c:v>
                </c:pt>
                <c:pt idx="9">
                  <c:v>0.02</c:v>
                </c:pt>
                <c:pt idx="10">
                  <c:v>0.21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2D6C-D14B-ABB3-5FC1A70C45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51136"/>
        <c:axId val="66437120"/>
      </c:lineChart>
      <c:catAx>
        <c:axId val="674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25400">
            <a:solidFill>
              <a:srgbClr val="2F2F2F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rgbClr val="2F2F2F"/>
              </a:solidFill>
              <a:prstDash val="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sz="1000" b="0">
                    <a:solidFill>
                      <a:srgbClr val="0F283E"/>
                    </a:solidFill>
                    <a:latin typeface="Open Sans Light"/>
                  </a:rPr>
                  <a:t>Percentage of respondents</a:t>
                </a:r>
              </a:p>
            </c:rich>
          </c:tx>
          <c:overlay val="0"/>
        </c:title>
        <c:numFmt formatCode="#,##0.0%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Open Sans Light"/>
              </a:defRPr>
            </a:pPr>
            <a:endParaRPr lang="de-DE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de-D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0724B0-4860-44A0-A9CF-F8821C6293C9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90B04FD-3EF9-4BC8-9F86-56FFFF153C7C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2A6A9AF-E555-4304-A9B3-50CB54C15A07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835E7C7-9617-46E5-874C-3D55E6BC0DDB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E4066FF-9F3D-4338-9811-7392413C37B4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D40043FD-BA34-4A4B-81B7-02FD48A4D775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9009F9F0-0C36-432F-B389-E8B5BCDDEF87}" type="datetimeFigureOut">
              <a:rPr lang="en-US" smtClean="0"/>
              <a:t>5/5/20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3F444D64-3D8E-4FFE-B54E-B6240BCB2FF6}" type="datetimeFigureOut">
              <a:rPr lang="en-US" smtClean="0"/>
              <a:t>5/5/20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601CE6A3-6E8F-46CA-9917-145DACE88B4E}" type="datetimeFigureOut">
              <a:rPr lang="en-US" smtClean="0"/>
              <a:t>5/5/20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8C076AE9-824B-4F72-9420-BA95310A7B66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0AF1D8E9-B623-4059-A82A-81D390858F6E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hyperlink" Target="http://www.statista.com/statistics/917182/connected-device-usage-barriers-worldwide" TargetMode="Externa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hyperlink" Target="http://www.statista.com/statistics/917182/connected-device-usage-barriers-worldwide" TargetMode="Externa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hyperlink" Target="http://www.statista.com/statistics/917182/connected-device-usage-barriers-worldwide" TargetMode="Externa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hyperlink" Target="http://www.statista.com/statistics/917182/connected-device-usage-barriers-worldwide" TargetMode="Externa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hyperlink" Target="http://www.statista.com/statistics/917182/connected-device-usage-barriers-worldwide" TargetMode="Externa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hyperlink" Target="http://www.statista.com/statistics/917182/connected-device-usage-barriers-worldwide" TargetMode="Externa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statista.com/statistics/917182/connected-device-usage-barriers-worldwide/" TargetMode="External"/><Relationship Id="rId4" Type="http://schemas.openxmlformats.org/officeDocument/2006/relationships/hyperlink" Target="http://www.ipso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ew shape"/>
          <p:cNvSpPr/>
          <p:nvPr/>
        </p:nvSpPr>
        <p:spPr>
          <a:xfrm>
            <a:off x="9939600" y="6141600"/>
            <a:ext cx="1501200" cy="306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New shape"/>
          <p:cNvSpPr/>
          <p:nvPr/>
        </p:nvSpPr>
        <p:spPr>
          <a:xfrm>
            <a:off x="763200" y="5986800"/>
            <a:ext cx="10692000" cy="32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New shape"/>
          <p:cNvSpPr/>
          <p:nvPr/>
        </p:nvSpPr>
        <p:spPr>
          <a:xfrm>
            <a:off x="0" y="0"/>
            <a:ext cx="12204001" cy="43704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4874400"/>
            <a:ext cx="1081440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800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F283E"/>
                </a:solidFill>
                <a:latin typeface="Open Sans"/>
              </a:rPr>
              <a:t>Percentage of adults worldwide who stated select barriers kept them from using or owning a connected device or tool for their health as of 2018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4564800"/>
            <a:ext cx="3186000" cy="3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ctr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400" b="1">
                <a:solidFill>
                  <a:srgbClr val="0A85E6"/>
                </a:solidFill>
                <a:latin typeface="Open Sans"/>
              </a:rPr>
              <a:t>MEDICAL TECHNOLOGY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630000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600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A85E6"/>
                </a:solidFill>
                <a:latin typeface="Open Sans Light"/>
              </a:rPr>
              <a:t>Percentage of adults worldwide who stated select barriers kept them from using or owning a connected device or tool for their health as of 2018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1231200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75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>
                <a:solidFill>
                  <a:srgbClr val="919191"/>
                </a:solidFill>
                <a:latin typeface="Open Sans"/>
              </a:rPr>
              <a:t>Barriers to connected health device usage worldwide 2018</a:t>
            </a:r>
          </a:p>
        </p:txBody>
      </p:sp>
      <p:sp>
        <p:nvSpPr>
          <p:cNvPr id="4" name="New shape"/>
          <p:cNvSpPr/>
          <p:nvPr/>
        </p:nvSpPr>
        <p:spPr>
          <a:xfrm>
            <a:off x="1044000" y="5986800"/>
            <a:ext cx="8280000" cy="73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800" b="1">
                <a:solidFill>
                  <a:srgbClr val="555555"/>
                </a:solidFill>
                <a:latin typeface="Open Sans"/>
              </a:rPr>
              <a:t>Note: </a:t>
            </a:r>
            <a:r>
              <a:rPr sz="800">
                <a:solidFill>
                  <a:srgbClr val="555555"/>
                </a:solidFill>
                <a:latin typeface="Open Sans"/>
              </a:rPr>
              <a:t> Worldwide; May 25 to June 8, 2018; 16-64 years; 19,293 Respondents; 28 countries</a:t>
            </a:r>
          </a:p>
          <a:p>
            <a:pPr algn="l"/>
            <a:r>
              <a:rPr sz="800">
                <a:solidFill>
                  <a:srgbClr val="555555"/>
                </a:solidFill>
                <a:latin typeface="Open Sans"/>
              </a:rPr>
              <a:t>Further information regarding this statistic can be found on </a:t>
            </a:r>
            <a:r>
              <a:rPr sz="800">
                <a:solidFill>
                  <a:srgbClr val="555555"/>
                </a:solidFill>
                <a:latin typeface="Open Sans"/>
                <a:hlinkClick r:id="rId4" action="ppaction://hlinksldjump"/>
              </a:rPr>
              <a:t>page 8</a:t>
            </a:r>
            <a:r>
              <a:rPr sz="800">
                <a:solidFill>
                  <a:srgbClr val="555555"/>
                </a:solidFill>
                <a:latin typeface="Open Sans"/>
              </a:rPr>
              <a:t>.</a:t>
            </a:r>
          </a:p>
          <a:p>
            <a:pPr algn="l"/>
            <a:r>
              <a:rPr sz="800" b="1">
                <a:solidFill>
                  <a:srgbClr val="555555"/>
                </a:solidFill>
                <a:latin typeface="Open Sans"/>
              </a:rPr>
              <a:t>Source(s): </a:t>
            </a:r>
            <a:r>
              <a:rPr sz="800">
                <a:solidFill>
                  <a:srgbClr val="555555"/>
                </a:solidFill>
                <a:latin typeface="Open Sans"/>
              </a:rPr>
              <a:t>Ipsos; </a:t>
            </a:r>
            <a:r>
              <a:rPr sz="800">
                <a:solidFill>
                  <a:srgbClr val="555555"/>
                </a:solidFill>
                <a:latin typeface="Open Sans"/>
                <a:hlinkClick r:id="rId5"/>
              </a:rPr>
              <a:t>ID 917182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676800" y="2098700"/>
          <a:ext cx="10742400" cy="388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New shape"/>
          <p:cNvSpPr/>
          <p:nvPr/>
        </p:nvSpPr>
        <p:spPr>
          <a:xfrm>
            <a:off x="4778000" y="1882800"/>
            <a:ext cx="25400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170" tIns="46990" rIns="90170" bIns="4699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0F283E"/>
                </a:solidFill>
                <a:latin typeface="Open Sans Light"/>
              </a:rPr>
              <a:t>Percentage of respondents</a:t>
            </a:r>
          </a:p>
        </p:txBody>
      </p:sp>
      <p:sp>
        <p:nvSpPr>
          <p:cNvPr id="7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2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630000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600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A85E6"/>
                </a:solidFill>
                <a:latin typeface="Open Sans Light"/>
              </a:rPr>
              <a:t>Percentage of adults worldwide who stated select barriers kept them from using or owning a connected device or tool for their health as of 2018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1231200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75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>
                <a:solidFill>
                  <a:srgbClr val="919191"/>
                </a:solidFill>
                <a:latin typeface="Open Sans"/>
              </a:rPr>
              <a:t>Barriers to connected health device usage worldwide 2018</a:t>
            </a:r>
          </a:p>
        </p:txBody>
      </p:sp>
      <p:sp>
        <p:nvSpPr>
          <p:cNvPr id="4" name="New shape"/>
          <p:cNvSpPr/>
          <p:nvPr/>
        </p:nvSpPr>
        <p:spPr>
          <a:xfrm>
            <a:off x="1044000" y="5986800"/>
            <a:ext cx="8280000" cy="73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800" b="1">
                <a:solidFill>
                  <a:srgbClr val="555555"/>
                </a:solidFill>
                <a:latin typeface="Open Sans"/>
              </a:rPr>
              <a:t>Note: </a:t>
            </a:r>
            <a:r>
              <a:rPr sz="800">
                <a:solidFill>
                  <a:srgbClr val="555555"/>
                </a:solidFill>
                <a:latin typeface="Open Sans"/>
              </a:rPr>
              <a:t> Worldwide; May 25 to June 8, 2018; 16-64 years; 19,293 Respondents; 28 countries</a:t>
            </a:r>
          </a:p>
          <a:p>
            <a:pPr algn="l"/>
            <a:r>
              <a:rPr sz="800">
                <a:solidFill>
                  <a:srgbClr val="555555"/>
                </a:solidFill>
                <a:latin typeface="Open Sans"/>
              </a:rPr>
              <a:t>Further information regarding this statistic can be found on </a:t>
            </a:r>
            <a:r>
              <a:rPr sz="800">
                <a:solidFill>
                  <a:srgbClr val="555555"/>
                </a:solidFill>
                <a:latin typeface="Open Sans"/>
                <a:hlinkClick r:id="rId4" action="ppaction://hlinksldjump"/>
              </a:rPr>
              <a:t>page 8</a:t>
            </a:r>
            <a:r>
              <a:rPr sz="800">
                <a:solidFill>
                  <a:srgbClr val="555555"/>
                </a:solidFill>
                <a:latin typeface="Open Sans"/>
              </a:rPr>
              <a:t>.</a:t>
            </a:r>
          </a:p>
          <a:p>
            <a:pPr algn="l"/>
            <a:r>
              <a:rPr sz="800" b="1">
                <a:solidFill>
                  <a:srgbClr val="555555"/>
                </a:solidFill>
                <a:latin typeface="Open Sans"/>
              </a:rPr>
              <a:t>Source(s): </a:t>
            </a:r>
            <a:r>
              <a:rPr sz="800">
                <a:solidFill>
                  <a:srgbClr val="555555"/>
                </a:solidFill>
                <a:latin typeface="Open Sans"/>
              </a:rPr>
              <a:t>Ipsos; </a:t>
            </a:r>
            <a:r>
              <a:rPr sz="800">
                <a:solidFill>
                  <a:srgbClr val="555555"/>
                </a:solidFill>
                <a:latin typeface="Open Sans"/>
                <a:hlinkClick r:id="rId5"/>
              </a:rPr>
              <a:t>ID 917182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676800" y="2098700"/>
          <a:ext cx="7158000" cy="388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New shape"/>
          <p:cNvSpPr/>
          <p:nvPr/>
        </p:nvSpPr>
        <p:spPr>
          <a:xfrm>
            <a:off x="2985800" y="1882800"/>
            <a:ext cx="25400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170" tIns="46990" rIns="90170" bIns="4699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0F283E"/>
                </a:solidFill>
                <a:latin typeface="Open Sans Light"/>
              </a:rPr>
              <a:t>Percentage of respondents</a:t>
            </a:r>
          </a:p>
        </p:txBody>
      </p:sp>
      <p:sp>
        <p:nvSpPr>
          <p:cNvPr id="7" name="New shape"/>
          <p:cNvSpPr/>
          <p:nvPr/>
        </p:nvSpPr>
        <p:spPr>
          <a:xfrm>
            <a:off x="7982400" y="1882800"/>
            <a:ext cx="3424140" cy="41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/>
          <a:lstStyle/>
          <a:p>
            <a:pPr algn="l">
              <a:spcAft>
                <a:spcPct val="20000"/>
              </a:spcAft>
            </a:pPr>
            <a:r>
              <a:rPr sz="1000" b="1">
                <a:solidFill>
                  <a:srgbClr val="0F283E"/>
                </a:solidFill>
                <a:latin typeface="Open Sans Light"/>
              </a:rPr>
              <a:t>Your Headline</a:t>
            </a:r>
          </a:p>
          <a:p>
            <a:pPr algn="l"/>
            <a:r>
              <a:rPr sz="800">
                <a:solidFill>
                  <a:srgbClr val="0F283E"/>
                </a:solidFill>
                <a:latin typeface="Open Sans Light"/>
              </a:rPr>
              <a:t>Your Notes:</a:t>
            </a:r>
          </a:p>
        </p:txBody>
      </p:sp>
      <p:sp>
        <p:nvSpPr>
          <p:cNvPr id="8" name="New shape"/>
          <p:cNvSpPr/>
          <p:nvPr/>
        </p:nvSpPr>
        <p:spPr>
          <a:xfrm flipH="1">
            <a:off x="7928400" y="1882800"/>
            <a:ext cx="0" cy="4104000"/>
          </a:xfrm>
          <a:prstGeom prst="rect">
            <a:avLst/>
          </a:prstGeom>
          <a:solidFill>
            <a:srgbClr val="0F283E"/>
          </a:solidFill>
          <a:ln w="6350">
            <a:solidFill>
              <a:srgbClr val="0F28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3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630000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600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A85E6"/>
                </a:solidFill>
                <a:latin typeface="Open Sans Light"/>
              </a:rPr>
              <a:t>Percentage of adults worldwide who stated select barriers kept them from using or owning a connected device or tool for their health as of 2018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1231200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75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>
                <a:solidFill>
                  <a:srgbClr val="919191"/>
                </a:solidFill>
                <a:latin typeface="Open Sans"/>
              </a:rPr>
              <a:t>Barriers to connected health device usage worldwide 2018</a:t>
            </a:r>
          </a:p>
        </p:txBody>
      </p:sp>
      <p:sp>
        <p:nvSpPr>
          <p:cNvPr id="4" name="New shape"/>
          <p:cNvSpPr/>
          <p:nvPr/>
        </p:nvSpPr>
        <p:spPr>
          <a:xfrm>
            <a:off x="1044000" y="5986800"/>
            <a:ext cx="8280000" cy="73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800" b="1">
                <a:solidFill>
                  <a:srgbClr val="555555"/>
                </a:solidFill>
                <a:latin typeface="Open Sans"/>
              </a:rPr>
              <a:t>Note: </a:t>
            </a:r>
            <a:r>
              <a:rPr sz="800">
                <a:solidFill>
                  <a:srgbClr val="555555"/>
                </a:solidFill>
                <a:latin typeface="Open Sans"/>
              </a:rPr>
              <a:t> Worldwide; May 25 to June 8, 2018; 16-64 years; 19,293 Respondents; 28 countries</a:t>
            </a:r>
          </a:p>
          <a:p>
            <a:pPr algn="l"/>
            <a:r>
              <a:rPr sz="800">
                <a:solidFill>
                  <a:srgbClr val="555555"/>
                </a:solidFill>
                <a:latin typeface="Open Sans"/>
              </a:rPr>
              <a:t>Further information regarding this statistic can be found on </a:t>
            </a:r>
            <a:r>
              <a:rPr sz="800">
                <a:solidFill>
                  <a:srgbClr val="555555"/>
                </a:solidFill>
                <a:latin typeface="Open Sans"/>
                <a:hlinkClick r:id="rId4" action="ppaction://hlinksldjump"/>
              </a:rPr>
              <a:t>page 8</a:t>
            </a:r>
            <a:r>
              <a:rPr sz="800">
                <a:solidFill>
                  <a:srgbClr val="555555"/>
                </a:solidFill>
                <a:latin typeface="Open Sans"/>
              </a:rPr>
              <a:t>.</a:t>
            </a:r>
          </a:p>
          <a:p>
            <a:pPr algn="l"/>
            <a:r>
              <a:rPr sz="800" b="1">
                <a:solidFill>
                  <a:srgbClr val="555555"/>
                </a:solidFill>
                <a:latin typeface="Open Sans"/>
              </a:rPr>
              <a:t>Source(s): </a:t>
            </a:r>
            <a:r>
              <a:rPr sz="800">
                <a:solidFill>
                  <a:srgbClr val="555555"/>
                </a:solidFill>
                <a:latin typeface="Open Sans"/>
              </a:rPr>
              <a:t>Ipsos; </a:t>
            </a:r>
            <a:r>
              <a:rPr sz="800">
                <a:solidFill>
                  <a:srgbClr val="555555"/>
                </a:solidFill>
                <a:latin typeface="Open Sans"/>
                <a:hlinkClick r:id="rId5"/>
              </a:rPr>
              <a:t>ID 917182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676800" y="1882800"/>
          <a:ext cx="10742400" cy="41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4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630000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600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A85E6"/>
                </a:solidFill>
                <a:latin typeface="Open Sans Light"/>
              </a:rPr>
              <a:t>Percentage of adults worldwide who stated select barriers kept them from using or owning a connected device or tool for their health as of 2018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1231200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75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>
                <a:solidFill>
                  <a:srgbClr val="919191"/>
                </a:solidFill>
                <a:latin typeface="Open Sans"/>
              </a:rPr>
              <a:t>Barriers to connected health device usage worldwide 2018</a:t>
            </a:r>
          </a:p>
        </p:txBody>
      </p:sp>
      <p:sp>
        <p:nvSpPr>
          <p:cNvPr id="4" name="New shape"/>
          <p:cNvSpPr/>
          <p:nvPr/>
        </p:nvSpPr>
        <p:spPr>
          <a:xfrm>
            <a:off x="1044000" y="5986800"/>
            <a:ext cx="8280000" cy="73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800" b="1">
                <a:solidFill>
                  <a:srgbClr val="555555"/>
                </a:solidFill>
                <a:latin typeface="Open Sans"/>
              </a:rPr>
              <a:t>Note: </a:t>
            </a:r>
            <a:r>
              <a:rPr sz="800">
                <a:solidFill>
                  <a:srgbClr val="555555"/>
                </a:solidFill>
                <a:latin typeface="Open Sans"/>
              </a:rPr>
              <a:t> Worldwide; May 25 to June 8, 2018; 16-64 years; 19,293 Respondents; 28 countries</a:t>
            </a:r>
          </a:p>
          <a:p>
            <a:pPr algn="l"/>
            <a:r>
              <a:rPr sz="800">
                <a:solidFill>
                  <a:srgbClr val="555555"/>
                </a:solidFill>
                <a:latin typeface="Open Sans"/>
              </a:rPr>
              <a:t>Further information regarding this statistic can be found on </a:t>
            </a:r>
            <a:r>
              <a:rPr sz="800">
                <a:solidFill>
                  <a:srgbClr val="555555"/>
                </a:solidFill>
                <a:latin typeface="Open Sans"/>
                <a:hlinkClick r:id="rId4" action="ppaction://hlinksldjump"/>
              </a:rPr>
              <a:t>page 8</a:t>
            </a:r>
            <a:r>
              <a:rPr sz="800">
                <a:solidFill>
                  <a:srgbClr val="555555"/>
                </a:solidFill>
                <a:latin typeface="Open Sans"/>
              </a:rPr>
              <a:t>.</a:t>
            </a:r>
          </a:p>
          <a:p>
            <a:pPr algn="l"/>
            <a:r>
              <a:rPr sz="800" b="1">
                <a:solidFill>
                  <a:srgbClr val="555555"/>
                </a:solidFill>
                <a:latin typeface="Open Sans"/>
              </a:rPr>
              <a:t>Source(s): </a:t>
            </a:r>
            <a:r>
              <a:rPr sz="800">
                <a:solidFill>
                  <a:srgbClr val="555555"/>
                </a:solidFill>
                <a:latin typeface="Open Sans"/>
              </a:rPr>
              <a:t>Ipsos; </a:t>
            </a:r>
            <a:r>
              <a:rPr sz="800">
                <a:solidFill>
                  <a:srgbClr val="555555"/>
                </a:solidFill>
                <a:latin typeface="Open Sans"/>
                <a:hlinkClick r:id="rId5"/>
              </a:rPr>
              <a:t>ID 917182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676800" y="1882800"/>
          <a:ext cx="7158000" cy="41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New shape"/>
          <p:cNvSpPr/>
          <p:nvPr/>
        </p:nvSpPr>
        <p:spPr>
          <a:xfrm>
            <a:off x="7982400" y="1882800"/>
            <a:ext cx="3424140" cy="41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/>
          <a:lstStyle/>
          <a:p>
            <a:pPr algn="l">
              <a:spcAft>
                <a:spcPct val="20000"/>
              </a:spcAft>
            </a:pPr>
            <a:r>
              <a:rPr sz="1000" b="1">
                <a:solidFill>
                  <a:srgbClr val="0F283E"/>
                </a:solidFill>
                <a:latin typeface="Open Sans Light"/>
              </a:rPr>
              <a:t>Your Headline</a:t>
            </a:r>
          </a:p>
          <a:p>
            <a:pPr algn="l"/>
            <a:r>
              <a:rPr sz="800">
                <a:solidFill>
                  <a:srgbClr val="0F283E"/>
                </a:solidFill>
                <a:latin typeface="Open Sans Light"/>
              </a:rPr>
              <a:t>Your Notes:</a:t>
            </a:r>
          </a:p>
        </p:txBody>
      </p:sp>
      <p:sp>
        <p:nvSpPr>
          <p:cNvPr id="7" name="New shape"/>
          <p:cNvSpPr/>
          <p:nvPr/>
        </p:nvSpPr>
        <p:spPr>
          <a:xfrm flipH="1">
            <a:off x="7928400" y="1882800"/>
            <a:ext cx="0" cy="4104000"/>
          </a:xfrm>
          <a:prstGeom prst="rect">
            <a:avLst/>
          </a:prstGeom>
          <a:solidFill>
            <a:srgbClr val="0F283E"/>
          </a:solidFill>
          <a:ln w="6350">
            <a:solidFill>
              <a:srgbClr val="0F28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5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630000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600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A85E6"/>
                </a:solidFill>
                <a:latin typeface="Open Sans Light"/>
              </a:rPr>
              <a:t>Percentage of adults worldwide who stated select barriers kept them from using or owning a connected device or tool for their health as of 2018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1231200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75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>
                <a:solidFill>
                  <a:srgbClr val="919191"/>
                </a:solidFill>
                <a:latin typeface="Open Sans"/>
              </a:rPr>
              <a:t>Barriers to connected health device usage worldwide 2018</a:t>
            </a:r>
          </a:p>
        </p:txBody>
      </p:sp>
      <p:sp>
        <p:nvSpPr>
          <p:cNvPr id="4" name="New shape"/>
          <p:cNvSpPr/>
          <p:nvPr/>
        </p:nvSpPr>
        <p:spPr>
          <a:xfrm>
            <a:off x="1044000" y="5986800"/>
            <a:ext cx="8280000" cy="73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800" b="1">
                <a:solidFill>
                  <a:srgbClr val="555555"/>
                </a:solidFill>
                <a:latin typeface="Open Sans"/>
              </a:rPr>
              <a:t>Note: </a:t>
            </a:r>
            <a:r>
              <a:rPr sz="800">
                <a:solidFill>
                  <a:srgbClr val="555555"/>
                </a:solidFill>
                <a:latin typeface="Open Sans"/>
              </a:rPr>
              <a:t> Worldwide; May 25 to June 8, 2018; 16-64 years; 19,293 Respondents; 28 countries</a:t>
            </a:r>
          </a:p>
          <a:p>
            <a:pPr algn="l"/>
            <a:r>
              <a:rPr sz="800">
                <a:solidFill>
                  <a:srgbClr val="555555"/>
                </a:solidFill>
                <a:latin typeface="Open Sans"/>
              </a:rPr>
              <a:t>Further information regarding this statistic can be found on </a:t>
            </a:r>
            <a:r>
              <a:rPr sz="800">
                <a:solidFill>
                  <a:srgbClr val="555555"/>
                </a:solidFill>
                <a:latin typeface="Open Sans"/>
                <a:hlinkClick r:id="rId4" action="ppaction://hlinksldjump"/>
              </a:rPr>
              <a:t>page 8</a:t>
            </a:r>
            <a:r>
              <a:rPr sz="800">
                <a:solidFill>
                  <a:srgbClr val="555555"/>
                </a:solidFill>
                <a:latin typeface="Open Sans"/>
              </a:rPr>
              <a:t>.</a:t>
            </a:r>
          </a:p>
          <a:p>
            <a:pPr algn="l"/>
            <a:r>
              <a:rPr sz="800" b="1">
                <a:solidFill>
                  <a:srgbClr val="555555"/>
                </a:solidFill>
                <a:latin typeface="Open Sans"/>
              </a:rPr>
              <a:t>Source(s): </a:t>
            </a:r>
            <a:r>
              <a:rPr sz="800">
                <a:solidFill>
                  <a:srgbClr val="555555"/>
                </a:solidFill>
                <a:latin typeface="Open Sans"/>
              </a:rPr>
              <a:t>Ipsos; </a:t>
            </a:r>
            <a:r>
              <a:rPr sz="800">
                <a:solidFill>
                  <a:srgbClr val="555555"/>
                </a:solidFill>
                <a:latin typeface="Open Sans"/>
                <a:hlinkClick r:id="rId5"/>
              </a:rPr>
              <a:t>ID 917182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676800" y="1882800"/>
          <a:ext cx="10742400" cy="41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6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630000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600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A85E6"/>
                </a:solidFill>
                <a:latin typeface="Open Sans Light"/>
              </a:rPr>
              <a:t>Percentage of adults worldwide who stated select barriers kept them from using or owning a connected device or tool for their health as of 2018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1231200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75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>
                <a:solidFill>
                  <a:srgbClr val="919191"/>
                </a:solidFill>
                <a:latin typeface="Open Sans"/>
              </a:rPr>
              <a:t>Barriers to connected health device usage worldwide 2018</a:t>
            </a:r>
          </a:p>
        </p:txBody>
      </p:sp>
      <p:sp>
        <p:nvSpPr>
          <p:cNvPr id="4" name="New shape"/>
          <p:cNvSpPr/>
          <p:nvPr/>
        </p:nvSpPr>
        <p:spPr>
          <a:xfrm>
            <a:off x="1044000" y="5986800"/>
            <a:ext cx="8280000" cy="73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800" b="1">
                <a:solidFill>
                  <a:srgbClr val="555555"/>
                </a:solidFill>
                <a:latin typeface="Open Sans"/>
              </a:rPr>
              <a:t>Note: </a:t>
            </a:r>
            <a:r>
              <a:rPr sz="800">
                <a:solidFill>
                  <a:srgbClr val="555555"/>
                </a:solidFill>
                <a:latin typeface="Open Sans"/>
              </a:rPr>
              <a:t> Worldwide; May 25 to June 8, 2018; 16-64 years; 19,293 Respondents; 28 countries</a:t>
            </a:r>
          </a:p>
          <a:p>
            <a:pPr algn="l"/>
            <a:r>
              <a:rPr sz="800">
                <a:solidFill>
                  <a:srgbClr val="555555"/>
                </a:solidFill>
                <a:latin typeface="Open Sans"/>
              </a:rPr>
              <a:t>Further information regarding this statistic can be found on </a:t>
            </a:r>
            <a:r>
              <a:rPr sz="800">
                <a:solidFill>
                  <a:srgbClr val="555555"/>
                </a:solidFill>
                <a:latin typeface="Open Sans"/>
                <a:hlinkClick r:id="rId4" action="ppaction://hlinksldjump"/>
              </a:rPr>
              <a:t>page 8</a:t>
            </a:r>
            <a:r>
              <a:rPr sz="800">
                <a:solidFill>
                  <a:srgbClr val="555555"/>
                </a:solidFill>
                <a:latin typeface="Open Sans"/>
              </a:rPr>
              <a:t>.</a:t>
            </a:r>
          </a:p>
          <a:p>
            <a:pPr algn="l"/>
            <a:r>
              <a:rPr sz="800" b="1">
                <a:solidFill>
                  <a:srgbClr val="555555"/>
                </a:solidFill>
                <a:latin typeface="Open Sans"/>
              </a:rPr>
              <a:t>Source(s): </a:t>
            </a:r>
            <a:r>
              <a:rPr sz="800">
                <a:solidFill>
                  <a:srgbClr val="555555"/>
                </a:solidFill>
                <a:latin typeface="Open Sans"/>
              </a:rPr>
              <a:t>Ipsos; </a:t>
            </a:r>
            <a:r>
              <a:rPr sz="800">
                <a:solidFill>
                  <a:srgbClr val="555555"/>
                </a:solidFill>
                <a:latin typeface="Open Sans"/>
                <a:hlinkClick r:id="rId5"/>
              </a:rPr>
              <a:t>ID 917182</a:t>
            </a:r>
          </a:p>
        </p:txBody>
      </p:sp>
      <p:graphicFrame>
        <p:nvGraphicFramePr>
          <p:cNvPr id="5" name="ChartObject"/>
          <p:cNvGraphicFramePr/>
          <p:nvPr/>
        </p:nvGraphicFramePr>
        <p:xfrm>
          <a:off x="676800" y="1882800"/>
          <a:ext cx="7158000" cy="41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New shape"/>
          <p:cNvSpPr/>
          <p:nvPr/>
        </p:nvSpPr>
        <p:spPr>
          <a:xfrm>
            <a:off x="7982400" y="1882800"/>
            <a:ext cx="3424140" cy="41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/>
          <a:lstStyle/>
          <a:p>
            <a:pPr algn="l">
              <a:spcAft>
                <a:spcPct val="20000"/>
              </a:spcAft>
            </a:pPr>
            <a:r>
              <a:rPr sz="1000" b="1">
                <a:solidFill>
                  <a:srgbClr val="0F283E"/>
                </a:solidFill>
                <a:latin typeface="Open Sans Light"/>
              </a:rPr>
              <a:t>Your Headline</a:t>
            </a:r>
          </a:p>
          <a:p>
            <a:pPr algn="l"/>
            <a:r>
              <a:rPr sz="800">
                <a:solidFill>
                  <a:srgbClr val="0F283E"/>
                </a:solidFill>
                <a:latin typeface="Open Sans Light"/>
              </a:rPr>
              <a:t>Your Notes:</a:t>
            </a:r>
          </a:p>
        </p:txBody>
      </p:sp>
      <p:sp>
        <p:nvSpPr>
          <p:cNvPr id="7" name="New shape"/>
          <p:cNvSpPr/>
          <p:nvPr/>
        </p:nvSpPr>
        <p:spPr>
          <a:xfrm flipH="1">
            <a:off x="7928400" y="1882800"/>
            <a:ext cx="0" cy="4104000"/>
          </a:xfrm>
          <a:prstGeom prst="rect">
            <a:avLst/>
          </a:prstGeom>
          <a:solidFill>
            <a:srgbClr val="0F283E"/>
          </a:solidFill>
          <a:ln w="6350">
            <a:solidFill>
              <a:srgbClr val="0F28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7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ew shape"/>
          <p:cNvSpPr/>
          <p:nvPr/>
        </p:nvSpPr>
        <p:spPr>
          <a:xfrm>
            <a:off x="10868400" y="6465600"/>
            <a:ext cx="752400" cy="154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New shape"/>
          <p:cNvSpPr/>
          <p:nvPr/>
        </p:nvSpPr>
        <p:spPr>
          <a:xfrm>
            <a:off x="763200" y="6465600"/>
            <a:ext cx="219600" cy="399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676800" y="630000"/>
            <a:ext cx="10836000" cy="58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 fontScale="600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3200">
                <a:solidFill>
                  <a:srgbClr val="0A85E6"/>
                </a:solidFill>
                <a:latin typeface="Open Sans Light"/>
              </a:rPr>
              <a:t>Percentage of adults worldwide who stated select barriers kept them from using or owning a connected device or tool for their health as of 2018</a:t>
            </a:r>
          </a:p>
        </p:txBody>
      </p:sp>
      <p:sp>
        <p:nvSpPr>
          <p:cNvPr id="3" name="New shape"/>
          <p:cNvSpPr/>
          <p:nvPr/>
        </p:nvSpPr>
        <p:spPr>
          <a:xfrm>
            <a:off x="676800" y="1231200"/>
            <a:ext cx="10836000" cy="32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fontScale="97500" lnSpcReduction="2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sz="1600">
                <a:solidFill>
                  <a:srgbClr val="919191"/>
                </a:solidFill>
                <a:latin typeface="Open Sans"/>
              </a:rPr>
              <a:t>Barriers to connected health device usage worldwide 2018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676800" y="1882800"/>
          <a:ext cx="5334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sz="1000" b="1">
                          <a:solidFill>
                            <a:srgbClr val="0F283E"/>
                          </a:solidFill>
                          <a:latin typeface="Open Sans Light"/>
                        </a:rPr>
                        <a:t>Source and methodology information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  <a:alpha val="0"/>
                      </a:prst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B>
                      <a:solidFill>
                        <a:prstClr val="black">
                          <a:alpha val="0"/>
                          <a:alpha val="0"/>
                          <a:alpha val="0"/>
                        </a:prstClr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Source(s)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  <a:hlinkClick r:id="rId4"/>
                        </a:rPr>
                        <a:t>Ipsos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Conducted by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  <a:hlinkClick r:id="rId4"/>
                        </a:rPr>
                        <a:t>Ipsos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Survey period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May 25 to June 8, 2018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Region(s)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Worldwide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Number of respondents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19,293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Age group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16-64 years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Special characteristics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28 countries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Published by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  <a:hlinkClick r:id="rId4"/>
                        </a:rPr>
                        <a:t>Ipsos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Publication date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September 2018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Original source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Global views on healthcare, page 76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Website URL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  <a:hlinkClick r:id="rId5"/>
                        </a:rPr>
                        <a:t>visit the website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>
                          <a:solidFill>
                            <a:srgbClr val="0F283E"/>
                          </a:solidFill>
                          <a:latin typeface="Open Sans Light"/>
                        </a:rPr>
                        <a:t>Notes: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sz="800" i="1">
                          <a:solidFill>
                            <a:srgbClr val="0F283E"/>
                          </a:solidFill>
                          <a:latin typeface="Open Sans Light"/>
                        </a:rPr>
                        <a:t>Original question: What, if anything, prevents you from using/owning a connected device or tool for your health?</a:t>
                      </a:r>
                    </a:p>
                  </a:txBody>
                  <a:tcPr>
                    <a:lnL>
                      <a:solidFill>
                        <a:prstClr val="black">
                          <a:alpha val="0"/>
                          <a:alpha val="0"/>
                        </a:prstClr>
                      </a:solidFill>
                    </a:lnL>
                    <a:lnR>
                      <a:solidFill>
                        <a:prstClr val="black">
                          <a:alpha val="0"/>
                        </a:prstClr>
                      </a:solidFill>
                    </a:lnR>
                    <a:lnT>
                      <a:solidFill>
                        <a:prstClr val="black">
                          <a:alpha val="0"/>
                          <a:alpha val="0"/>
                        </a:prstClr>
                      </a:solidFill>
                    </a:lnT>
                    <a:lnB>
                      <a:solidFill>
                        <a:prstClr val="black">
                          <a:alpha val="0"/>
                        </a:prstClr>
                      </a:solidFill>
                    </a:lnB>
                    <a:solidFill>
                      <a:prstClr val="black">
                        <a:alpha val="0"/>
                      </a:prst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6138000" y="1882800"/>
            <a:ext cx="5281200" cy="41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/>
          <a:lstStyle/>
          <a:p>
            <a:pPr algn="l">
              <a:lnSpc>
                <a:spcPct val="1200"/>
              </a:lnSpc>
              <a:spcAft>
                <a:spcPct val="20000"/>
              </a:spcAft>
            </a:pPr>
            <a:r>
              <a:rPr sz="1000" b="1">
                <a:solidFill>
                  <a:srgbClr val="0F283E"/>
                </a:solidFill>
                <a:latin typeface="Open Sans Light"/>
              </a:rPr>
              <a:t>Description</a:t>
            </a:r>
          </a:p>
          <a:p>
            <a:pPr algn="l"/>
            <a:endParaRPr sz="800">
              <a:solidFill>
                <a:srgbClr val="0F283E"/>
              </a:solidFill>
              <a:latin typeface="Open Sans Light"/>
            </a:endParaRPr>
          </a:p>
          <a:p>
            <a:pPr algn="l"/>
            <a:r>
              <a:rPr sz="800">
                <a:solidFill>
                  <a:srgbClr val="0F283E"/>
                </a:solidFill>
                <a:latin typeface="Open Sans Light"/>
              </a:rPr>
              <a:t>This statistic shows the percentage of adults worldwide who stated select barriers kept them from using or owning a connected device or tool for their health as of 2018. According to data provided by Ipsos , 28 percent of adults worldwide stated the cost of using a connected device or tool for their health was a barrier to using such devices.</a:t>
            </a:r>
            <a:endParaRPr sz="800" i="1">
              <a:solidFill>
                <a:srgbClr val="0F283E"/>
              </a:solidFill>
              <a:latin typeface="Open Sans Light"/>
            </a:endParaRPr>
          </a:p>
        </p:txBody>
      </p:sp>
      <p:sp>
        <p:nvSpPr>
          <p:cNvPr id="6" name="New shape"/>
          <p:cNvSpPr/>
          <p:nvPr/>
        </p:nvSpPr>
        <p:spPr>
          <a:xfrm flipH="1">
            <a:off x="6048000" y="1882800"/>
            <a:ext cx="0" cy="4104000"/>
          </a:xfrm>
          <a:prstGeom prst="rect">
            <a:avLst/>
          </a:prstGeom>
          <a:solidFill>
            <a:srgbClr val="0F283E"/>
          </a:solidFill>
          <a:ln w="6350">
            <a:solidFill>
              <a:srgbClr val="0F28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New shape"/>
          <p:cNvSpPr/>
          <p:nvPr/>
        </p:nvSpPr>
        <p:spPr>
          <a:xfrm>
            <a:off x="637200" y="6494400"/>
            <a:ext cx="457200" cy="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ctr">
              <a:spcAft>
                <a:spcPct val="20000"/>
              </a:spcAft>
            </a:pPr>
            <a:r>
              <a:rPr sz="1000">
                <a:solidFill>
                  <a:srgbClr val="FFFFFF"/>
                </a:solidFill>
                <a:latin typeface="Open Sans"/>
              </a:rPr>
              <a:t>8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9.11.14"/>
  <p:tag name="AS_TITLE" val="Aspose.Slides for .NET 4.0 Client Profile"/>
  <p:tag name="AS_VERSION" val="19.1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686</Words>
  <Application>Microsoft Macintosh PowerPoint</Application>
  <PresentationFormat>Breitbild</PresentationFormat>
  <Paragraphs>81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Open Sans</vt:lpstr>
      <vt:lpstr>Open Sans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Horst Kunhardt</cp:lastModifiedBy>
  <cp:revision>1</cp:revision>
  <cp:lastPrinted>2020-05-05T11:43:30Z</cp:lastPrinted>
  <dcterms:created xsi:type="dcterms:W3CDTF">2020-05-05T09:43:30Z</dcterms:created>
  <dcterms:modified xsi:type="dcterms:W3CDTF">2020-05-05T09:43:43Z</dcterms:modified>
</cp:coreProperties>
</file>