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4" r:id="rId5"/>
    <p:sldId id="266" r:id="rId6"/>
    <p:sldId id="268" r:id="rId7"/>
    <p:sldId id="270" r:id="rId8"/>
    <p:sldId id="27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0"/>
    <p:restoredTop sz="0"/>
  </p:normalViewPr>
  <p:slideViewPr>
    <p:cSldViewPr>
      <p:cViewPr varScale="1">
        <p:scale>
          <a:sx n="82" d="100"/>
          <a:sy n="82" d="100"/>
        </p:scale>
        <p:origin x="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respondents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81F-F84C-A25B-EF01F3FC99B7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81F-F84C-A25B-EF01F3FC99B7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81F-F84C-A25B-EF01F3FC99B7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81F-F84C-A25B-EF01F3FC99B7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81F-F84C-A25B-EF01F3FC99B7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81F-F84C-A25B-EF01F3FC99B7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81F-F84C-A25B-EF01F3FC99B7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81F-F84C-A25B-EF01F3FC99B7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81F-F84C-A25B-EF01F3FC99B7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81F-F84C-A25B-EF01F3FC99B7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81F-F84C-A25B-EF01F3FC99B7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481F-F84C-A25B-EF01F3FC99B7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481F-F84C-A25B-EF01F3FC99B7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481F-F84C-A25B-EF01F3FC99B7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481F-F84C-A25B-EF01F3FC99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Monitor/improve your exercise level</c:v>
                </c:pt>
                <c:pt idx="1">
                  <c:v>None of the above</c:v>
                </c:pt>
                <c:pt idx="2">
                  <c:v>Interested in your own health data</c:v>
                </c:pt>
                <c:pt idx="3">
                  <c:v>General wellbeing</c:v>
                </c:pt>
                <c:pt idx="4">
                  <c:v>Lose weight</c:v>
                </c:pt>
                <c:pt idx="5">
                  <c:v>Store your personal health information</c:v>
                </c:pt>
                <c:pt idx="6">
                  <c:v>Monitor/improve your diet</c:v>
                </c:pt>
                <c:pt idx="7">
                  <c:v>To prevent illness</c:v>
                </c:pt>
                <c:pt idx="8">
                  <c:v>To better understand a condition with which you have been diagnosed</c:v>
                </c:pt>
                <c:pt idx="9">
                  <c:v>Track your medication schedule/remind you to take your medications</c:v>
                </c:pt>
                <c:pt idx="10">
                  <c:v>Store your health insurance information</c:v>
                </c:pt>
                <c:pt idx="11">
                  <c:v>Aid you in regular care of a family member</c:v>
                </c:pt>
                <c:pt idx="12">
                  <c:v>Contact a health care provider to report new symptoms/request an appointment</c:v>
                </c:pt>
                <c:pt idx="13">
                  <c:v>Social interaction with others</c:v>
                </c:pt>
                <c:pt idx="14">
                  <c:v>Other reason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0.32</c:v>
                </c:pt>
                <c:pt idx="1">
                  <c:v>0.26</c:v>
                </c:pt>
                <c:pt idx="2">
                  <c:v>0.26</c:v>
                </c:pt>
                <c:pt idx="3">
                  <c:v>0.24</c:v>
                </c:pt>
                <c:pt idx="4">
                  <c:v>0.22</c:v>
                </c:pt>
                <c:pt idx="5">
                  <c:v>0.18</c:v>
                </c:pt>
                <c:pt idx="6">
                  <c:v>0.18</c:v>
                </c:pt>
                <c:pt idx="7">
                  <c:v>0.14000000000000001</c:v>
                </c:pt>
                <c:pt idx="8">
                  <c:v>0.1</c:v>
                </c:pt>
                <c:pt idx="9">
                  <c:v>0.1</c:v>
                </c:pt>
                <c:pt idx="10">
                  <c:v>0.09</c:v>
                </c:pt>
                <c:pt idx="11">
                  <c:v>0.09</c:v>
                </c:pt>
                <c:pt idx="12">
                  <c:v>0.09</c:v>
                </c:pt>
                <c:pt idx="13">
                  <c:v>0.08</c:v>
                </c:pt>
                <c:pt idx="1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81F-F84C-A25B-EF01F3FC99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numFmt formatCode="#,##0.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respondents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C82-7A4D-A5D0-6A590D585070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C82-7A4D-A5D0-6A590D585070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C82-7A4D-A5D0-6A590D585070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C82-7A4D-A5D0-6A590D585070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C82-7A4D-A5D0-6A590D585070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C82-7A4D-A5D0-6A590D585070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C82-7A4D-A5D0-6A590D585070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C82-7A4D-A5D0-6A590D585070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C82-7A4D-A5D0-6A590D585070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C82-7A4D-A5D0-6A590D585070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C82-7A4D-A5D0-6A590D585070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C82-7A4D-A5D0-6A590D585070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EC82-7A4D-A5D0-6A590D585070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EC82-7A4D-A5D0-6A590D585070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EC82-7A4D-A5D0-6A590D585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Monitor/improve your exercise level</c:v>
                </c:pt>
                <c:pt idx="1">
                  <c:v>None of the above</c:v>
                </c:pt>
                <c:pt idx="2">
                  <c:v>Interested in your own health data</c:v>
                </c:pt>
                <c:pt idx="3">
                  <c:v>General wellbeing</c:v>
                </c:pt>
                <c:pt idx="4">
                  <c:v>Lose weight</c:v>
                </c:pt>
                <c:pt idx="5">
                  <c:v>Store your personal health information</c:v>
                </c:pt>
                <c:pt idx="6">
                  <c:v>Monitor/improve your diet</c:v>
                </c:pt>
                <c:pt idx="7">
                  <c:v>To prevent illness</c:v>
                </c:pt>
                <c:pt idx="8">
                  <c:v>To better understand a condition with which you have been diagnosed</c:v>
                </c:pt>
                <c:pt idx="9">
                  <c:v>Track your medication schedule/remind you to take your medications</c:v>
                </c:pt>
                <c:pt idx="10">
                  <c:v>Store your health insurance information</c:v>
                </c:pt>
                <c:pt idx="11">
                  <c:v>Aid you in regular care of a family member</c:v>
                </c:pt>
                <c:pt idx="12">
                  <c:v>Contact a health care provider to report new symptoms/request an appointment</c:v>
                </c:pt>
                <c:pt idx="13">
                  <c:v>Social interaction with others</c:v>
                </c:pt>
                <c:pt idx="14">
                  <c:v>Other reason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0.32</c:v>
                </c:pt>
                <c:pt idx="1">
                  <c:v>0.26</c:v>
                </c:pt>
                <c:pt idx="2">
                  <c:v>0.26</c:v>
                </c:pt>
                <c:pt idx="3">
                  <c:v>0.24</c:v>
                </c:pt>
                <c:pt idx="4">
                  <c:v>0.22</c:v>
                </c:pt>
                <c:pt idx="5">
                  <c:v>0.18</c:v>
                </c:pt>
                <c:pt idx="6">
                  <c:v>0.18</c:v>
                </c:pt>
                <c:pt idx="7">
                  <c:v>0.14000000000000001</c:v>
                </c:pt>
                <c:pt idx="8">
                  <c:v>0.1</c:v>
                </c:pt>
                <c:pt idx="9">
                  <c:v>0.1</c:v>
                </c:pt>
                <c:pt idx="10">
                  <c:v>0.09</c:v>
                </c:pt>
                <c:pt idx="11">
                  <c:v>0.09</c:v>
                </c:pt>
                <c:pt idx="12">
                  <c:v>0.09</c:v>
                </c:pt>
                <c:pt idx="13">
                  <c:v>0.08</c:v>
                </c:pt>
                <c:pt idx="1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C82-7A4D-A5D0-6A590D585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numFmt formatCode="#,##0.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respondents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24A-6C47-9A6E-3E4A5921447D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24A-6C47-9A6E-3E4A5921447D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24A-6C47-9A6E-3E4A5921447D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24A-6C47-9A6E-3E4A5921447D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024A-6C47-9A6E-3E4A5921447D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24A-6C47-9A6E-3E4A5921447D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24A-6C47-9A6E-3E4A5921447D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24A-6C47-9A6E-3E4A5921447D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024A-6C47-9A6E-3E4A5921447D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024A-6C47-9A6E-3E4A5921447D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024A-6C47-9A6E-3E4A5921447D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024A-6C47-9A6E-3E4A5921447D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024A-6C47-9A6E-3E4A5921447D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024A-6C47-9A6E-3E4A5921447D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024A-6C47-9A6E-3E4A592144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Monitor/improve your exercise level</c:v>
                </c:pt>
                <c:pt idx="1">
                  <c:v>None of the above</c:v>
                </c:pt>
                <c:pt idx="2">
                  <c:v>Interested in your own health data</c:v>
                </c:pt>
                <c:pt idx="3">
                  <c:v>General wellbeing</c:v>
                </c:pt>
                <c:pt idx="4">
                  <c:v>Lose weight</c:v>
                </c:pt>
                <c:pt idx="5">
                  <c:v>Store your personal health information</c:v>
                </c:pt>
                <c:pt idx="6">
                  <c:v>Monitor/improve your diet</c:v>
                </c:pt>
                <c:pt idx="7">
                  <c:v>To prevent illness</c:v>
                </c:pt>
                <c:pt idx="8">
                  <c:v>To better understand a condition with which you have been diagnosed</c:v>
                </c:pt>
                <c:pt idx="9">
                  <c:v>Track your medication schedule/remind you to take your medications</c:v>
                </c:pt>
                <c:pt idx="10">
                  <c:v>Store your health insurance information</c:v>
                </c:pt>
                <c:pt idx="11">
                  <c:v>Aid you in regular care of a family member</c:v>
                </c:pt>
                <c:pt idx="12">
                  <c:v>Contact a health care provider to report new symptoms/request an appointment</c:v>
                </c:pt>
                <c:pt idx="13">
                  <c:v>Social interaction with others</c:v>
                </c:pt>
                <c:pt idx="14">
                  <c:v>Other reason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0.32</c:v>
                </c:pt>
                <c:pt idx="1">
                  <c:v>0.26</c:v>
                </c:pt>
                <c:pt idx="2">
                  <c:v>0.26</c:v>
                </c:pt>
                <c:pt idx="3">
                  <c:v>0.24</c:v>
                </c:pt>
                <c:pt idx="4">
                  <c:v>0.22</c:v>
                </c:pt>
                <c:pt idx="5">
                  <c:v>0.18</c:v>
                </c:pt>
                <c:pt idx="6">
                  <c:v>0.18</c:v>
                </c:pt>
                <c:pt idx="7">
                  <c:v>0.14000000000000001</c:v>
                </c:pt>
                <c:pt idx="8">
                  <c:v>0.1</c:v>
                </c:pt>
                <c:pt idx="9">
                  <c:v>0.1</c:v>
                </c:pt>
                <c:pt idx="10">
                  <c:v>0.09</c:v>
                </c:pt>
                <c:pt idx="11">
                  <c:v>0.09</c:v>
                </c:pt>
                <c:pt idx="12">
                  <c:v>0.09</c:v>
                </c:pt>
                <c:pt idx="13">
                  <c:v>0.08</c:v>
                </c:pt>
                <c:pt idx="1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24A-6C47-9A6E-3E4A592144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sz="1000" b="0">
                    <a:solidFill>
                      <a:srgbClr val="0F283E"/>
                    </a:solidFill>
                    <a:latin typeface="Open Sans Light"/>
                  </a:rPr>
                  <a:t>Percentage of respondents</a:t>
                </a:r>
              </a:p>
            </c:rich>
          </c:tx>
          <c:overlay val="0"/>
        </c:title>
        <c:numFmt formatCode="#,##0.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respondents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CC2-5747-BFAB-BEA888F46A9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CC2-5747-BFAB-BEA888F46A92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CC2-5747-BFAB-BEA888F46A92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CC2-5747-BFAB-BEA888F46A92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CC2-5747-BFAB-BEA888F46A92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CC2-5747-BFAB-BEA888F46A92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CC2-5747-BFAB-BEA888F46A92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CC2-5747-BFAB-BEA888F46A92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9CC2-5747-BFAB-BEA888F46A92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CC2-5747-BFAB-BEA888F46A92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9CC2-5747-BFAB-BEA888F46A92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9CC2-5747-BFAB-BEA888F46A92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9CC2-5747-BFAB-BEA888F46A92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9CC2-5747-BFAB-BEA888F46A92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9CC2-5747-BFAB-BEA888F46A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Monitor/improve your exercise level</c:v>
                </c:pt>
                <c:pt idx="1">
                  <c:v>None of the above</c:v>
                </c:pt>
                <c:pt idx="2">
                  <c:v>Interested in your own health data</c:v>
                </c:pt>
                <c:pt idx="3">
                  <c:v>General wellbeing</c:v>
                </c:pt>
                <c:pt idx="4">
                  <c:v>Lose weight</c:v>
                </c:pt>
                <c:pt idx="5">
                  <c:v>Store your personal health information</c:v>
                </c:pt>
                <c:pt idx="6">
                  <c:v>Monitor/improve your diet</c:v>
                </c:pt>
                <c:pt idx="7">
                  <c:v>To prevent illness</c:v>
                </c:pt>
                <c:pt idx="8">
                  <c:v>To better understand a condition with which you have been diagnosed</c:v>
                </c:pt>
                <c:pt idx="9">
                  <c:v>Track your medication schedule/remind you to take your medications</c:v>
                </c:pt>
                <c:pt idx="10">
                  <c:v>Store your health insurance information</c:v>
                </c:pt>
                <c:pt idx="11">
                  <c:v>Aid you in regular care of a family member</c:v>
                </c:pt>
                <c:pt idx="12">
                  <c:v>Contact a health care provider to report new symptoms/request an appointment</c:v>
                </c:pt>
                <c:pt idx="13">
                  <c:v>Social interaction with others</c:v>
                </c:pt>
                <c:pt idx="14">
                  <c:v>Other reason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0.32</c:v>
                </c:pt>
                <c:pt idx="1">
                  <c:v>0.26</c:v>
                </c:pt>
                <c:pt idx="2">
                  <c:v>0.26</c:v>
                </c:pt>
                <c:pt idx="3">
                  <c:v>0.24</c:v>
                </c:pt>
                <c:pt idx="4">
                  <c:v>0.22</c:v>
                </c:pt>
                <c:pt idx="5">
                  <c:v>0.18</c:v>
                </c:pt>
                <c:pt idx="6">
                  <c:v>0.18</c:v>
                </c:pt>
                <c:pt idx="7">
                  <c:v>0.14000000000000001</c:v>
                </c:pt>
                <c:pt idx="8">
                  <c:v>0.1</c:v>
                </c:pt>
                <c:pt idx="9">
                  <c:v>0.1</c:v>
                </c:pt>
                <c:pt idx="10">
                  <c:v>0.09</c:v>
                </c:pt>
                <c:pt idx="11">
                  <c:v>0.09</c:v>
                </c:pt>
                <c:pt idx="12">
                  <c:v>0.09</c:v>
                </c:pt>
                <c:pt idx="13">
                  <c:v>0.08</c:v>
                </c:pt>
                <c:pt idx="1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CC2-5747-BFAB-BEA888F46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sz="1000" b="0">
                    <a:solidFill>
                      <a:srgbClr val="0F283E"/>
                    </a:solidFill>
                    <a:latin typeface="Open Sans Light"/>
                  </a:rPr>
                  <a:t>Percentage of respondents</a:t>
                </a:r>
              </a:p>
            </c:rich>
          </c:tx>
          <c:overlay val="0"/>
        </c:title>
        <c:numFmt formatCode="#,##0.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respondents</c:v>
                </c:pt>
              </c:strCache>
            </c:strRef>
          </c:tx>
          <c:spPr>
            <a:ln>
              <a:solidFill>
                <a:srgbClr val="2875DD"/>
              </a:solidFill>
            </a:ln>
          </c:spPr>
          <c:marker>
            <c:symbol val="circle"/>
            <c:size val="5"/>
            <c:spPr>
              <a:solidFill>
                <a:srgbClr val="2875DD"/>
              </a:solidFill>
              <a:ln>
                <a:solidFill>
                  <a:srgbClr val="2875DD"/>
                </a:solidFill>
              </a:ln>
            </c:spPr>
          </c:marker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78-A740-B296-7892F7A0D7F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78-A740-B296-7892F7A0D7F2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78-A740-B296-7892F7A0D7F2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78-A740-B296-7892F7A0D7F2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78-A740-B296-7892F7A0D7F2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78-A740-B296-7892F7A0D7F2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78-A740-B296-7892F7A0D7F2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78-A740-B296-7892F7A0D7F2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78-A740-B296-7892F7A0D7F2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78-A740-B296-7892F7A0D7F2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78-A740-B296-7892F7A0D7F2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78-A740-B296-7892F7A0D7F2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78-A740-B296-7892F7A0D7F2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778-A740-B296-7892F7A0D7F2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778-A740-B296-7892F7A0D7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Monitor/improve your exercise level</c:v>
                </c:pt>
                <c:pt idx="1">
                  <c:v>None of the above</c:v>
                </c:pt>
                <c:pt idx="2">
                  <c:v>Interested in your own health data</c:v>
                </c:pt>
                <c:pt idx="3">
                  <c:v>General wellbeing</c:v>
                </c:pt>
                <c:pt idx="4">
                  <c:v>Lose weight</c:v>
                </c:pt>
                <c:pt idx="5">
                  <c:v>Store your personal health information</c:v>
                </c:pt>
                <c:pt idx="6">
                  <c:v>Monitor/improve your diet</c:v>
                </c:pt>
                <c:pt idx="7">
                  <c:v>To prevent illness</c:v>
                </c:pt>
                <c:pt idx="8">
                  <c:v>To better understand a condition with which you have been diagnosed</c:v>
                </c:pt>
                <c:pt idx="9">
                  <c:v>Track your medication schedule/remind you to take your medications</c:v>
                </c:pt>
                <c:pt idx="10">
                  <c:v>Store your health insurance information</c:v>
                </c:pt>
                <c:pt idx="11">
                  <c:v>Aid you in regular care of a family member</c:v>
                </c:pt>
                <c:pt idx="12">
                  <c:v>Contact a health care provider to report new symptoms/request an appointment</c:v>
                </c:pt>
                <c:pt idx="13">
                  <c:v>Social interaction with others</c:v>
                </c:pt>
                <c:pt idx="14">
                  <c:v>Other reason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0.32</c:v>
                </c:pt>
                <c:pt idx="1">
                  <c:v>0.26</c:v>
                </c:pt>
                <c:pt idx="2">
                  <c:v>0.26</c:v>
                </c:pt>
                <c:pt idx="3">
                  <c:v>0.24</c:v>
                </c:pt>
                <c:pt idx="4">
                  <c:v>0.22</c:v>
                </c:pt>
                <c:pt idx="5">
                  <c:v>0.18</c:v>
                </c:pt>
                <c:pt idx="6">
                  <c:v>0.18</c:v>
                </c:pt>
                <c:pt idx="7">
                  <c:v>0.14000000000000001</c:v>
                </c:pt>
                <c:pt idx="8">
                  <c:v>0.1</c:v>
                </c:pt>
                <c:pt idx="9">
                  <c:v>0.1</c:v>
                </c:pt>
                <c:pt idx="10">
                  <c:v>0.09</c:v>
                </c:pt>
                <c:pt idx="11">
                  <c:v>0.09</c:v>
                </c:pt>
                <c:pt idx="12">
                  <c:v>0.09</c:v>
                </c:pt>
                <c:pt idx="13">
                  <c:v>0.08</c:v>
                </c:pt>
                <c:pt idx="14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A778-A740-B296-7892F7A0D7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51136"/>
        <c:axId val="66437120"/>
      </c:line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sz="1000" b="0">
                    <a:solidFill>
                      <a:srgbClr val="0F283E"/>
                    </a:solidFill>
                    <a:latin typeface="Open Sans Light"/>
                  </a:rPr>
                  <a:t>Percentage of respondents</a:t>
                </a:r>
              </a:p>
            </c:rich>
          </c:tx>
          <c:overlay val="0"/>
        </c:title>
        <c:numFmt formatCode="#,##0.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respondents</c:v>
                </c:pt>
              </c:strCache>
            </c:strRef>
          </c:tx>
          <c:spPr>
            <a:ln>
              <a:solidFill>
                <a:srgbClr val="2875DD"/>
              </a:solidFill>
            </a:ln>
          </c:spPr>
          <c:marker>
            <c:symbol val="circle"/>
            <c:size val="5"/>
            <c:spPr>
              <a:solidFill>
                <a:srgbClr val="2875DD"/>
              </a:solidFill>
              <a:ln>
                <a:solidFill>
                  <a:srgbClr val="2875DD"/>
                </a:solidFill>
              </a:ln>
            </c:spPr>
          </c:marker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33-FF48-8792-70F56918BA6E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33-FF48-8792-70F56918BA6E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33-FF48-8792-70F56918BA6E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33-FF48-8792-70F56918BA6E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33-FF48-8792-70F56918BA6E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33-FF48-8792-70F56918BA6E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33-FF48-8792-70F56918BA6E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33-FF48-8792-70F56918BA6E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A33-FF48-8792-70F56918BA6E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A33-FF48-8792-70F56918BA6E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A33-FF48-8792-70F56918BA6E}"/>
                </c:ext>
              </c:extLst>
            </c:dLbl>
            <c:dLbl>
              <c:idx val="1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A33-FF48-8792-70F56918BA6E}"/>
                </c:ext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A33-FF48-8792-70F56918BA6E}"/>
                </c:ext>
              </c:extLst>
            </c:dLbl>
            <c:dLbl>
              <c:idx val="1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A33-FF48-8792-70F56918BA6E}"/>
                </c:ext>
              </c:extLst>
            </c:dLbl>
            <c:dLbl>
              <c:idx val="1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A33-FF48-8792-70F56918BA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Monitor/improve your exercise level</c:v>
                </c:pt>
                <c:pt idx="1">
                  <c:v>None of the above</c:v>
                </c:pt>
                <c:pt idx="2">
                  <c:v>Interested in your own health data</c:v>
                </c:pt>
                <c:pt idx="3">
                  <c:v>General wellbeing</c:v>
                </c:pt>
                <c:pt idx="4">
                  <c:v>Lose weight</c:v>
                </c:pt>
                <c:pt idx="5">
                  <c:v>Store your personal health information</c:v>
                </c:pt>
                <c:pt idx="6">
                  <c:v>Monitor/improve your diet</c:v>
                </c:pt>
                <c:pt idx="7">
                  <c:v>To prevent illness</c:v>
                </c:pt>
                <c:pt idx="8">
                  <c:v>To better understand a condition with which you have been diagnosed</c:v>
                </c:pt>
                <c:pt idx="9">
                  <c:v>Track your medication schedule/remind you to take your medications</c:v>
                </c:pt>
                <c:pt idx="10">
                  <c:v>Store your health insurance information</c:v>
                </c:pt>
                <c:pt idx="11">
                  <c:v>Aid you in regular care of a family member</c:v>
                </c:pt>
                <c:pt idx="12">
                  <c:v>Contact a health care provider to report new symptoms/request an appointment</c:v>
                </c:pt>
                <c:pt idx="13">
                  <c:v>Social interaction with others</c:v>
                </c:pt>
                <c:pt idx="14">
                  <c:v>Other reason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0.32</c:v>
                </c:pt>
                <c:pt idx="1">
                  <c:v>0.26</c:v>
                </c:pt>
                <c:pt idx="2">
                  <c:v>0.26</c:v>
                </c:pt>
                <c:pt idx="3">
                  <c:v>0.24</c:v>
                </c:pt>
                <c:pt idx="4">
                  <c:v>0.22</c:v>
                </c:pt>
                <c:pt idx="5">
                  <c:v>0.18</c:v>
                </c:pt>
                <c:pt idx="6">
                  <c:v>0.18</c:v>
                </c:pt>
                <c:pt idx="7">
                  <c:v>0.14000000000000001</c:v>
                </c:pt>
                <c:pt idx="8">
                  <c:v>0.1</c:v>
                </c:pt>
                <c:pt idx="9">
                  <c:v>0.1</c:v>
                </c:pt>
                <c:pt idx="10">
                  <c:v>0.09</c:v>
                </c:pt>
                <c:pt idx="11">
                  <c:v>0.09</c:v>
                </c:pt>
                <c:pt idx="12">
                  <c:v>0.09</c:v>
                </c:pt>
                <c:pt idx="13">
                  <c:v>0.08</c:v>
                </c:pt>
                <c:pt idx="14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7A33-FF48-8792-70F56918B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51136"/>
        <c:axId val="66437120"/>
      </c:line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sz="1000" b="0">
                    <a:solidFill>
                      <a:srgbClr val="0F283E"/>
                    </a:solidFill>
                    <a:latin typeface="Open Sans Light"/>
                  </a:rPr>
                  <a:t>Percentage of respondents</a:t>
                </a:r>
              </a:p>
            </c:rich>
          </c:tx>
          <c:overlay val="0"/>
        </c:title>
        <c:numFmt formatCode="#,##0.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A95DCC-6215-45FF-BC40-AF839621E22B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C145BF-43B7-4244-BE8C-AB011A0D521B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48CB540-B1D2-47A2-ACB3-27635590A351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A34DB1-FB2E-4912-B7BA-BE4A9B4EF0F5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9989607-25B8-4C15-8141-EDF269C47346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A338277-1681-438A-BA89-A81B0385E4C4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B548C7FD-8354-4003-B2FC-1A6990E4CFD3}" type="datetimeFigureOut">
              <a:rPr lang="en-US" smtClean="0"/>
              <a:t>5/5/20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F7A29079-7AFC-4E78-91F4-ED96701107AE}" type="datetimeFigureOut">
              <a:rPr lang="en-US" smtClean="0"/>
              <a:t>5/5/20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93E6180F-6086-4471-A2CC-67B5363707B5}" type="datetimeFigureOut">
              <a:rPr lang="en-US" smtClean="0"/>
              <a:t>5/5/20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1F66B1A-BBFD-4172-8696-3619996B3B56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1F0E7F36-FBA0-46A3-A863-BE085914DD3A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://www.statista.com/statistics/917185/connected-device-usage-reasons-worldwide" TargetMode="Externa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hyperlink" Target="http://www.statista.com/statistics/917185/connected-device-usage-reasons-worldwide" TargetMode="Externa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hyperlink" Target="http://www.statista.com/statistics/917185/connected-device-usage-reasons-worldwide" TargetMode="Externa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hyperlink" Target="http://www.statista.com/statistics/917185/connected-device-usage-reasons-worldwide" TargetMode="Externa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hyperlink" Target="http://www.statista.com/statistics/917185/connected-device-usage-reasons-worldwide" TargetMode="Externa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hyperlink" Target="http://www.statista.com/statistics/917185/connected-device-usage-reasons-worldwide" TargetMode="Externa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tatista.com/statistics/917185/connected-device-usage-reasons-worldwide/" TargetMode="External"/><Relationship Id="rId4" Type="http://schemas.openxmlformats.org/officeDocument/2006/relationships/hyperlink" Target="http://www.ips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ew shape"/>
          <p:cNvSpPr/>
          <p:nvPr/>
        </p:nvSpPr>
        <p:spPr>
          <a:xfrm>
            <a:off x="9939600" y="6141600"/>
            <a:ext cx="1501200" cy="306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New shape"/>
          <p:cNvSpPr/>
          <p:nvPr/>
        </p:nvSpPr>
        <p:spPr>
          <a:xfrm>
            <a:off x="763200" y="5986800"/>
            <a:ext cx="10692000" cy="32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New shape"/>
          <p:cNvSpPr/>
          <p:nvPr/>
        </p:nvSpPr>
        <p:spPr>
          <a:xfrm>
            <a:off x="0" y="0"/>
            <a:ext cx="12204001" cy="4370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4874400"/>
            <a:ext cx="108144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825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F283E"/>
                </a:solidFill>
                <a:latin typeface="Open Sans"/>
              </a:rPr>
              <a:t>Percentage of adults worldwide who currently used a connected health device or tool to manage their health for select reasons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4564800"/>
            <a:ext cx="3186000" cy="3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ctr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400" b="1">
                <a:solidFill>
                  <a:srgbClr val="0A85E6"/>
                </a:solidFill>
                <a:latin typeface="Open Sans"/>
              </a:rPr>
              <a:t>MEDICAL TECHNOLOGY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currently used a connected health device or tool to manage their health for select reasons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Reasons for using a connected health device worldwide 2018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Worldwide; May 25 to June 8, 2018; 16-64 years; 3,272 Respondents; 28 countries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Ipsos;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917185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2098700"/>
          <a:ext cx="10742400" cy="38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4778000" y="1882800"/>
            <a:ext cx="25400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170" tIns="46990" rIns="90170" bIns="4699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0F283E"/>
                </a:solidFill>
                <a:latin typeface="Open Sans Light"/>
              </a:rPr>
              <a:t>Percentage of respondents</a:t>
            </a:r>
          </a:p>
        </p:txBody>
      </p:sp>
      <p:sp>
        <p:nvSpPr>
          <p:cNvPr id="7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2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currently used a connected health device or tool to manage their health for select reasons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Reasons for using a connected health device worldwide 2018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Worldwide; May 25 to June 8, 2018; 16-64 years; 3,272 Respondents; 28 countries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Ipsos;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917185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2098700"/>
          <a:ext cx="7158000" cy="38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2985800" y="1882800"/>
            <a:ext cx="25400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170" tIns="46990" rIns="90170" bIns="4699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0F283E"/>
                </a:solidFill>
                <a:latin typeface="Open Sans Light"/>
              </a:rPr>
              <a:t>Percentage of respondents</a:t>
            </a:r>
          </a:p>
        </p:txBody>
      </p:sp>
      <p:sp>
        <p:nvSpPr>
          <p:cNvPr id="7" name="New shape"/>
          <p:cNvSpPr/>
          <p:nvPr/>
        </p:nvSpPr>
        <p:spPr>
          <a:xfrm>
            <a:off x="7982400" y="1882800"/>
            <a:ext cx="3424140" cy="41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/>
          <a:lstStyle/>
          <a:p>
            <a:pPr algn="l">
              <a:spcAft>
                <a:spcPct val="20000"/>
              </a:spcAft>
            </a:pPr>
            <a:r>
              <a:rPr sz="1000" b="1">
                <a:solidFill>
                  <a:srgbClr val="0F283E"/>
                </a:solidFill>
                <a:latin typeface="Open Sans Light"/>
              </a:rPr>
              <a:t>Your Headline</a:t>
            </a:r>
          </a:p>
          <a:p>
            <a:pPr algn="l"/>
            <a:r>
              <a:rPr sz="800">
                <a:solidFill>
                  <a:srgbClr val="0F283E"/>
                </a:solidFill>
                <a:latin typeface="Open Sans Light"/>
              </a:rPr>
              <a:t>Your Notes:</a:t>
            </a:r>
          </a:p>
        </p:txBody>
      </p:sp>
      <p:sp>
        <p:nvSpPr>
          <p:cNvPr id="8" name="New shape"/>
          <p:cNvSpPr/>
          <p:nvPr/>
        </p:nvSpPr>
        <p:spPr>
          <a:xfrm flipH="1">
            <a:off x="7928400" y="1882800"/>
            <a:ext cx="0" cy="4104000"/>
          </a:xfrm>
          <a:prstGeom prst="rect">
            <a:avLst/>
          </a:prstGeom>
          <a:solidFill>
            <a:srgbClr val="0F283E"/>
          </a:solidFill>
          <a:ln w="6350">
            <a:solidFill>
              <a:srgbClr val="0F2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3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currently used a connected health device or tool to manage their health for select reasons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Reasons for using a connected health device worldwide 2018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Worldwide; May 25 to June 8, 2018; 16-64 years; 3,272 Respondents; 28 countries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Ipsos;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917185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107424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4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currently used a connected health device or tool to manage their health for select reasons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Reasons for using a connected health device worldwide 2018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Worldwide; May 25 to June 8, 2018; 16-64 years; 3,272 Respondents; 28 countries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Ipsos;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917185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71580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7982400" y="1882800"/>
            <a:ext cx="3424140" cy="41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/>
          <a:lstStyle/>
          <a:p>
            <a:pPr algn="l">
              <a:spcAft>
                <a:spcPct val="20000"/>
              </a:spcAft>
            </a:pPr>
            <a:r>
              <a:rPr sz="1000" b="1">
                <a:solidFill>
                  <a:srgbClr val="0F283E"/>
                </a:solidFill>
                <a:latin typeface="Open Sans Light"/>
              </a:rPr>
              <a:t>Your Headline</a:t>
            </a:r>
          </a:p>
          <a:p>
            <a:pPr algn="l"/>
            <a:r>
              <a:rPr sz="800">
                <a:solidFill>
                  <a:srgbClr val="0F283E"/>
                </a:solidFill>
                <a:latin typeface="Open Sans Light"/>
              </a:rPr>
              <a:t>Your Notes:</a:t>
            </a:r>
          </a:p>
        </p:txBody>
      </p:sp>
      <p:sp>
        <p:nvSpPr>
          <p:cNvPr id="7" name="New shape"/>
          <p:cNvSpPr/>
          <p:nvPr/>
        </p:nvSpPr>
        <p:spPr>
          <a:xfrm flipH="1">
            <a:off x="7928400" y="1882800"/>
            <a:ext cx="0" cy="4104000"/>
          </a:xfrm>
          <a:prstGeom prst="rect">
            <a:avLst/>
          </a:prstGeom>
          <a:solidFill>
            <a:srgbClr val="0F283E"/>
          </a:solidFill>
          <a:ln w="6350">
            <a:solidFill>
              <a:srgbClr val="0F2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5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currently used a connected health device or tool to manage their health for select reasons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Reasons for using a connected health device worldwide 2018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Worldwide; May 25 to June 8, 2018; 16-64 years; 3,272 Respondents; 28 countries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Ipsos;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917185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107424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6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currently used a connected health device or tool to manage their health for select reasons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Reasons for using a connected health device worldwide 2018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Worldwide; May 25 to June 8, 2018; 16-64 years; 3,272 Respondents; 28 countries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Ipsos;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917185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71580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7982400" y="1882800"/>
            <a:ext cx="3424140" cy="41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/>
          <a:lstStyle/>
          <a:p>
            <a:pPr algn="l">
              <a:spcAft>
                <a:spcPct val="20000"/>
              </a:spcAft>
            </a:pPr>
            <a:r>
              <a:rPr sz="1000" b="1">
                <a:solidFill>
                  <a:srgbClr val="0F283E"/>
                </a:solidFill>
                <a:latin typeface="Open Sans Light"/>
              </a:rPr>
              <a:t>Your Headline</a:t>
            </a:r>
          </a:p>
          <a:p>
            <a:pPr algn="l"/>
            <a:r>
              <a:rPr sz="800">
                <a:solidFill>
                  <a:srgbClr val="0F283E"/>
                </a:solidFill>
                <a:latin typeface="Open Sans Light"/>
              </a:rPr>
              <a:t>Your Notes:</a:t>
            </a:r>
          </a:p>
        </p:txBody>
      </p:sp>
      <p:sp>
        <p:nvSpPr>
          <p:cNvPr id="7" name="New shape"/>
          <p:cNvSpPr/>
          <p:nvPr/>
        </p:nvSpPr>
        <p:spPr>
          <a:xfrm flipH="1">
            <a:off x="7928400" y="1882800"/>
            <a:ext cx="0" cy="4104000"/>
          </a:xfrm>
          <a:prstGeom prst="rect">
            <a:avLst/>
          </a:prstGeom>
          <a:solidFill>
            <a:srgbClr val="0F283E"/>
          </a:solidFill>
          <a:ln w="6350">
            <a:solidFill>
              <a:srgbClr val="0F2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7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currently used a connected health device or tool to manage their health for select reasons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Reasons for using a connected health device worldwide 2018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676800" y="1882800"/>
          <a:ext cx="53340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1000" b="1">
                          <a:solidFill>
                            <a:srgbClr val="0F283E"/>
                          </a:solidFill>
                          <a:latin typeface="Open Sans Light"/>
                        </a:rPr>
                        <a:t>Source and methodology information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  <a:alpha val="0"/>
                      </a:prst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B>
                      <a:solidFill>
                        <a:prstClr val="black">
                          <a:alpha val="0"/>
                          <a:alpha val="0"/>
                          <a:alpha val="0"/>
                        </a:prstClr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Source(s)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  <a:hlinkClick r:id="rId4"/>
                        </a:rPr>
                        <a:t>Ipsos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Conducted by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  <a:hlinkClick r:id="rId4"/>
                        </a:rPr>
                        <a:t>Ipsos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Survey period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May 25 to June 8, 2018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Region(s)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Worldwide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Number of respondents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3,272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Age group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16-64 years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Special characteristics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28 countries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Published by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  <a:hlinkClick r:id="rId4"/>
                        </a:rPr>
                        <a:t>Ipsos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Publication date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September 2018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Original source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Global views on healthcare, page 75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Website URL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  <a:hlinkClick r:id="rId5"/>
                        </a:rPr>
                        <a:t>visit the website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Notes: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 i="1">
                          <a:solidFill>
                            <a:srgbClr val="0F283E"/>
                          </a:solidFill>
                          <a:latin typeface="Open Sans Light"/>
                        </a:rPr>
                        <a:t>Original question: Which of the following, if any, are the reasons you currently use a connected health device or tool to manage your health? Among those who currently use a connected health device.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6138000" y="1882800"/>
            <a:ext cx="5281200" cy="41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/>
          <a:lstStyle/>
          <a:p>
            <a:pPr algn="l">
              <a:lnSpc>
                <a:spcPct val="1200"/>
              </a:lnSpc>
              <a:spcAft>
                <a:spcPct val="20000"/>
              </a:spcAft>
            </a:pPr>
            <a:r>
              <a:rPr sz="1000" b="1">
                <a:solidFill>
                  <a:srgbClr val="0F283E"/>
                </a:solidFill>
                <a:latin typeface="Open Sans Light"/>
              </a:rPr>
              <a:t>Description</a:t>
            </a:r>
          </a:p>
          <a:p>
            <a:pPr algn="l"/>
            <a:endParaRPr sz="800">
              <a:solidFill>
                <a:srgbClr val="0F283E"/>
              </a:solidFill>
              <a:latin typeface="Open Sans Light"/>
            </a:endParaRPr>
          </a:p>
          <a:p>
            <a:pPr algn="l"/>
            <a:r>
              <a:rPr sz="800">
                <a:solidFill>
                  <a:srgbClr val="0F283E"/>
                </a:solidFill>
                <a:latin typeface="Open Sans Light"/>
              </a:rPr>
              <a:t>This statistic shows the percentage of adults worldwide who currently used a connected health device or tool to manage their health for select reasons as of 2018. According to data provided by Ipsos , 32 percent of adults worldwide currently used a connected health device or tool to manage their health did so to monitor or improve their exercise level.</a:t>
            </a:r>
            <a:endParaRPr sz="800" i="1">
              <a:solidFill>
                <a:srgbClr val="0F283E"/>
              </a:solidFill>
              <a:latin typeface="Open Sans Light"/>
            </a:endParaRPr>
          </a:p>
        </p:txBody>
      </p:sp>
      <p:sp>
        <p:nvSpPr>
          <p:cNvPr id="6" name="New shape"/>
          <p:cNvSpPr/>
          <p:nvPr/>
        </p:nvSpPr>
        <p:spPr>
          <a:xfrm flipH="1">
            <a:off x="6048000" y="1882800"/>
            <a:ext cx="0" cy="4104000"/>
          </a:xfrm>
          <a:prstGeom prst="rect">
            <a:avLst/>
          </a:prstGeom>
          <a:solidFill>
            <a:srgbClr val="0F283E"/>
          </a:solidFill>
          <a:ln w="6350">
            <a:solidFill>
              <a:srgbClr val="0F2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8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9.11.14"/>
  <p:tag name="AS_TITLE" val="Aspose.Slides for .NET 4.0 Client Profile"/>
  <p:tag name="AS_VERSION" val="19.1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691</Words>
  <Application>Microsoft Macintosh PowerPoint</Application>
  <PresentationFormat>Breitbild</PresentationFormat>
  <Paragraphs>81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Open Sans</vt:lpstr>
      <vt:lpstr>Open Sans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Horst Kunhardt</cp:lastModifiedBy>
  <cp:revision>1</cp:revision>
  <cp:lastPrinted>2020-05-05T11:44:01Z</cp:lastPrinted>
  <dcterms:created xsi:type="dcterms:W3CDTF">2020-05-05T09:44:01Z</dcterms:created>
  <dcterms:modified xsi:type="dcterms:W3CDTF">2020-05-05T09:44:17Z</dcterms:modified>
</cp:coreProperties>
</file>