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 id="336" r:id="rId41"/>
    <p:sldId id="338" r:id="rId42"/>
    <p:sldId id="340" r:id="rId43"/>
    <p:sldId id="342" r:id="rId44"/>
    <p:sldId id="344" r:id="rId45"/>
    <p:sldId id="346" r:id="rId46"/>
    <p:sldId id="348" r:id="rId47"/>
    <p:sldId id="350" r:id="rId48"/>
    <p:sldId id="352" r:id="rId49"/>
    <p:sldId id="354" r:id="rId50"/>
    <p:sldId id="356" r:id="rId51"/>
    <p:sldId id="358" r:id="rId52"/>
    <p:sldId id="360" r:id="rId53"/>
    <p:sldId id="362" r:id="rId54"/>
    <p:sldId id="364" r:id="rId55"/>
    <p:sldId id="366" r:id="rId56"/>
    <p:sldId id="368" r:id="rId57"/>
    <p:sldId id="370" r:id="rId58"/>
    <p:sldId id="372" r:id="rId59"/>
    <p:sldId id="374" r:id="rId60"/>
    <p:sldId id="376" r:id="rId61"/>
    <p:sldId id="378" r:id="rId62"/>
    <p:sldId id="380" r:id="rId63"/>
    <p:sldId id="382" r:id="rId64"/>
    <p:sldId id="384" r:id="rId65"/>
    <p:sldId id="386" r:id="rId66"/>
    <p:sldId id="388" r:id="rId67"/>
    <p:sldId id="390" r:id="rId68"/>
    <p:sldId id="392" r:id="rId69"/>
    <p:sldId id="394" r:id="rId70"/>
    <p:sldId id="396" r:id="rId71"/>
    <p:sldId id="398" r:id="rId72"/>
    <p:sldId id="400" r:id="rId73"/>
    <p:sldId id="402" r:id="rId74"/>
    <p:sldId id="404" r:id="rId75"/>
    <p:sldId id="406" r:id="rId76"/>
    <p:sldId id="408" r:id="rId77"/>
    <p:sldId id="410" r:id="rId78"/>
    <p:sldId id="412" r:id="rId79"/>
    <p:sldId id="414" r:id="rId80"/>
  </p:sldIdLst>
  <p:sldSz cx="12192000" cy="6858000"/>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0"/>
    <p:restoredTop sz="0"/>
  </p:normalViewPr>
  <p:slideViewPr>
    <p:cSldViewPr>
      <p:cViewPr varScale="1">
        <p:scale>
          <a:sx n="82" d="100"/>
          <a:sy n="82" d="100"/>
        </p:scale>
        <p:origin x="184" y="1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beitsblat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Arbeitsblat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Arbeitsblat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beitsblat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Arbeitsblat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beitsblat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Arbeitsblat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Arbeitsblat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Arbeitsblat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Arbeitsblat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Arbeitsblat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Arbeitsblat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Arbeitsblat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Arbeitsblat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Arbeitsblat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Arbeitsblat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DC3-0A41-B65F-D7D8D23D62C0}"/>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DC3-0A41-B65F-D7D8D23D62C0}"/>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DC3-0A41-B65F-D7D8D23D62C0}"/>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DC3-0A41-B65F-D7D8D23D62C0}"/>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1DC3-0A41-B65F-D7D8D23D62C0}"/>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DC3-0A41-B65F-D7D8D23D62C0}"/>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1DC3-0A41-B65F-D7D8D23D62C0}"/>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1DC3-0A41-B65F-D7D8D23D62C0}"/>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1DC3-0A41-B65F-D7D8D23D62C0}"/>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1DC3-0A41-B65F-D7D8D23D62C0}"/>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1DC3-0A41-B65F-D7D8D23D62C0}"/>
                </c:ext>
              </c:extLst>
            </c:dLbl>
            <c:dLbl>
              <c:idx val="1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1DC3-0A41-B65F-D7D8D23D62C0}"/>
                </c:ext>
              </c:extLst>
            </c:dLbl>
            <c:dLbl>
              <c:idx val="1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1DC3-0A41-B65F-D7D8D23D62C0}"/>
                </c:ext>
              </c:extLst>
            </c:dLbl>
            <c:dLbl>
              <c:idx val="1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1DC3-0A41-B65F-D7D8D23D62C0}"/>
                </c:ext>
              </c:extLst>
            </c:dLbl>
            <c:dLbl>
              <c:idx val="1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1DC3-0A41-B65F-D7D8D23D62C0}"/>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Norway</c:v>
                </c:pt>
                <c:pt idx="1">
                  <c:v>Austria</c:v>
                </c:pt>
                <c:pt idx="2">
                  <c:v>Sweden</c:v>
                </c:pt>
                <c:pt idx="3">
                  <c:v>United Kingdom</c:v>
                </c:pt>
                <c:pt idx="4">
                  <c:v>Denmark</c:v>
                </c:pt>
                <c:pt idx="5">
                  <c:v>Ireland</c:v>
                </c:pt>
                <c:pt idx="6">
                  <c:v>Switzerland</c:v>
                </c:pt>
                <c:pt idx="7">
                  <c:v>Netherlands</c:v>
                </c:pt>
                <c:pt idx="8">
                  <c:v>France</c:v>
                </c:pt>
                <c:pt idx="9">
                  <c:v>Germany</c:v>
                </c:pt>
                <c:pt idx="10">
                  <c:v>Finland</c:v>
                </c:pt>
                <c:pt idx="11">
                  <c:v>Spain</c:v>
                </c:pt>
                <c:pt idx="12">
                  <c:v>Portugal</c:v>
                </c:pt>
                <c:pt idx="13">
                  <c:v>Italy</c:v>
                </c:pt>
                <c:pt idx="14">
                  <c:v>Belgium</c:v>
                </c:pt>
              </c:strCache>
            </c:strRef>
          </c:cat>
          <c:val>
            <c:numRef>
              <c:f>Sheet1!$B$2:$B$16</c:f>
              <c:numCache>
                <c:formatCode>General</c:formatCode>
                <c:ptCount val="15"/>
                <c:pt idx="0">
                  <c:v>0.13200000000000001</c:v>
                </c:pt>
                <c:pt idx="1">
                  <c:v>0.13100000000000001</c:v>
                </c:pt>
                <c:pt idx="2">
                  <c:v>0.13</c:v>
                </c:pt>
                <c:pt idx="3">
                  <c:v>0.128</c:v>
                </c:pt>
                <c:pt idx="4">
                  <c:v>0.127</c:v>
                </c:pt>
                <c:pt idx="5">
                  <c:v>0.123</c:v>
                </c:pt>
                <c:pt idx="6">
                  <c:v>0.123</c:v>
                </c:pt>
                <c:pt idx="7">
                  <c:v>0.111</c:v>
                </c:pt>
                <c:pt idx="8">
                  <c:v>0.11</c:v>
                </c:pt>
                <c:pt idx="9">
                  <c:v>0.11</c:v>
                </c:pt>
                <c:pt idx="10">
                  <c:v>0.11</c:v>
                </c:pt>
                <c:pt idx="11">
                  <c:v>0.104</c:v>
                </c:pt>
                <c:pt idx="12">
                  <c:v>9.0999999999999998E-2</c:v>
                </c:pt>
                <c:pt idx="13">
                  <c:v>8.3000000000000004E-2</c:v>
                </c:pt>
                <c:pt idx="14">
                  <c:v>7.1999999999999995E-2</c:v>
                </c:pt>
              </c:numCache>
            </c:numRef>
          </c:val>
          <c:extLst>
            <c:ext xmlns:c16="http://schemas.microsoft.com/office/drawing/2014/chart" uri="{C3380CC4-5D6E-409C-BE32-E72D297353CC}">
              <c16:uniqueId val="{0000000F-1DC3-0A41-B65F-D7D8D23D62C0}"/>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41B6-704C-A937-58EA69D71FA9}"/>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41B6-704C-A937-58EA69D71FA9}"/>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41B6-704C-A937-58EA69D71FA9}"/>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41B6-704C-A937-58EA69D71FA9}"/>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41B6-704C-A937-58EA69D71FA9}"/>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41B6-704C-A937-58EA69D71FA9}"/>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41B6-704C-A937-58EA69D71FA9}"/>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41B6-704C-A937-58EA69D71FA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Pre-revenue</c:v>
                </c:pt>
                <c:pt idx="1">
                  <c:v>Less than 100,000</c:v>
                </c:pt>
                <c:pt idx="2">
                  <c:v>100K-250K</c:v>
                </c:pt>
                <c:pt idx="3">
                  <c:v>250K-500K</c:v>
                </c:pt>
                <c:pt idx="4">
                  <c:v>500K-1M</c:v>
                </c:pt>
                <c:pt idx="5">
                  <c:v>1M-3M</c:v>
                </c:pt>
                <c:pt idx="6">
                  <c:v>Over 3 million</c:v>
                </c:pt>
                <c:pt idx="7">
                  <c:v>No answer</c:v>
                </c:pt>
              </c:strCache>
            </c:strRef>
          </c:cat>
          <c:val>
            <c:numRef>
              <c:f>Sheet1!$B$2:$B$9</c:f>
              <c:numCache>
                <c:formatCode>General</c:formatCode>
                <c:ptCount val="8"/>
                <c:pt idx="0">
                  <c:v>0.39</c:v>
                </c:pt>
                <c:pt idx="1">
                  <c:v>0.43</c:v>
                </c:pt>
                <c:pt idx="2">
                  <c:v>0.17</c:v>
                </c:pt>
                <c:pt idx="3">
                  <c:v>0.08</c:v>
                </c:pt>
                <c:pt idx="4">
                  <c:v>0.11</c:v>
                </c:pt>
                <c:pt idx="5">
                  <c:v>0.09</c:v>
                </c:pt>
                <c:pt idx="6">
                  <c:v>0.03</c:v>
                </c:pt>
                <c:pt idx="7">
                  <c:v>0.04</c:v>
                </c:pt>
              </c:numCache>
            </c:numRef>
          </c:val>
          <c:extLst>
            <c:ext xmlns:c16="http://schemas.microsoft.com/office/drawing/2014/chart" uri="{C3380CC4-5D6E-409C-BE32-E72D297353CC}">
              <c16:uniqueId val="{00000008-41B6-704C-A937-58EA69D71FA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revenue </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227D-F746-8306-4F693BEF12F3}"/>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227D-F746-8306-4F693BEF12F3}"/>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227D-F746-8306-4F693BEF12F3}"/>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227D-F746-8306-4F693BEF12F3}"/>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227D-F746-8306-4F693BEF12F3}"/>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227D-F746-8306-4F693BEF12F3}"/>
                </c:ext>
              </c:extLst>
            </c:dLbl>
            <c:dLbl>
              <c:idx val="6"/>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227D-F746-8306-4F693BEF12F3}"/>
                </c:ext>
              </c:extLst>
            </c:dLbl>
            <c:dLbl>
              <c:idx val="7"/>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227D-F746-8306-4F693BEF12F3}"/>
                </c:ext>
              </c:extLst>
            </c:dLbl>
            <c:dLbl>
              <c:idx val="8"/>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227D-F746-8306-4F693BEF12F3}"/>
                </c:ext>
              </c:extLst>
            </c:dLbl>
            <c:dLbl>
              <c:idx val="9"/>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227D-F746-8306-4F693BEF12F3}"/>
                </c:ext>
              </c:extLst>
            </c:dLbl>
            <c:dLbl>
              <c:idx val="1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227D-F746-8306-4F693BEF12F3}"/>
                </c:ext>
              </c:extLst>
            </c:dLbl>
            <c:dLbl>
              <c:idx val="1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227D-F746-8306-4F693BEF12F3}"/>
                </c:ext>
              </c:extLst>
            </c:dLbl>
            <c:dLbl>
              <c:idx val="1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227D-F746-8306-4F693BEF12F3}"/>
                </c:ext>
              </c:extLst>
            </c:dLbl>
            <c:dLbl>
              <c:idx val="1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227D-F746-8306-4F693BEF12F3}"/>
                </c:ext>
              </c:extLst>
            </c:dLbl>
            <c:dLbl>
              <c:idx val="1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227D-F746-8306-4F693BEF12F3}"/>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Germany</c:v>
                </c:pt>
                <c:pt idx="1">
                  <c:v>France</c:v>
                </c:pt>
                <c:pt idx="2">
                  <c:v>United Kingdom</c:v>
                </c:pt>
                <c:pt idx="3">
                  <c:v>Italy</c:v>
                </c:pt>
                <c:pt idx="4">
                  <c:v>Spain</c:v>
                </c:pt>
                <c:pt idx="5">
                  <c:v>Russia</c:v>
                </c:pt>
                <c:pt idx="6">
                  <c:v>Netherlands</c:v>
                </c:pt>
                <c:pt idx="7">
                  <c:v>Switzerland</c:v>
                </c:pt>
                <c:pt idx="8">
                  <c:v>Poland</c:v>
                </c:pt>
                <c:pt idx="9">
                  <c:v>Austria</c:v>
                </c:pt>
                <c:pt idx="10">
                  <c:v>Sweden</c:v>
                </c:pt>
                <c:pt idx="11">
                  <c:v>Denmark</c:v>
                </c:pt>
                <c:pt idx="12">
                  <c:v>Belgium</c:v>
                </c:pt>
                <c:pt idx="13">
                  <c:v>Norway</c:v>
                </c:pt>
                <c:pt idx="14">
                  <c:v>Portugal</c:v>
                </c:pt>
              </c:strCache>
            </c:strRef>
          </c:cat>
          <c:val>
            <c:numRef>
              <c:f>Sheet1!$B$2:$B$16</c:f>
              <c:numCache>
                <c:formatCode>General</c:formatCode>
                <c:ptCount val="15"/>
                <c:pt idx="0">
                  <c:v>30.9</c:v>
                </c:pt>
                <c:pt idx="1">
                  <c:v>14.79</c:v>
                </c:pt>
                <c:pt idx="2">
                  <c:v>12</c:v>
                </c:pt>
                <c:pt idx="3">
                  <c:v>11.66</c:v>
                </c:pt>
                <c:pt idx="4">
                  <c:v>10.61</c:v>
                </c:pt>
                <c:pt idx="5">
                  <c:v>8.41</c:v>
                </c:pt>
                <c:pt idx="6">
                  <c:v>5.08</c:v>
                </c:pt>
                <c:pt idx="7">
                  <c:v>4.45</c:v>
                </c:pt>
                <c:pt idx="8">
                  <c:v>2.73</c:v>
                </c:pt>
                <c:pt idx="9">
                  <c:v>2.5499999999999998</c:v>
                </c:pt>
                <c:pt idx="10">
                  <c:v>2.52</c:v>
                </c:pt>
                <c:pt idx="11">
                  <c:v>2.4500000000000002</c:v>
                </c:pt>
                <c:pt idx="12">
                  <c:v>2.4300000000000002</c:v>
                </c:pt>
                <c:pt idx="13">
                  <c:v>2.31</c:v>
                </c:pt>
                <c:pt idx="14">
                  <c:v>2.17</c:v>
                </c:pt>
              </c:numCache>
            </c:numRef>
          </c:val>
          <c:extLst>
            <c:ext xmlns:c16="http://schemas.microsoft.com/office/drawing/2014/chart" uri="{C3380CC4-5D6E-409C-BE32-E72D297353CC}">
              <c16:uniqueId val="{0000000F-227D-F746-8306-4F693BEF12F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EA3-9F46-8062-575C4FEF1A15}"/>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EA3-9F46-8062-575C4FEF1A15}"/>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EA3-9F46-8062-575C4FEF1A15}"/>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EA3-9F46-8062-575C4FEF1A15}"/>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EA3-9F46-8062-575C4FEF1A15}"/>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EA3-9F46-8062-575C4FEF1A15}"/>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EA3-9F46-8062-575C4FEF1A15}"/>
                </c:ext>
              </c:extLst>
            </c:dLbl>
            <c:dLbl>
              <c:idx val="7"/>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0EA3-9F46-8062-575C4FEF1A15}"/>
                </c:ext>
              </c:extLst>
            </c:dLbl>
            <c:dLbl>
              <c:idx val="8"/>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0EA3-9F46-8062-575C4FEF1A15}"/>
                </c:ext>
              </c:extLst>
            </c:dLbl>
            <c:dLbl>
              <c:idx val="9"/>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EA3-9F46-8062-575C4FEF1A15}"/>
                </c:ext>
              </c:extLst>
            </c:dLbl>
            <c:dLbl>
              <c:idx val="1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0EA3-9F46-8062-575C4FEF1A15}"/>
                </c:ext>
              </c:extLst>
            </c:dLbl>
            <c:dLbl>
              <c:idx val="1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0EA3-9F46-8062-575C4FEF1A15}"/>
                </c:ext>
              </c:extLst>
            </c:dLbl>
            <c:dLbl>
              <c:idx val="1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0EA3-9F46-8062-575C4FEF1A15}"/>
                </c:ext>
              </c:extLst>
            </c:dLbl>
            <c:dLbl>
              <c:idx val="1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0EA3-9F46-8062-575C4FEF1A15}"/>
                </c:ext>
              </c:extLst>
            </c:dLbl>
            <c:dLbl>
              <c:idx val="1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0EA3-9F46-8062-575C4FEF1A15}"/>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Germany</c:v>
                </c:pt>
                <c:pt idx="1">
                  <c:v>France</c:v>
                </c:pt>
                <c:pt idx="2">
                  <c:v>Italy</c:v>
                </c:pt>
                <c:pt idx="3">
                  <c:v>United Kingdom</c:v>
                </c:pt>
                <c:pt idx="4">
                  <c:v>Russia</c:v>
                </c:pt>
                <c:pt idx="5">
                  <c:v>Spain</c:v>
                </c:pt>
                <c:pt idx="6">
                  <c:v>Netherlands</c:v>
                </c:pt>
                <c:pt idx="7">
                  <c:v>Switzerland</c:v>
                </c:pt>
                <c:pt idx="8">
                  <c:v>Poland</c:v>
                </c:pt>
                <c:pt idx="9">
                  <c:v>Sweden</c:v>
                </c:pt>
                <c:pt idx="10">
                  <c:v>Belgium</c:v>
                </c:pt>
                <c:pt idx="11">
                  <c:v>Denmark</c:v>
                </c:pt>
                <c:pt idx="12">
                  <c:v>Norway</c:v>
                </c:pt>
                <c:pt idx="13">
                  <c:v>Austria</c:v>
                </c:pt>
                <c:pt idx="14">
                  <c:v>Czech Republic</c:v>
                </c:pt>
              </c:strCache>
            </c:strRef>
          </c:cat>
          <c:val>
            <c:numRef>
              <c:f>Sheet1!$B$2:$B$16</c:f>
              <c:numCache>
                <c:formatCode>General</c:formatCode>
                <c:ptCount val="15"/>
                <c:pt idx="0">
                  <c:v>10.5</c:v>
                </c:pt>
                <c:pt idx="1">
                  <c:v>8.4</c:v>
                </c:pt>
                <c:pt idx="2">
                  <c:v>6.38</c:v>
                </c:pt>
                <c:pt idx="3">
                  <c:v>6.3</c:v>
                </c:pt>
                <c:pt idx="4">
                  <c:v>5.32</c:v>
                </c:pt>
                <c:pt idx="5">
                  <c:v>3.37</c:v>
                </c:pt>
                <c:pt idx="6">
                  <c:v>2.2999999999999998</c:v>
                </c:pt>
                <c:pt idx="7">
                  <c:v>1.85</c:v>
                </c:pt>
                <c:pt idx="8">
                  <c:v>1.76</c:v>
                </c:pt>
                <c:pt idx="9">
                  <c:v>1.42</c:v>
                </c:pt>
                <c:pt idx="10">
                  <c:v>1.4</c:v>
                </c:pt>
                <c:pt idx="11">
                  <c:v>1.0900000000000001</c:v>
                </c:pt>
                <c:pt idx="12">
                  <c:v>1.02</c:v>
                </c:pt>
                <c:pt idx="13">
                  <c:v>0.96</c:v>
                </c:pt>
                <c:pt idx="14">
                  <c:v>0.75</c:v>
                </c:pt>
              </c:numCache>
            </c:numRef>
          </c:val>
          <c:extLst>
            <c:ext xmlns:c16="http://schemas.microsoft.com/office/drawing/2014/chart" uri="{C3380CC4-5D6E-409C-BE32-E72D297353CC}">
              <c16:uniqueId val="{0000000F-0EA3-9F46-8062-575C4FEF1A15}"/>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2875DD"/>
            </a:solidFill>
            <a:ln>
              <a:solidFill>
                <a:srgbClr val="2875DD"/>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CFD7-B54E-A62E-E939D1C0D3C1}"/>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FD7-B54E-A62E-E939D1C0D3C1}"/>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CFD7-B54E-A62E-E939D1C0D3C1}"/>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CFD7-B54E-A62E-E939D1C0D3C1}"/>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CFD7-B54E-A62E-E939D1C0D3C1}"/>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CFD7-B54E-A62E-E939D1C0D3C1}"/>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Sheet1!$A$2:$A$7</c:f>
            </c:multiLvlStrRef>
          </c:cat>
          <c:val>
            <c:numRef>
              <c:f>Sheet1!$B$2:$B$7</c:f>
              <c:numCache>
                <c:formatCode>General</c:formatCode>
                <c:ptCount val="6"/>
                <c:pt idx="0">
                  <c:v>85.09</c:v>
                </c:pt>
                <c:pt idx="1">
                  <c:v>37.39</c:v>
                </c:pt>
                <c:pt idx="2">
                  <c:v>27.35</c:v>
                </c:pt>
                <c:pt idx="3">
                  <c:v>26.88</c:v>
                </c:pt>
                <c:pt idx="4">
                  <c:v>23.41</c:v>
                </c:pt>
                <c:pt idx="5">
                  <c:v>18.32</c:v>
                </c:pt>
              </c:numCache>
            </c:numRef>
          </c:val>
          <c:extLst>
            <c:ext xmlns:c16="http://schemas.microsoft.com/office/drawing/2014/chart" uri="{C3380CC4-5D6E-409C-BE32-E72D297353CC}">
              <c16:uniqueId val="{00000006-CFD7-B54E-A62E-E939D1C0D3C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6E0-0F4B-8D27-D4856E07357A}"/>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6E0-0F4B-8D27-D4856E07357A}"/>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6E0-0F4B-8D27-D4856E07357A}"/>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6E0-0F4B-8D27-D4856E07357A}"/>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16E0-0F4B-8D27-D4856E07357A}"/>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6E0-0F4B-8D27-D4856E07357A}"/>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16E0-0F4B-8D27-D4856E07357A}"/>
                </c:ext>
              </c:extLst>
            </c:dLbl>
            <c:dLbl>
              <c:idx val="7"/>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16E0-0F4B-8D27-D4856E07357A}"/>
                </c:ext>
              </c:extLst>
            </c:dLbl>
            <c:dLbl>
              <c:idx val="8"/>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16E0-0F4B-8D27-D4856E07357A}"/>
                </c:ext>
              </c:extLst>
            </c:dLbl>
            <c:dLbl>
              <c:idx val="9"/>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16E0-0F4B-8D27-D4856E07357A}"/>
                </c:ext>
              </c:extLst>
            </c:dLbl>
            <c:dLbl>
              <c:idx val="1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16E0-0F4B-8D27-D4856E07357A}"/>
                </c:ext>
              </c:extLst>
            </c:dLbl>
            <c:dLbl>
              <c:idx val="1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16E0-0F4B-8D27-D4856E07357A}"/>
                </c:ext>
              </c:extLst>
            </c:dLbl>
            <c:dLbl>
              <c:idx val="1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16E0-0F4B-8D27-D4856E07357A}"/>
                </c:ext>
              </c:extLst>
            </c:dLbl>
            <c:dLbl>
              <c:idx val="1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16E0-0F4B-8D27-D4856E07357A}"/>
                </c:ext>
              </c:extLst>
            </c:dLbl>
            <c:dLbl>
              <c:idx val="1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16E0-0F4B-8D27-D4856E07357A}"/>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Germany</c:v>
                </c:pt>
                <c:pt idx="1">
                  <c:v>France</c:v>
                </c:pt>
                <c:pt idx="2">
                  <c:v>Italy</c:v>
                </c:pt>
                <c:pt idx="3">
                  <c:v>United Kingdom</c:v>
                </c:pt>
                <c:pt idx="4">
                  <c:v>Russia</c:v>
                </c:pt>
                <c:pt idx="5">
                  <c:v>Spain</c:v>
                </c:pt>
                <c:pt idx="6">
                  <c:v>Netherlands</c:v>
                </c:pt>
                <c:pt idx="7">
                  <c:v>Switzerland</c:v>
                </c:pt>
                <c:pt idx="8">
                  <c:v>Poland</c:v>
                </c:pt>
                <c:pt idx="9">
                  <c:v>Belgium</c:v>
                </c:pt>
                <c:pt idx="10">
                  <c:v>Sweden</c:v>
                </c:pt>
                <c:pt idx="11">
                  <c:v>Austria</c:v>
                </c:pt>
                <c:pt idx="12">
                  <c:v>Denmark</c:v>
                </c:pt>
                <c:pt idx="13">
                  <c:v>Norway</c:v>
                </c:pt>
                <c:pt idx="14">
                  <c:v>Czech Republic</c:v>
                </c:pt>
              </c:strCache>
            </c:strRef>
          </c:cat>
          <c:val>
            <c:numRef>
              <c:f>Sheet1!$B$2:$B$16</c:f>
              <c:numCache>
                <c:formatCode>General</c:formatCode>
                <c:ptCount val="15"/>
                <c:pt idx="0">
                  <c:v>163.69999999999999</c:v>
                </c:pt>
                <c:pt idx="1">
                  <c:v>122.8</c:v>
                </c:pt>
                <c:pt idx="2">
                  <c:v>92.4</c:v>
                </c:pt>
                <c:pt idx="3">
                  <c:v>86.2</c:v>
                </c:pt>
                <c:pt idx="4">
                  <c:v>78.03</c:v>
                </c:pt>
                <c:pt idx="5">
                  <c:v>48.2</c:v>
                </c:pt>
                <c:pt idx="6">
                  <c:v>31.5</c:v>
                </c:pt>
                <c:pt idx="7">
                  <c:v>25.53</c:v>
                </c:pt>
                <c:pt idx="8">
                  <c:v>25.26</c:v>
                </c:pt>
                <c:pt idx="9">
                  <c:v>19.77</c:v>
                </c:pt>
                <c:pt idx="10">
                  <c:v>19.32</c:v>
                </c:pt>
                <c:pt idx="11">
                  <c:v>18.22</c:v>
                </c:pt>
                <c:pt idx="12">
                  <c:v>14.72</c:v>
                </c:pt>
                <c:pt idx="13">
                  <c:v>14.12</c:v>
                </c:pt>
                <c:pt idx="14">
                  <c:v>10.84</c:v>
                </c:pt>
              </c:numCache>
            </c:numRef>
          </c:val>
          <c:extLst>
            <c:ext xmlns:c16="http://schemas.microsoft.com/office/drawing/2014/chart" uri="{C3380CC4-5D6E-409C-BE32-E72D297353CC}">
              <c16:uniqueId val="{0000000F-16E0-0F4B-8D27-D4856E07357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6270-B649-9A9C-2F19E6A8E96F}"/>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270-B649-9A9C-2F19E6A8E96F}"/>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6270-B649-9A9C-2F19E6A8E96F}"/>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6270-B649-9A9C-2F19E6A8E96F}"/>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6270-B649-9A9C-2F19E6A8E96F}"/>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2014</c:v>
                </c:pt>
                <c:pt idx="1">
                  <c:v>2015*</c:v>
                </c:pt>
                <c:pt idx="2">
                  <c:v>2016*</c:v>
                </c:pt>
                <c:pt idx="3">
                  <c:v>2017*</c:v>
                </c:pt>
                <c:pt idx="4">
                  <c:v>2018*</c:v>
                </c:pt>
              </c:strCache>
            </c:strRef>
          </c:cat>
          <c:val>
            <c:numRef>
              <c:f>Sheet1!$B$2:$B$6</c:f>
              <c:numCache>
                <c:formatCode>General</c:formatCode>
                <c:ptCount val="5"/>
                <c:pt idx="0">
                  <c:v>90</c:v>
                </c:pt>
                <c:pt idx="1">
                  <c:v>100</c:v>
                </c:pt>
                <c:pt idx="2">
                  <c:v>115</c:v>
                </c:pt>
                <c:pt idx="3">
                  <c:v>130</c:v>
                </c:pt>
                <c:pt idx="4">
                  <c:v>150</c:v>
                </c:pt>
              </c:numCache>
            </c:numRef>
          </c:val>
          <c:extLst>
            <c:ext xmlns:c16="http://schemas.microsoft.com/office/drawing/2014/chart" uri="{C3380CC4-5D6E-409C-BE32-E72D297353CC}">
              <c16:uniqueId val="{00000005-6270-B649-9A9C-2F19E6A8E96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Revenue in million GBP</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533-3B4C-91F6-8EA476365A52}"/>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533-3B4C-91F6-8EA476365A52}"/>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533-3B4C-91F6-8EA476365A52}"/>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533-3B4C-91F6-8EA476365A52}"/>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1533-3B4C-91F6-8EA476365A52}"/>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1385</c:v>
                </c:pt>
                <c:pt idx="1">
                  <c:v>1436</c:v>
                </c:pt>
                <c:pt idx="2">
                  <c:v>1489</c:v>
                </c:pt>
                <c:pt idx="3">
                  <c:v>1556</c:v>
                </c:pt>
                <c:pt idx="4">
                  <c:v>1617</c:v>
                </c:pt>
              </c:numCache>
            </c:numRef>
          </c:val>
          <c:extLst>
            <c:ext xmlns:c16="http://schemas.microsoft.com/office/drawing/2014/chart" uri="{C3380CC4-5D6E-409C-BE32-E72D297353CC}">
              <c16:uniqueId val="{00000005-1533-3B4C-91F6-8EA476365A5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Expenditure in million euros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AC59-9D4D-9AB1-0126EBAB6A33}"/>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AC59-9D4D-9AB1-0126EBAB6A33}"/>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AC59-9D4D-9AB1-0126EBAB6A33}"/>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AC59-9D4D-9AB1-0126EBAB6A33}"/>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AC59-9D4D-9AB1-0126EBAB6A33}"/>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AC59-9D4D-9AB1-0126EBAB6A33}"/>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AC59-9D4D-9AB1-0126EBAB6A33}"/>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AC59-9D4D-9AB1-0126EBAB6A33}"/>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AC59-9D4D-9AB1-0126EBAB6A33}"/>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AC59-9D4D-9AB1-0126EBAB6A33}"/>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AC59-9D4D-9AB1-0126EBAB6A33}"/>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AC59-9D4D-9AB1-0126EBAB6A33}"/>
                </c:ext>
              </c:extLst>
            </c:dLbl>
            <c:dLbl>
              <c:idx val="1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AC59-9D4D-9AB1-0126EBAB6A33}"/>
                </c:ext>
              </c:extLst>
            </c:dLbl>
            <c:dLbl>
              <c:idx val="1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AC59-9D4D-9AB1-0126EBAB6A33}"/>
                </c:ext>
              </c:extLst>
            </c:dLbl>
            <c:dLbl>
              <c:idx val="1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AC59-9D4D-9AB1-0126EBAB6A33}"/>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Jawbone</c:v>
                </c:pt>
                <c:pt idx="1">
                  <c:v>Mindmaze</c:v>
                </c:pt>
                <c:pt idx="2">
                  <c:v>Healthline Media</c:v>
                </c:pt>
                <c:pt idx="3">
                  <c:v>eGym</c:v>
                </c:pt>
                <c:pt idx="4">
                  <c:v>Higi</c:v>
                </c:pt>
                <c:pt idx="5">
                  <c:v>Akili Interactive labs</c:v>
                </c:pt>
                <c:pt idx="6">
                  <c:v>Hometeam (home care company)</c:v>
                </c:pt>
                <c:pt idx="7">
                  <c:v>Babylon</c:v>
                </c:pt>
                <c:pt idx="8">
                  <c:v>Maxwell Health</c:v>
                </c:pt>
                <c:pt idx="9">
                  <c:v>Pear Therapeutics</c:v>
                </c:pt>
                <c:pt idx="10">
                  <c:v>Cala Health</c:v>
                </c:pt>
                <c:pt idx="11">
                  <c:v>Lantern</c:v>
                </c:pt>
                <c:pt idx="12">
                  <c:v>Vivify Health</c:v>
                </c:pt>
                <c:pt idx="13">
                  <c:v>Zipnosis</c:v>
                </c:pt>
                <c:pt idx="14">
                  <c:v>LifeBeam</c:v>
                </c:pt>
              </c:strCache>
            </c:strRef>
          </c:cat>
          <c:val>
            <c:numRef>
              <c:f>Sheet1!$B$2:$B$16</c:f>
              <c:numCache>
                <c:formatCode>General</c:formatCode>
                <c:ptCount val="15"/>
                <c:pt idx="0">
                  <c:v>165</c:v>
                </c:pt>
                <c:pt idx="1">
                  <c:v>100</c:v>
                </c:pt>
                <c:pt idx="2">
                  <c:v>95</c:v>
                </c:pt>
                <c:pt idx="3">
                  <c:v>45</c:v>
                </c:pt>
                <c:pt idx="4">
                  <c:v>40</c:v>
                </c:pt>
                <c:pt idx="5">
                  <c:v>30.5</c:v>
                </c:pt>
                <c:pt idx="6">
                  <c:v>27.5</c:v>
                </c:pt>
                <c:pt idx="7">
                  <c:v>25</c:v>
                </c:pt>
                <c:pt idx="8">
                  <c:v>22</c:v>
                </c:pt>
                <c:pt idx="9">
                  <c:v>20</c:v>
                </c:pt>
                <c:pt idx="10">
                  <c:v>18</c:v>
                </c:pt>
                <c:pt idx="11">
                  <c:v>17</c:v>
                </c:pt>
                <c:pt idx="12">
                  <c:v>17</c:v>
                </c:pt>
                <c:pt idx="13">
                  <c:v>17</c:v>
                </c:pt>
                <c:pt idx="14">
                  <c:v>16</c:v>
                </c:pt>
              </c:numCache>
            </c:numRef>
          </c:val>
          <c:extLst>
            <c:ext xmlns:c16="http://schemas.microsoft.com/office/drawing/2014/chart" uri="{C3380CC4-5D6E-409C-BE32-E72D297353CC}">
              <c16:uniqueId val="{0000000F-AC59-9D4D-9AB1-0126EBAB6A3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55B8-0047-9330-DAC85CF88A1E}"/>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5B8-0047-9330-DAC85CF88A1E}"/>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55B8-0047-9330-DAC85CF88A1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Trustworthy, accurate data</c:v>
                </c:pt>
                <c:pt idx="1">
                  <c:v>Ease of use, simplicity and design</c:v>
                </c:pt>
                <c:pt idx="2">
                  <c:v>Guarantee of data security</c:v>
                </c:pt>
              </c:strCache>
            </c:strRef>
          </c:cat>
          <c:val>
            <c:numRef>
              <c:f>Sheet1!$B$2:$B$4</c:f>
              <c:numCache>
                <c:formatCode>General</c:formatCode>
                <c:ptCount val="3"/>
                <c:pt idx="0">
                  <c:v>0.69</c:v>
                </c:pt>
                <c:pt idx="1">
                  <c:v>0.66</c:v>
                </c:pt>
                <c:pt idx="2">
                  <c:v>0.62</c:v>
                </c:pt>
              </c:numCache>
            </c:numRef>
          </c:val>
          <c:extLst>
            <c:ext xmlns:c16="http://schemas.microsoft.com/office/drawing/2014/chart" uri="{C3380CC4-5D6E-409C-BE32-E72D297353CC}">
              <c16:uniqueId val="{00000003-55B8-0047-9330-DAC85CF88A1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ax val="0.69700000000000006"/>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ACC-454B-8807-1CF664268BAB}"/>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ACC-454B-8807-1CF664268BAB}"/>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ACC-454B-8807-1CF664268BAB}"/>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ACC-454B-8807-1CF664268BAB}"/>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3ACC-454B-8807-1CF664268BAB}"/>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3ACC-454B-8807-1CF664268BAB}"/>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ACC-454B-8807-1CF664268BAB}"/>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3ACC-454B-8807-1CF664268BAB}"/>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3ACC-454B-8807-1CF664268BAB}"/>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3ACC-454B-8807-1CF664268BAB}"/>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UK</c:v>
                </c:pt>
                <c:pt idx="1">
                  <c:v>Germany</c:v>
                </c:pt>
                <c:pt idx="2">
                  <c:v>Sweden</c:v>
                </c:pt>
                <c:pt idx="3">
                  <c:v>Netherlands</c:v>
                </c:pt>
                <c:pt idx="4">
                  <c:v>Denmark</c:v>
                </c:pt>
                <c:pt idx="5">
                  <c:v>France</c:v>
                </c:pt>
                <c:pt idx="6">
                  <c:v>Finland</c:v>
                </c:pt>
                <c:pt idx="7">
                  <c:v>Spain</c:v>
                </c:pt>
                <c:pt idx="8">
                  <c:v>Ireland</c:v>
                </c:pt>
                <c:pt idx="9">
                  <c:v>Austria</c:v>
                </c:pt>
              </c:strCache>
            </c:strRef>
          </c:cat>
          <c:val>
            <c:numRef>
              <c:f>Sheet1!$B$2:$B$11</c:f>
              <c:numCache>
                <c:formatCode>General</c:formatCode>
                <c:ptCount val="10"/>
                <c:pt idx="0">
                  <c:v>0.55000000000000004</c:v>
                </c:pt>
                <c:pt idx="1">
                  <c:v>0.41</c:v>
                </c:pt>
                <c:pt idx="2">
                  <c:v>0.23</c:v>
                </c:pt>
                <c:pt idx="3">
                  <c:v>0.23</c:v>
                </c:pt>
                <c:pt idx="4">
                  <c:v>0.18</c:v>
                </c:pt>
                <c:pt idx="5">
                  <c:v>0.16</c:v>
                </c:pt>
                <c:pt idx="6">
                  <c:v>0.15</c:v>
                </c:pt>
                <c:pt idx="7">
                  <c:v>0.11</c:v>
                </c:pt>
                <c:pt idx="8">
                  <c:v>0.06</c:v>
                </c:pt>
                <c:pt idx="9">
                  <c:v>0.06</c:v>
                </c:pt>
              </c:numCache>
            </c:numRef>
          </c:val>
          <c:extLst>
            <c:ext xmlns:c16="http://schemas.microsoft.com/office/drawing/2014/chart" uri="{C3380CC4-5D6E-409C-BE32-E72D297353CC}">
              <c16:uniqueId val="{0000000A-3ACC-454B-8807-1CF664268BA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ax val="0.59899999999999998"/>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mHealth app publishers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E13D-8A42-BAAC-4B590D0204A3}"/>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E13D-8A42-BAAC-4B590D0204A3}"/>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13D-8A42-BAAC-4B590D0204A3}"/>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13D-8A42-BAAC-4B590D0204A3}"/>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13D-8A42-BAAC-4B590D0204A3}"/>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E13D-8A42-BAAC-4B590D0204A3}"/>
                </c:ext>
              </c:extLst>
            </c:dLbl>
            <c:dLbl>
              <c:idx val="6"/>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E13D-8A42-BAAC-4B590D0204A3}"/>
                </c:ext>
              </c:extLst>
            </c:dLbl>
            <c:dLbl>
              <c:idx val="7"/>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E13D-8A42-BAAC-4B590D0204A3}"/>
                </c:ext>
              </c:extLst>
            </c:dLbl>
            <c:dLbl>
              <c:idx val="8"/>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E13D-8A42-BAAC-4B590D0204A3}"/>
                </c:ext>
              </c:extLst>
            </c:dLbl>
            <c:dLbl>
              <c:idx val="9"/>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E13D-8A42-BAAC-4B590D0204A3}"/>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Denmark</c:v>
                </c:pt>
                <c:pt idx="1">
                  <c:v>Switzerland</c:v>
                </c:pt>
                <c:pt idx="2">
                  <c:v>Norway</c:v>
                </c:pt>
                <c:pt idx="3">
                  <c:v>United Kingdom</c:v>
                </c:pt>
                <c:pt idx="4">
                  <c:v>Sweden</c:v>
                </c:pt>
                <c:pt idx="5">
                  <c:v>Belgium</c:v>
                </c:pt>
                <c:pt idx="6">
                  <c:v>Netherlands</c:v>
                </c:pt>
                <c:pt idx="7">
                  <c:v>Finland</c:v>
                </c:pt>
                <c:pt idx="8">
                  <c:v>France</c:v>
                </c:pt>
                <c:pt idx="9">
                  <c:v>Germany</c:v>
                </c:pt>
              </c:strCache>
            </c:strRef>
          </c:cat>
          <c:val>
            <c:numRef>
              <c:f>Sheet1!$B$2:$B$11</c:f>
              <c:numCache>
                <c:formatCode>General</c:formatCode>
                <c:ptCount val="10"/>
                <c:pt idx="0">
                  <c:v>8.9999999999999993E-3</c:v>
                </c:pt>
                <c:pt idx="1">
                  <c:v>8.9999999999999993E-3</c:v>
                </c:pt>
                <c:pt idx="2">
                  <c:v>8.0000000000000002E-3</c:v>
                </c:pt>
                <c:pt idx="3">
                  <c:v>8.0000000000000002E-3</c:v>
                </c:pt>
                <c:pt idx="4">
                  <c:v>7.6E-3</c:v>
                </c:pt>
                <c:pt idx="5">
                  <c:v>7.4999999999999997E-3</c:v>
                </c:pt>
                <c:pt idx="6">
                  <c:v>7.4000000000000003E-3</c:v>
                </c:pt>
                <c:pt idx="7">
                  <c:v>7.1999999999999998E-3</c:v>
                </c:pt>
                <c:pt idx="8">
                  <c:v>7.0000000000000001E-3</c:v>
                </c:pt>
                <c:pt idx="9">
                  <c:v>6.6E-3</c:v>
                </c:pt>
              </c:numCache>
            </c:numRef>
          </c:val>
          <c:extLst>
            <c:ext xmlns:c16="http://schemas.microsoft.com/office/drawing/2014/chart" uri="{C3380CC4-5D6E-409C-BE32-E72D297353CC}">
              <c16:uniqueId val="{0000000A-E13D-8A42-BAAC-4B590D0204A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2875DD"/>
            </a:solidFill>
            <a:ln>
              <a:solidFill>
                <a:srgbClr val="2875DD"/>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E2FF-FF42-9B54-FBA3508727AB}"/>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E2FF-FF42-9B54-FBA3508727AB}"/>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2FF-FF42-9B54-FBA3508727AB}"/>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2FF-FF42-9B54-FBA3508727AB}"/>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2FF-FF42-9B54-FBA3508727AB}"/>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E2FF-FF42-9B54-FBA3508727AB}"/>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Sheet1!$A$2:$A$7</c:f>
            </c:multiLvlStrRef>
          </c:cat>
          <c:val>
            <c:numRef>
              <c:f>Sheet1!$B$2:$B$7</c:f>
              <c:numCache>
                <c:formatCode>General</c:formatCode>
                <c:ptCount val="6"/>
                <c:pt idx="0">
                  <c:v>5.6439000000000004</c:v>
                </c:pt>
                <c:pt idx="1">
                  <c:v>1.5165</c:v>
                </c:pt>
                <c:pt idx="2">
                  <c:v>1.0445</c:v>
                </c:pt>
                <c:pt idx="3">
                  <c:v>0.96499999999999997</c:v>
                </c:pt>
                <c:pt idx="4">
                  <c:v>0.9425</c:v>
                </c:pt>
                <c:pt idx="5">
                  <c:v>0.87080000000000002</c:v>
                </c:pt>
              </c:numCache>
            </c:numRef>
          </c:val>
          <c:extLst>
            <c:ext xmlns:c16="http://schemas.microsoft.com/office/drawing/2014/chart" uri="{C3380CC4-5D6E-409C-BE32-E72D297353CC}">
              <c16:uniqueId val="{00000006-E2FF-FF42-9B54-FBA3508727AB}"/>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2875DD"/>
            </a:solidFill>
            <a:ln>
              <a:solidFill>
                <a:srgbClr val="2875DD"/>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2EB8-8043-AC58-E762FA54700E}"/>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2EB8-8043-AC58-E762FA54700E}"/>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2EB8-8043-AC58-E762FA54700E}"/>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2EB8-8043-AC58-E762FA54700E}"/>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2EB8-8043-AC58-E762FA54700E}"/>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2EB8-8043-AC58-E762FA54700E}"/>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Sheet1!$A$2:$A$7</c:f>
            </c:multiLvlStrRef>
          </c:cat>
          <c:val>
            <c:numRef>
              <c:f>Sheet1!$B$2:$B$7</c:f>
              <c:numCache>
                <c:formatCode>General</c:formatCode>
                <c:ptCount val="6"/>
                <c:pt idx="0">
                  <c:v>22.118200000000002</c:v>
                </c:pt>
                <c:pt idx="1">
                  <c:v>11.2057</c:v>
                </c:pt>
                <c:pt idx="2">
                  <c:v>8.2003000000000004</c:v>
                </c:pt>
                <c:pt idx="3">
                  <c:v>7.6288999999999998</c:v>
                </c:pt>
                <c:pt idx="4">
                  <c:v>6.7225000000000001</c:v>
                </c:pt>
                <c:pt idx="5">
                  <c:v>5.8380999999999998</c:v>
                </c:pt>
              </c:numCache>
            </c:numRef>
          </c:val>
          <c:extLst>
            <c:ext xmlns:c16="http://schemas.microsoft.com/office/drawing/2014/chart" uri="{C3380CC4-5D6E-409C-BE32-E72D297353CC}">
              <c16:uniqueId val="{00000006-2EB8-8043-AC58-E762FA54700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CDC4-FD47-A537-2454FEC9BE3E}"/>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DC4-FD47-A537-2454FEC9BE3E}"/>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CDC4-FD47-A537-2454FEC9BE3E}"/>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CDC4-FD47-A537-2454FEC9BE3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Booking appointments online</c:v>
                </c:pt>
                <c:pt idx="1">
                  <c:v>Ordering repeat prescriptions online</c:v>
                </c:pt>
                <c:pt idx="2">
                  <c:v>Accessing medical records online</c:v>
                </c:pt>
                <c:pt idx="3">
                  <c:v>None of these</c:v>
                </c:pt>
              </c:strCache>
            </c:strRef>
          </c:cat>
          <c:val>
            <c:numRef>
              <c:f>Sheet1!$B$2:$B$5</c:f>
              <c:numCache>
                <c:formatCode>General</c:formatCode>
                <c:ptCount val="4"/>
                <c:pt idx="0">
                  <c:v>6.7000000000000004E-2</c:v>
                </c:pt>
                <c:pt idx="1">
                  <c:v>0.10100000000000001</c:v>
                </c:pt>
                <c:pt idx="2">
                  <c:v>6.0000000000000001E-3</c:v>
                </c:pt>
                <c:pt idx="3">
                  <c:v>0.82599999999999996</c:v>
                </c:pt>
              </c:numCache>
            </c:numRef>
          </c:val>
          <c:extLst>
            <c:ext xmlns:c16="http://schemas.microsoft.com/office/drawing/2014/chart" uri="{C3380CC4-5D6E-409C-BE32-E72D297353CC}">
              <c16:uniqueId val="{00000004-CDC4-FD47-A537-2454FEC9BE3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patients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542-694F-854E-2F853F7C173F}"/>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542-694F-854E-2F853F7C173F}"/>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542-694F-854E-2F853F7C173F}"/>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542-694F-854E-2F853F7C173F}"/>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542-694F-854E-2F853F7C173F}"/>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542-694F-854E-2F853F7C173F}"/>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542-694F-854E-2F853F7C173F}"/>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0542-694F-854E-2F853F7C173F}"/>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0542-694F-854E-2F853F7C173F}"/>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542-694F-854E-2F853F7C173F}"/>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0542-694F-854E-2F853F7C173F}"/>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0542-694F-854E-2F853F7C173F}"/>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Standard treatment protocols</c:v>
                </c:pt>
                <c:pt idx="1">
                  <c:v>Electronic medical records (EMR)</c:v>
                </c:pt>
                <c:pt idx="2">
                  <c:v>Electronic access to standard treatment protocols</c:v>
                </c:pt>
                <c:pt idx="3">
                  <c:v>Treatment teams</c:v>
                </c:pt>
                <c:pt idx="4">
                  <c:v>Clinical practitioners/physician extenders</c:v>
                </c:pt>
                <c:pt idx="5">
                  <c:v>Predictive models</c:v>
                </c:pt>
                <c:pt idx="6">
                  <c:v>Data on comparative effectiveness of treatments</c:v>
                </c:pt>
                <c:pt idx="7">
                  <c:v>Wellness programs</c:v>
                </c:pt>
                <c:pt idx="8">
                  <c:v>Transparency initiatives</c:v>
                </c:pt>
                <c:pt idx="9">
                  <c:v>Remote patient monitoring</c:v>
                </c:pt>
                <c:pt idx="10">
                  <c:v>Patient adherence</c:v>
                </c:pt>
                <c:pt idx="11">
                  <c:v>Telemedicine</c:v>
                </c:pt>
              </c:strCache>
            </c:strRef>
          </c:cat>
          <c:val>
            <c:numRef>
              <c:f>Sheet1!$B$2:$B$13</c:f>
              <c:numCache>
                <c:formatCode>General</c:formatCode>
                <c:ptCount val="12"/>
                <c:pt idx="0">
                  <c:v>0.92</c:v>
                </c:pt>
                <c:pt idx="1">
                  <c:v>0.9</c:v>
                </c:pt>
                <c:pt idx="2">
                  <c:v>0.87</c:v>
                </c:pt>
                <c:pt idx="3">
                  <c:v>0.76</c:v>
                </c:pt>
                <c:pt idx="4">
                  <c:v>0.71</c:v>
                </c:pt>
                <c:pt idx="5">
                  <c:v>0.7</c:v>
                </c:pt>
                <c:pt idx="6">
                  <c:v>0.67</c:v>
                </c:pt>
                <c:pt idx="7">
                  <c:v>0.65</c:v>
                </c:pt>
                <c:pt idx="8">
                  <c:v>0.56999999999999995</c:v>
                </c:pt>
                <c:pt idx="9">
                  <c:v>0.53</c:v>
                </c:pt>
                <c:pt idx="10">
                  <c:v>0.51</c:v>
                </c:pt>
                <c:pt idx="11">
                  <c:v>0.49</c:v>
                </c:pt>
              </c:numCache>
            </c:numRef>
          </c:val>
          <c:extLst>
            <c:ext xmlns:c16="http://schemas.microsoft.com/office/drawing/2014/chart" uri="{C3380CC4-5D6E-409C-BE32-E72D297353CC}">
              <c16:uniqueId val="{0000000C-0542-694F-854E-2F853F7C173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Expect to use in 2 years</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298-5E47-AEC0-DDCF934188DE}"/>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298-5E47-AEC0-DDCF934188DE}"/>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298-5E47-AEC0-DDCF934188DE}"/>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298-5E47-AEC0-DDCF934188DE}"/>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3298-5E47-AEC0-DDCF934188D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Predictive models</c:v>
                </c:pt>
                <c:pt idx="1">
                  <c:v>Data on comparative effectiveness</c:v>
                </c:pt>
                <c:pt idx="2">
                  <c:v>Remote patient monitoring</c:v>
                </c:pt>
                <c:pt idx="3">
                  <c:v>Patient adherence</c:v>
                </c:pt>
                <c:pt idx="4">
                  <c:v>Telemedicine</c:v>
                </c:pt>
              </c:strCache>
            </c:strRef>
          </c:cat>
          <c:val>
            <c:numRef>
              <c:f>Sheet1!$B$2:$B$6</c:f>
              <c:numCache>
                <c:formatCode>General</c:formatCode>
                <c:ptCount val="5"/>
                <c:pt idx="0">
                  <c:v>0.3</c:v>
                </c:pt>
                <c:pt idx="1">
                  <c:v>0.3</c:v>
                </c:pt>
                <c:pt idx="2">
                  <c:v>0.31</c:v>
                </c:pt>
                <c:pt idx="3">
                  <c:v>0.31</c:v>
                </c:pt>
                <c:pt idx="4">
                  <c:v>0.32</c:v>
                </c:pt>
              </c:numCache>
            </c:numRef>
          </c:val>
          <c:extLst>
            <c:ext xmlns:c16="http://schemas.microsoft.com/office/drawing/2014/chart" uri="{C3380CC4-5D6E-409C-BE32-E72D297353CC}">
              <c16:uniqueId val="{00000005-3298-5E47-AEC0-DDCF934188DE}"/>
            </c:ext>
          </c:extLst>
        </c:ser>
        <c:ser>
          <c:idx val="1"/>
          <c:order val="1"/>
          <c:tx>
            <c:strRef>
              <c:f>Sheet1!$C$1</c:f>
              <c:strCache>
                <c:ptCount val="1"/>
                <c:pt idx="0">
                  <c:v>Use now</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298-5E47-AEC0-DDCF934188DE}"/>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3298-5E47-AEC0-DDCF934188DE}"/>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3298-5E47-AEC0-DDCF934188DE}"/>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3298-5E47-AEC0-DDCF934188DE}"/>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3298-5E47-AEC0-DDCF934188D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Predictive models</c:v>
                </c:pt>
                <c:pt idx="1">
                  <c:v>Data on comparative effectiveness</c:v>
                </c:pt>
                <c:pt idx="2">
                  <c:v>Remote patient monitoring</c:v>
                </c:pt>
                <c:pt idx="3">
                  <c:v>Patient adherence</c:v>
                </c:pt>
                <c:pt idx="4">
                  <c:v>Telemedicine</c:v>
                </c:pt>
              </c:strCache>
            </c:strRef>
          </c:cat>
          <c:val>
            <c:numRef>
              <c:f>Sheet1!$C$2:$C$6</c:f>
              <c:numCache>
                <c:formatCode>General</c:formatCode>
                <c:ptCount val="5"/>
                <c:pt idx="0">
                  <c:v>0.4</c:v>
                </c:pt>
                <c:pt idx="1">
                  <c:v>0.37</c:v>
                </c:pt>
                <c:pt idx="2">
                  <c:v>0.22</c:v>
                </c:pt>
                <c:pt idx="3">
                  <c:v>0.2</c:v>
                </c:pt>
                <c:pt idx="4">
                  <c:v>0.17</c:v>
                </c:pt>
              </c:numCache>
            </c:numRef>
          </c:val>
          <c:extLst>
            <c:ext xmlns:c16="http://schemas.microsoft.com/office/drawing/2014/chart" uri="{C3380CC4-5D6E-409C-BE32-E72D297353CC}">
              <c16:uniqueId val="{0000000B-3298-5E47-AEC0-DDCF934188D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Negative</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81AE-5D4D-9A76-D5E933B7633D}"/>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81AE-5D4D-9A76-D5E933B7633D}"/>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2-81AE-5D4D-9A76-D5E933B7633D}"/>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3-81AE-5D4D-9A76-D5E933B7633D}"/>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4-81AE-5D4D-9A76-D5E933B7633D}"/>
                </c:ext>
              </c:extLst>
            </c:dLbl>
            <c:dLbl>
              <c:idx val="5"/>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5-81AE-5D4D-9A76-D5E933B7633D}"/>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New treatment innovation</c:v>
                </c:pt>
                <c:pt idx="1">
                  <c:v>Online medical information</c:v>
                </c:pt>
                <c:pt idx="2">
                  <c:v>Health information technology (HIT)</c:v>
                </c:pt>
                <c:pt idx="3">
                  <c:v>Information exchange</c:v>
                </c:pt>
                <c:pt idx="4">
                  <c:v>Standard treatment protocols</c:v>
                </c:pt>
                <c:pt idx="5">
                  <c:v>Informed and engaged patients</c:v>
                </c:pt>
              </c:strCache>
            </c:strRef>
          </c:cat>
          <c:val>
            <c:numRef>
              <c:f>Sheet1!$B$2:$B$7</c:f>
              <c:numCache>
                <c:formatCode>General</c:formatCode>
                <c:ptCount val="6"/>
                <c:pt idx="0">
                  <c:v>-0.03</c:v>
                </c:pt>
                <c:pt idx="1">
                  <c:v>-0.04</c:v>
                </c:pt>
                <c:pt idx="2">
                  <c:v>-0.08</c:v>
                </c:pt>
                <c:pt idx="3">
                  <c:v>-0.03</c:v>
                </c:pt>
                <c:pt idx="4">
                  <c:v>-0.1</c:v>
                </c:pt>
                <c:pt idx="5">
                  <c:v>-0.14000000000000001</c:v>
                </c:pt>
              </c:numCache>
            </c:numRef>
          </c:val>
          <c:extLst>
            <c:ext xmlns:c16="http://schemas.microsoft.com/office/drawing/2014/chart" uri="{C3380CC4-5D6E-409C-BE32-E72D297353CC}">
              <c16:uniqueId val="{00000006-81AE-5D4D-9A76-D5E933B7633D}"/>
            </c:ext>
          </c:extLst>
        </c:ser>
        <c:ser>
          <c:idx val="1"/>
          <c:order val="1"/>
          <c:tx>
            <c:strRef>
              <c:f>Sheet1!$C$1</c:f>
              <c:strCache>
                <c:ptCount val="1"/>
                <c:pt idx="0">
                  <c:v>Positive</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7-81AE-5D4D-9A76-D5E933B7633D}"/>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8-81AE-5D4D-9A76-D5E933B7633D}"/>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9-81AE-5D4D-9A76-D5E933B7633D}"/>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A-81AE-5D4D-9A76-D5E933B7633D}"/>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B-81AE-5D4D-9A76-D5E933B7633D}"/>
                </c:ext>
              </c:extLst>
            </c:dLbl>
            <c:dLbl>
              <c:idx val="5"/>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C-81AE-5D4D-9A76-D5E933B7633D}"/>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New treatment innovation</c:v>
                </c:pt>
                <c:pt idx="1">
                  <c:v>Online medical information</c:v>
                </c:pt>
                <c:pt idx="2">
                  <c:v>Health information technology (HIT)</c:v>
                </c:pt>
                <c:pt idx="3">
                  <c:v>Information exchange</c:v>
                </c:pt>
                <c:pt idx="4">
                  <c:v>Standard treatment protocols</c:v>
                </c:pt>
                <c:pt idx="5">
                  <c:v>Informed and engaged patients</c:v>
                </c:pt>
              </c:strCache>
            </c:strRef>
          </c:cat>
          <c:val>
            <c:numRef>
              <c:f>Sheet1!$C$2:$C$7</c:f>
              <c:numCache>
                <c:formatCode>General</c:formatCode>
                <c:ptCount val="6"/>
                <c:pt idx="0">
                  <c:v>0.85</c:v>
                </c:pt>
                <c:pt idx="1">
                  <c:v>0.7</c:v>
                </c:pt>
                <c:pt idx="2">
                  <c:v>0.61</c:v>
                </c:pt>
                <c:pt idx="3">
                  <c:v>0.55000000000000004</c:v>
                </c:pt>
                <c:pt idx="4">
                  <c:v>0.55000000000000004</c:v>
                </c:pt>
                <c:pt idx="5">
                  <c:v>0.47</c:v>
                </c:pt>
              </c:numCache>
            </c:numRef>
          </c:val>
          <c:extLst>
            <c:ext xmlns:c16="http://schemas.microsoft.com/office/drawing/2014/chart" uri="{C3380CC4-5D6E-409C-BE32-E72D297353CC}">
              <c16:uniqueId val="{0000000D-81AE-5D4D-9A76-D5E933B7633D}"/>
            </c:ext>
          </c:extLst>
        </c:ser>
        <c:dLbls>
          <c:showLegendKey val="0"/>
          <c:showVal val="0"/>
          <c:showCatName val="0"/>
          <c:showSerName val="0"/>
          <c:showPercent val="0"/>
          <c:showBubbleSize val="0"/>
        </c:dLbls>
        <c:gapWidth val="80"/>
        <c:overlap val="10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36A3-DE48-BF67-A984AE8DC658}"/>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36A3-DE48-BF67-A984AE8DC658}"/>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2-36A3-DE48-BF67-A984AE8DC658}"/>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3-36A3-DE48-BF67-A984AE8DC658}"/>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4-36A3-DE48-BF67-A984AE8DC658}"/>
                </c:ext>
              </c:extLst>
            </c:dLbl>
            <c:dLbl>
              <c:idx val="5"/>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5-36A3-DE48-BF67-A984AE8DC658}"/>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Patient satisfaction</c:v>
                </c:pt>
                <c:pt idx="1">
                  <c:v>Costs</c:v>
                </c:pt>
                <c:pt idx="2">
                  <c:v>Process</c:v>
                </c:pt>
                <c:pt idx="3">
                  <c:v>Outcomes</c:v>
                </c:pt>
                <c:pt idx="4">
                  <c:v>Productivity</c:v>
                </c:pt>
                <c:pt idx="5">
                  <c:v>Revenue</c:v>
                </c:pt>
              </c:strCache>
            </c:strRef>
          </c:cat>
          <c:val>
            <c:numRef>
              <c:f>Sheet1!$B$2:$B$7</c:f>
              <c:numCache>
                <c:formatCode>General</c:formatCode>
                <c:ptCount val="6"/>
                <c:pt idx="0">
                  <c:v>0.64</c:v>
                </c:pt>
                <c:pt idx="1">
                  <c:v>0.62</c:v>
                </c:pt>
                <c:pt idx="2">
                  <c:v>0.57999999999999996</c:v>
                </c:pt>
                <c:pt idx="3">
                  <c:v>0.56999999999999995</c:v>
                </c:pt>
                <c:pt idx="4">
                  <c:v>0.49</c:v>
                </c:pt>
                <c:pt idx="5">
                  <c:v>0.48</c:v>
                </c:pt>
              </c:numCache>
            </c:numRef>
          </c:val>
          <c:extLst>
            <c:ext xmlns:c16="http://schemas.microsoft.com/office/drawing/2014/chart" uri="{C3380CC4-5D6E-409C-BE32-E72D297353CC}">
              <c16:uniqueId val="{00000006-36A3-DE48-BF67-A984AE8DC658}"/>
            </c:ext>
          </c:extLst>
        </c:ser>
        <c:dLbls>
          <c:showLegendKey val="0"/>
          <c:showVal val="0"/>
          <c:showCatName val="0"/>
          <c:showSerName val="0"/>
          <c:showPercent val="0"/>
          <c:showBubbleSize val="0"/>
        </c:dLbls>
        <c:gapWidth val="80"/>
        <c:overlap val="10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8B66-8B4C-94F3-065A34DD5E25}"/>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8B66-8B4C-94F3-065A34DD5E2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8B66-8B4C-94F3-065A34DD5E25}"/>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8B66-8B4C-94F3-065A34DD5E25}"/>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8B66-8B4C-94F3-065A34DD5E2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UK</c:v>
                </c:pt>
                <c:pt idx="1">
                  <c:v>France</c:v>
                </c:pt>
                <c:pt idx="2">
                  <c:v>Italy</c:v>
                </c:pt>
                <c:pt idx="3">
                  <c:v>Europe</c:v>
                </c:pt>
                <c:pt idx="4">
                  <c:v>Germany</c:v>
                </c:pt>
              </c:strCache>
            </c:strRef>
          </c:cat>
          <c:val>
            <c:numRef>
              <c:f>Sheet1!$B$2:$B$6</c:f>
              <c:numCache>
                <c:formatCode>General</c:formatCode>
                <c:ptCount val="5"/>
                <c:pt idx="0">
                  <c:v>0.64</c:v>
                </c:pt>
                <c:pt idx="1">
                  <c:v>0.62</c:v>
                </c:pt>
                <c:pt idx="2">
                  <c:v>0.56000000000000005</c:v>
                </c:pt>
                <c:pt idx="3">
                  <c:v>0.54</c:v>
                </c:pt>
                <c:pt idx="4">
                  <c:v>0.44</c:v>
                </c:pt>
              </c:numCache>
            </c:numRef>
          </c:val>
          <c:extLst>
            <c:ext xmlns:c16="http://schemas.microsoft.com/office/drawing/2014/chart" uri="{C3380CC4-5D6E-409C-BE32-E72D297353CC}">
              <c16:uniqueId val="{00000005-8B66-8B4C-94F3-065A34DD5E2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physicians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DE37-7045-82D5-66BF05DCA24C}"/>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DE37-7045-82D5-66BF05DCA24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Use of e-health</c:v>
                </c:pt>
                <c:pt idx="1">
                  <c:v>Do not use e-health</c:v>
                </c:pt>
              </c:strCache>
            </c:strRef>
          </c:cat>
          <c:val>
            <c:numRef>
              <c:f>Sheet1!$B$2:$B$3</c:f>
              <c:numCache>
                <c:formatCode>General</c:formatCode>
                <c:ptCount val="2"/>
                <c:pt idx="0">
                  <c:v>0.57199999999999995</c:v>
                </c:pt>
                <c:pt idx="1">
                  <c:v>0.42799999999999999</c:v>
                </c:pt>
              </c:numCache>
            </c:numRef>
          </c:val>
          <c:extLst>
            <c:ext xmlns:c16="http://schemas.microsoft.com/office/drawing/2014/chart" uri="{C3380CC4-5D6E-409C-BE32-E72D297353CC}">
              <c16:uniqueId val="{00000002-DE37-7045-82D5-66BF05DCA24C}"/>
            </c:ext>
          </c:extLst>
        </c:ser>
        <c:ser>
          <c:idx val="1"/>
          <c:order val="1"/>
          <c:tx>
            <c:strRef>
              <c:f>Sheet1!$C$1</c:f>
              <c:strCache>
                <c:ptCount val="1"/>
                <c:pt idx="0">
                  <c:v>Female</c:v>
                </c:pt>
              </c:strCache>
            </c:strRef>
          </c:tx>
          <c:spPr>
            <a:solidFill>
              <a:srgbClr val="0F283E"/>
            </a:solidFill>
            <a:ln>
              <a:solidFill>
                <a:srgbClr val="0F283E"/>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DE37-7045-82D5-66BF05DCA24C}"/>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DE37-7045-82D5-66BF05DCA24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Use of e-health</c:v>
                </c:pt>
                <c:pt idx="1">
                  <c:v>Do not use e-health</c:v>
                </c:pt>
              </c:strCache>
            </c:strRef>
          </c:cat>
          <c:val>
            <c:numRef>
              <c:f>Sheet1!$C$2:$C$3</c:f>
              <c:numCache>
                <c:formatCode>General</c:formatCode>
                <c:ptCount val="2"/>
                <c:pt idx="0">
                  <c:v>0.63400000000000001</c:v>
                </c:pt>
                <c:pt idx="1">
                  <c:v>0.36599999999999999</c:v>
                </c:pt>
              </c:numCache>
            </c:numRef>
          </c:val>
          <c:extLst>
            <c:ext xmlns:c16="http://schemas.microsoft.com/office/drawing/2014/chart" uri="{C3380CC4-5D6E-409C-BE32-E72D297353CC}">
              <c16:uniqueId val="{00000005-DE37-7045-82D5-66BF05DCA24C}"/>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users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Disagree</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57E-DF41-B9FF-668D1E461011}"/>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57E-DF41-B9FF-668D1E461011}"/>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57E-DF41-B9FF-668D1E461011}"/>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57E-DF41-B9FF-668D1E461011}"/>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Health &amp; lifestyle apps will form part of treatment plans in the future</c:v>
                </c:pt>
                <c:pt idx="1">
                  <c:v>Health &amp; lifestyle apps for patients are key to improving patient adherence/compliance</c:v>
                </c:pt>
                <c:pt idx="2">
                  <c:v>Mobile technology will replace routine checkups for stable patients with chronic problems in the future</c:v>
                </c:pt>
                <c:pt idx="3">
                  <c:v>Developing disease/compliance monitoring apps alongside drugs will become a prerequisite for reimbursement in the future</c:v>
                </c:pt>
              </c:strCache>
            </c:strRef>
          </c:cat>
          <c:val>
            <c:numRef>
              <c:f>Sheet1!$B$2:$B$5</c:f>
              <c:numCache>
                <c:formatCode>General</c:formatCode>
                <c:ptCount val="4"/>
                <c:pt idx="0">
                  <c:v>0.13</c:v>
                </c:pt>
                <c:pt idx="1">
                  <c:v>0.21</c:v>
                </c:pt>
                <c:pt idx="2">
                  <c:v>0.26</c:v>
                </c:pt>
                <c:pt idx="3">
                  <c:v>0.37</c:v>
                </c:pt>
              </c:numCache>
            </c:numRef>
          </c:val>
          <c:extLst>
            <c:ext xmlns:c16="http://schemas.microsoft.com/office/drawing/2014/chart" uri="{C3380CC4-5D6E-409C-BE32-E72D297353CC}">
              <c16:uniqueId val="{00000004-157E-DF41-B9FF-668D1E461011}"/>
            </c:ext>
          </c:extLst>
        </c:ser>
        <c:ser>
          <c:idx val="1"/>
          <c:order val="1"/>
          <c:tx>
            <c:strRef>
              <c:f>Sheet1!$C$1</c:f>
              <c:strCache>
                <c:ptCount val="1"/>
                <c:pt idx="0">
                  <c:v>Agree</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57E-DF41-B9FF-668D1E461011}"/>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157E-DF41-B9FF-668D1E461011}"/>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157E-DF41-B9FF-668D1E461011}"/>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157E-DF41-B9FF-668D1E461011}"/>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Health &amp; lifestyle apps will form part of treatment plans in the future</c:v>
                </c:pt>
                <c:pt idx="1">
                  <c:v>Health &amp; lifestyle apps for patients are key to improving patient adherence/compliance</c:v>
                </c:pt>
                <c:pt idx="2">
                  <c:v>Mobile technology will replace routine checkups for stable patients with chronic problems in the future</c:v>
                </c:pt>
                <c:pt idx="3">
                  <c:v>Developing disease/compliance monitoring apps alongside drugs will become a prerequisite for reimbursement in the future</c:v>
                </c:pt>
              </c:strCache>
            </c:strRef>
          </c:cat>
          <c:val>
            <c:numRef>
              <c:f>Sheet1!$C$2:$C$5</c:f>
              <c:numCache>
                <c:formatCode>General</c:formatCode>
                <c:ptCount val="4"/>
                <c:pt idx="0">
                  <c:v>0.25</c:v>
                </c:pt>
                <c:pt idx="1">
                  <c:v>0.15</c:v>
                </c:pt>
                <c:pt idx="2">
                  <c:v>0.13</c:v>
                </c:pt>
                <c:pt idx="3">
                  <c:v>0.1</c:v>
                </c:pt>
              </c:numCache>
            </c:numRef>
          </c:val>
          <c:extLst>
            <c:ext xmlns:c16="http://schemas.microsoft.com/office/drawing/2014/chart" uri="{C3380CC4-5D6E-409C-BE32-E72D297353CC}">
              <c16:uniqueId val="{00000009-157E-DF41-B9FF-668D1E46101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ax val="0.39700000000000002"/>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2D96-164B-AD7E-715424394C7E}"/>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2D96-164B-AD7E-715424394C7E}"/>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2D96-164B-AD7E-715424394C7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2005</c:v>
                </c:pt>
                <c:pt idx="1">
                  <c:v>2009</c:v>
                </c:pt>
                <c:pt idx="2">
                  <c:v>2015</c:v>
                </c:pt>
              </c:numCache>
            </c:numRef>
          </c:cat>
          <c:val>
            <c:numRef>
              <c:f>Sheet1!$B$2:$B$4</c:f>
              <c:numCache>
                <c:formatCode>General</c:formatCode>
                <c:ptCount val="3"/>
                <c:pt idx="0">
                  <c:v>19</c:v>
                </c:pt>
                <c:pt idx="1">
                  <c:v>32</c:v>
                </c:pt>
                <c:pt idx="2">
                  <c:v>30</c:v>
                </c:pt>
              </c:numCache>
            </c:numRef>
          </c:val>
          <c:extLst>
            <c:ext xmlns:c16="http://schemas.microsoft.com/office/drawing/2014/chart" uri="{C3380CC4-5D6E-409C-BE32-E72D297353CC}">
              <c16:uniqueId val="{00000003-2D96-164B-AD7E-715424394C7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countries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E82C-AD4D-AFEE-989AC1DBE9AA}"/>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E82C-AD4D-AFEE-989AC1DBE9AA}"/>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82C-AD4D-AFEE-989AC1DBE9AA}"/>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82C-AD4D-AFEE-989AC1DBE9AA}"/>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82C-AD4D-AFEE-989AC1DBE9AA}"/>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E82C-AD4D-AFEE-989AC1DBE9AA}"/>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E82C-AD4D-AFEE-989AC1DBE9AA}"/>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E82C-AD4D-AFEE-989AC1DBE9AA}"/>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eHealth</c:v>
                </c:pt>
                <c:pt idx="1">
                  <c:v>Wearable</c:v>
                </c:pt>
                <c:pt idx="2">
                  <c:v>app_ medicine / health</c:v>
                </c:pt>
                <c:pt idx="3">
                  <c:v>mhealth / mobile health</c:v>
                </c:pt>
                <c:pt idx="4">
                  <c:v>telemedicine / assistance</c:v>
                </c:pt>
                <c:pt idx="5">
                  <c:v>health_games</c:v>
                </c:pt>
                <c:pt idx="6">
                  <c:v>big_data_health</c:v>
                </c:pt>
                <c:pt idx="7">
                  <c:v>tics_health</c:v>
                </c:pt>
              </c:strCache>
            </c:strRef>
          </c:cat>
          <c:val>
            <c:numRef>
              <c:f>Sheet1!$B$2:$B$9</c:f>
              <c:numCache>
                <c:formatCode>General</c:formatCode>
                <c:ptCount val="8"/>
                <c:pt idx="0">
                  <c:v>0.31</c:v>
                </c:pt>
                <c:pt idx="1">
                  <c:v>0.25</c:v>
                </c:pt>
                <c:pt idx="2">
                  <c:v>0.14000000000000001</c:v>
                </c:pt>
                <c:pt idx="3">
                  <c:v>0.14000000000000001</c:v>
                </c:pt>
                <c:pt idx="4">
                  <c:v>0.1</c:v>
                </c:pt>
                <c:pt idx="5">
                  <c:v>0.03</c:v>
                </c:pt>
                <c:pt idx="6">
                  <c:v>0.02</c:v>
                </c:pt>
                <c:pt idx="7">
                  <c:v>0.01</c:v>
                </c:pt>
              </c:numCache>
            </c:numRef>
          </c:val>
          <c:extLst>
            <c:ext xmlns:c16="http://schemas.microsoft.com/office/drawing/2014/chart" uri="{C3380CC4-5D6E-409C-BE32-E72D297353CC}">
              <c16:uniqueId val="{00000008-E82C-AD4D-AFEE-989AC1DBE9A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DE8F-4A4E-8F6F-A51C71E26898}"/>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DE8F-4A4E-8F6F-A51C71E26898}"/>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DE8F-4A4E-8F6F-A51C71E26898}"/>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DE8F-4A4E-8F6F-A51C71E26898}"/>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Certainly yes</c:v>
                </c:pt>
                <c:pt idx="1">
                  <c:v>Yes, probably</c:v>
                </c:pt>
                <c:pt idx="2">
                  <c:v>No, probably not</c:v>
                </c:pt>
                <c:pt idx="3">
                  <c:v>No, certainly not</c:v>
                </c:pt>
              </c:strCache>
            </c:strRef>
          </c:cat>
          <c:val>
            <c:numRef>
              <c:f>Sheet1!$B$2:$B$5</c:f>
              <c:numCache>
                <c:formatCode>General</c:formatCode>
                <c:ptCount val="4"/>
                <c:pt idx="0">
                  <c:v>7.0000000000000007E-2</c:v>
                </c:pt>
                <c:pt idx="1">
                  <c:v>0.35</c:v>
                </c:pt>
                <c:pt idx="2">
                  <c:v>0.4</c:v>
                </c:pt>
                <c:pt idx="3">
                  <c:v>0.18</c:v>
                </c:pt>
              </c:numCache>
            </c:numRef>
          </c:val>
          <c:extLst>
            <c:ext xmlns:c16="http://schemas.microsoft.com/office/drawing/2014/chart" uri="{C3380CC4-5D6E-409C-BE32-E72D297353CC}">
              <c16:uniqueId val="{00000004-DE8F-4A4E-8F6F-A51C71E26898}"/>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97F9-EE47-9C2B-D1A1447E9D59}"/>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97F9-EE47-9C2B-D1A1447E9D59}"/>
                </c:ext>
              </c:extLst>
            </c:dLbl>
            <c:dLbl>
              <c:idx val="2"/>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2-97F9-EE47-9C2B-D1A1447E9D59}"/>
                </c:ext>
              </c:extLst>
            </c:dLbl>
            <c:dLbl>
              <c:idx val="3"/>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3-97F9-EE47-9C2B-D1A1447E9D59}"/>
                </c:ext>
              </c:extLst>
            </c:dLbl>
            <c:dLbl>
              <c:idx val="4"/>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4-97F9-EE47-9C2B-D1A1447E9D59}"/>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16-24</c:v>
                </c:pt>
                <c:pt idx="1">
                  <c:v>25-34</c:v>
                </c:pt>
                <c:pt idx="2">
                  <c:v>35-44</c:v>
                </c:pt>
                <c:pt idx="3">
                  <c:v>45-54</c:v>
                </c:pt>
                <c:pt idx="4">
                  <c:v>55-64</c:v>
                </c:pt>
              </c:strCache>
            </c:strRef>
          </c:cat>
          <c:val>
            <c:numRef>
              <c:f>Sheet1!$B$2:$B$6</c:f>
              <c:numCache>
                <c:formatCode>General</c:formatCode>
                <c:ptCount val="5"/>
                <c:pt idx="0">
                  <c:v>19.600000000000001</c:v>
                </c:pt>
                <c:pt idx="1">
                  <c:v>34</c:v>
                </c:pt>
                <c:pt idx="2">
                  <c:v>25.1</c:v>
                </c:pt>
                <c:pt idx="3">
                  <c:v>13.9</c:v>
                </c:pt>
                <c:pt idx="4">
                  <c:v>7.4</c:v>
                </c:pt>
              </c:numCache>
            </c:numRef>
          </c:val>
          <c:extLst>
            <c:ext xmlns:c16="http://schemas.microsoft.com/office/drawing/2014/chart" uri="{C3380CC4-5D6E-409C-BE32-E72D297353CC}">
              <c16:uniqueId val="{00000005-97F9-EE47-9C2B-D1A1447E9D59}"/>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title>
          <c:tx>
            <c:rich>
              <a:bodyPr/>
              <a:lstStyle/>
              <a:p>
                <a:pPr>
                  <a:defRPr/>
                </a:pPr>
                <a:r>
                  <a:rPr sz="1000" b="0">
                    <a:solidFill>
                      <a:srgbClr val="0F283E"/>
                    </a:solidFill>
                    <a:latin typeface="Open Sans Light"/>
                  </a:rPr>
                  <a:t>Age group</a:t>
                </a:r>
              </a:p>
            </c:rich>
          </c:tx>
          <c:overlay val="0"/>
        </c:title>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users </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7A62-CB49-B4A6-78B262396F26}"/>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7A62-CB49-B4A6-78B262396F26}"/>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7A62-CB49-B4A6-78B262396F26}"/>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7A62-CB49-B4A6-78B262396F26}"/>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7A62-CB49-B4A6-78B262396F26}"/>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2014</c:v>
                </c:pt>
                <c:pt idx="1">
                  <c:v>2015*</c:v>
                </c:pt>
                <c:pt idx="2">
                  <c:v>2016*</c:v>
                </c:pt>
                <c:pt idx="3">
                  <c:v>2017*</c:v>
                </c:pt>
                <c:pt idx="4">
                  <c:v>2018*</c:v>
                </c:pt>
              </c:strCache>
            </c:strRef>
          </c:cat>
          <c:val>
            <c:numRef>
              <c:f>Sheet1!$B$2:$B$6</c:f>
              <c:numCache>
                <c:formatCode>General</c:formatCode>
                <c:ptCount val="5"/>
                <c:pt idx="0">
                  <c:v>75</c:v>
                </c:pt>
                <c:pt idx="1">
                  <c:v>100</c:v>
                </c:pt>
                <c:pt idx="2">
                  <c:v>135</c:v>
                </c:pt>
                <c:pt idx="3">
                  <c:v>185</c:v>
                </c:pt>
                <c:pt idx="4">
                  <c:v>250</c:v>
                </c:pt>
              </c:numCache>
            </c:numRef>
          </c:val>
          <c:extLst>
            <c:ext xmlns:c16="http://schemas.microsoft.com/office/drawing/2014/chart" uri="{C3380CC4-5D6E-409C-BE32-E72D297353CC}">
              <c16:uniqueId val="{00000005-7A62-CB49-B4A6-78B262396F2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million GBP</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F5BE-9341-BA3E-5764D554413C}"/>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5BE-9341-BA3E-5764D554413C}"/>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F5BE-9341-BA3E-5764D554413C}"/>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5BE-9341-BA3E-5764D554413C}"/>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F5BE-9341-BA3E-5764D554413C}"/>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F5BE-9341-BA3E-5764D554413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Gathering information about healthcare facilities</c:v>
                </c:pt>
                <c:pt idx="1">
                  <c:v>Booking healthcare services (checkups, tests...)</c:v>
                </c:pt>
                <c:pt idx="2">
                  <c:v>Receiving reminders about medical checkups</c:v>
                </c:pt>
                <c:pt idx="3">
                  <c:v>Checking medical reports</c:v>
                </c:pt>
                <c:pt idx="4">
                  <c:v>Communicating with the GP through e-mail</c:v>
                </c:pt>
                <c:pt idx="5">
                  <c:v>Paying for healthcare services (checkups, tests...)</c:v>
                </c:pt>
              </c:strCache>
            </c:strRef>
          </c:cat>
          <c:val>
            <c:numRef>
              <c:f>Sheet1!$B$2:$B$7</c:f>
              <c:numCache>
                <c:formatCode>General</c:formatCode>
                <c:ptCount val="6"/>
                <c:pt idx="0">
                  <c:v>0.32</c:v>
                </c:pt>
                <c:pt idx="1">
                  <c:v>0.22</c:v>
                </c:pt>
                <c:pt idx="2">
                  <c:v>0.18</c:v>
                </c:pt>
                <c:pt idx="3">
                  <c:v>0.18</c:v>
                </c:pt>
                <c:pt idx="4">
                  <c:v>0.14000000000000001</c:v>
                </c:pt>
                <c:pt idx="5">
                  <c:v>0.11</c:v>
                </c:pt>
              </c:numCache>
            </c:numRef>
          </c:val>
          <c:extLst>
            <c:ext xmlns:c16="http://schemas.microsoft.com/office/drawing/2014/chart" uri="{C3380CC4-5D6E-409C-BE32-E72D297353CC}">
              <c16:uniqueId val="{00000006-F5BE-9341-BA3E-5764D554413C}"/>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citizens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 income</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8455-AF46-BC07-73B7DE6C8785}"/>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8455-AF46-BC07-73B7DE6C8785}"/>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2-8455-AF46-BC07-73B7DE6C8785}"/>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3-8455-AF46-BC07-73B7DE6C8785}"/>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4-8455-AF46-BC07-73B7DE6C8785}"/>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Public</c:v>
                </c:pt>
                <c:pt idx="1">
                  <c:v>Private or commercial</c:v>
                </c:pt>
                <c:pt idx="2">
                  <c:v>Donor or non-public development funding</c:v>
                </c:pt>
                <c:pt idx="3">
                  <c:v>Public-private partnerships</c:v>
                </c:pt>
                <c:pt idx="4">
                  <c:v>eHealth policy implementation</c:v>
                </c:pt>
              </c:strCache>
            </c:strRef>
          </c:cat>
          <c:val>
            <c:numRef>
              <c:f>Sheet1!$B$2:$B$6</c:f>
              <c:numCache>
                <c:formatCode>General</c:formatCode>
                <c:ptCount val="5"/>
                <c:pt idx="0">
                  <c:v>0.69</c:v>
                </c:pt>
                <c:pt idx="1">
                  <c:v>0.68</c:v>
                </c:pt>
                <c:pt idx="2">
                  <c:v>0.5</c:v>
                </c:pt>
                <c:pt idx="3">
                  <c:v>0.71</c:v>
                </c:pt>
                <c:pt idx="4">
                  <c:v>0.74</c:v>
                </c:pt>
              </c:numCache>
            </c:numRef>
          </c:val>
          <c:extLst>
            <c:ext xmlns:c16="http://schemas.microsoft.com/office/drawing/2014/chart" uri="{C3380CC4-5D6E-409C-BE32-E72D297353CC}">
              <c16:uniqueId val="{00000005-8455-AF46-BC07-73B7DE6C8785}"/>
            </c:ext>
          </c:extLst>
        </c:ser>
        <c:ser>
          <c:idx val="1"/>
          <c:order val="1"/>
          <c:tx>
            <c:strRef>
              <c:f>Sheet1!$C$1</c:f>
              <c:strCache>
                <c:ptCount val="1"/>
                <c:pt idx="0">
                  <c:v>Upper income</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6-8455-AF46-BC07-73B7DE6C8785}"/>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7-8455-AF46-BC07-73B7DE6C8785}"/>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8-8455-AF46-BC07-73B7DE6C8785}"/>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9-8455-AF46-BC07-73B7DE6C8785}"/>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A-8455-AF46-BC07-73B7DE6C8785}"/>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Public</c:v>
                </c:pt>
                <c:pt idx="1">
                  <c:v>Private or commercial</c:v>
                </c:pt>
                <c:pt idx="2">
                  <c:v>Donor or non-public development funding</c:v>
                </c:pt>
                <c:pt idx="3">
                  <c:v>Public-private partnerships</c:v>
                </c:pt>
                <c:pt idx="4">
                  <c:v>eHealth policy implementation</c:v>
                </c:pt>
              </c:strCache>
            </c:strRef>
          </c:cat>
          <c:val>
            <c:numRef>
              <c:f>Sheet1!$C$2:$C$6</c:f>
              <c:numCache>
                <c:formatCode>General</c:formatCode>
                <c:ptCount val="5"/>
                <c:pt idx="0">
                  <c:v>0.19</c:v>
                </c:pt>
                <c:pt idx="1">
                  <c:v>0.05</c:v>
                </c:pt>
                <c:pt idx="2">
                  <c:v>0.21</c:v>
                </c:pt>
                <c:pt idx="3">
                  <c:v>0.1</c:v>
                </c:pt>
                <c:pt idx="4">
                  <c:v>0.19</c:v>
                </c:pt>
              </c:numCache>
            </c:numRef>
          </c:val>
          <c:extLst>
            <c:ext xmlns:c16="http://schemas.microsoft.com/office/drawing/2014/chart" uri="{C3380CC4-5D6E-409C-BE32-E72D297353CC}">
              <c16:uniqueId val="{0000000B-8455-AF46-BC07-73B7DE6C8785}"/>
            </c:ext>
          </c:extLst>
        </c:ser>
        <c:ser>
          <c:idx val="2"/>
          <c:order val="2"/>
          <c:tx>
            <c:strRef>
              <c:f>Sheet1!$D$1</c:f>
              <c:strCache>
                <c:ptCount val="1"/>
                <c:pt idx="0">
                  <c:v>Lower income</c:v>
                </c:pt>
              </c:strCache>
            </c:strRef>
          </c:tx>
          <c:spPr>
            <a:solidFill>
              <a:srgbClr val="BABABA"/>
            </a:solidFill>
            <a:ln>
              <a:solidFill>
                <a:srgbClr val="BABABA"/>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C-8455-AF46-BC07-73B7DE6C8785}"/>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D-8455-AF46-BC07-73B7DE6C8785}"/>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E-8455-AF46-BC07-73B7DE6C8785}"/>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F-8455-AF46-BC07-73B7DE6C8785}"/>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0-8455-AF46-BC07-73B7DE6C8785}"/>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Public</c:v>
                </c:pt>
                <c:pt idx="1">
                  <c:v>Private or commercial</c:v>
                </c:pt>
                <c:pt idx="2">
                  <c:v>Donor or non-public development funding</c:v>
                </c:pt>
                <c:pt idx="3">
                  <c:v>Public-private partnerships</c:v>
                </c:pt>
                <c:pt idx="4">
                  <c:v>eHealth policy implementation</c:v>
                </c:pt>
              </c:strCache>
            </c:strRef>
          </c:cat>
          <c:val>
            <c:numRef>
              <c:f>Sheet1!$D$2:$D$6</c:f>
              <c:numCache>
                <c:formatCode>General</c:formatCode>
                <c:ptCount val="5"/>
                <c:pt idx="0">
                  <c:v>0.12</c:v>
                </c:pt>
                <c:pt idx="1">
                  <c:v>0.27</c:v>
                </c:pt>
                <c:pt idx="2">
                  <c:v>0.28999999999999998</c:v>
                </c:pt>
                <c:pt idx="3">
                  <c:v>0.19</c:v>
                </c:pt>
                <c:pt idx="4">
                  <c:v>7.0000000000000007E-2</c:v>
                </c:pt>
              </c:numCache>
            </c:numRef>
          </c:val>
          <c:extLst>
            <c:ext xmlns:c16="http://schemas.microsoft.com/office/drawing/2014/chart" uri="{C3380CC4-5D6E-409C-BE32-E72D297353CC}">
              <c16:uniqueId val="{00000011-8455-AF46-BC07-73B7DE6C8785}"/>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countries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8585-0547-B4F8-243A1D8A43B6}"/>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8585-0547-B4F8-243A1D8A43B6}"/>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8585-0547-B4F8-243A1D8A43B6}"/>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8585-0547-B4F8-243A1D8A43B6}"/>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8585-0547-B4F8-243A1D8A43B6}"/>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Public</c:v>
                </c:pt>
                <c:pt idx="1">
                  <c:v>Private or commercial</c:v>
                </c:pt>
                <c:pt idx="2">
                  <c:v>Donor or non-public development funding</c:v>
                </c:pt>
                <c:pt idx="3">
                  <c:v>Public-private partnerships</c:v>
                </c:pt>
                <c:pt idx="4">
                  <c:v>eHealth policy implementation</c:v>
                </c:pt>
              </c:strCache>
            </c:strRef>
          </c:cat>
          <c:val>
            <c:numRef>
              <c:f>Sheet1!$B$2:$B$6</c:f>
              <c:numCache>
                <c:formatCode>General</c:formatCode>
                <c:ptCount val="5"/>
                <c:pt idx="0">
                  <c:v>1</c:v>
                </c:pt>
                <c:pt idx="1">
                  <c:v>0.46</c:v>
                </c:pt>
                <c:pt idx="2">
                  <c:v>0.42</c:v>
                </c:pt>
                <c:pt idx="3">
                  <c:v>0.46</c:v>
                </c:pt>
                <c:pt idx="4">
                  <c:v>0.83</c:v>
                </c:pt>
              </c:numCache>
            </c:numRef>
          </c:val>
          <c:extLst>
            <c:ext xmlns:c16="http://schemas.microsoft.com/office/drawing/2014/chart" uri="{C3380CC4-5D6E-409C-BE32-E72D297353CC}">
              <c16:uniqueId val="{00000005-8585-0547-B4F8-243A1D8A43B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countries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Public</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C1C-8541-82EB-0F6E4BCE9635}"/>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C1C-8541-82EB-0F6E4BCE963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C1C-8541-82EB-0F6E4BCE963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2005</c:v>
                </c:pt>
                <c:pt idx="1">
                  <c:v>2009</c:v>
                </c:pt>
                <c:pt idx="2">
                  <c:v>2015</c:v>
                </c:pt>
              </c:numCache>
            </c:numRef>
          </c:cat>
          <c:val>
            <c:numRef>
              <c:f>Sheet1!$B$2:$B$4</c:f>
              <c:numCache>
                <c:formatCode>General</c:formatCode>
                <c:ptCount val="3"/>
                <c:pt idx="0">
                  <c:v>0.81</c:v>
                </c:pt>
                <c:pt idx="1">
                  <c:v>0.97</c:v>
                </c:pt>
                <c:pt idx="2">
                  <c:v>0.93</c:v>
                </c:pt>
              </c:numCache>
            </c:numRef>
          </c:val>
          <c:extLst>
            <c:ext xmlns:c16="http://schemas.microsoft.com/office/drawing/2014/chart" uri="{C3380CC4-5D6E-409C-BE32-E72D297353CC}">
              <c16:uniqueId val="{00000003-0C1C-8541-82EB-0F6E4BCE9635}"/>
            </c:ext>
          </c:extLst>
        </c:ser>
        <c:ser>
          <c:idx val="1"/>
          <c:order val="1"/>
          <c:tx>
            <c:strRef>
              <c:f>Sheet1!$C$1</c:f>
              <c:strCache>
                <c:ptCount val="1"/>
                <c:pt idx="0">
                  <c:v>Private or commercial</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C1C-8541-82EB-0F6E4BCE9635}"/>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C1C-8541-82EB-0F6E4BCE963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C1C-8541-82EB-0F6E4BCE963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2005</c:v>
                </c:pt>
                <c:pt idx="1">
                  <c:v>2009</c:v>
                </c:pt>
                <c:pt idx="2">
                  <c:v>2015</c:v>
                </c:pt>
              </c:numCache>
            </c:numRef>
          </c:cat>
          <c:val>
            <c:numRef>
              <c:f>Sheet1!$C$2:$C$4</c:f>
              <c:numCache>
                <c:formatCode>General</c:formatCode>
                <c:ptCount val="3"/>
                <c:pt idx="0">
                  <c:v>0.5</c:v>
                </c:pt>
                <c:pt idx="1">
                  <c:v>0.47</c:v>
                </c:pt>
                <c:pt idx="2">
                  <c:v>0.49</c:v>
                </c:pt>
              </c:numCache>
            </c:numRef>
          </c:val>
          <c:extLst>
            <c:ext xmlns:c16="http://schemas.microsoft.com/office/drawing/2014/chart" uri="{C3380CC4-5D6E-409C-BE32-E72D297353CC}">
              <c16:uniqueId val="{00000007-0C1C-8541-82EB-0F6E4BCE9635}"/>
            </c:ext>
          </c:extLst>
        </c:ser>
        <c:ser>
          <c:idx val="2"/>
          <c:order val="2"/>
          <c:tx>
            <c:strRef>
              <c:f>Sheet1!$D$1</c:f>
              <c:strCache>
                <c:ptCount val="1"/>
                <c:pt idx="0">
                  <c:v>Donor or non-public development funding</c:v>
                </c:pt>
              </c:strCache>
            </c:strRef>
          </c:tx>
          <c:spPr>
            <a:solidFill>
              <a:srgbClr val="BABABA"/>
            </a:solidFill>
            <a:ln>
              <a:solidFill>
                <a:srgbClr val="BABABA"/>
              </a:solidFill>
            </a:ln>
          </c:spPr>
          <c:invertIfNegative val="0"/>
          <c:dLbls>
            <c:dLbl>
              <c:idx val="0"/>
              <c:numFmt formatCode=";;" sourceLinked="0"/>
              <c:spPr/>
              <c:txPr>
                <a:bodyPr/>
                <a:lstStyle/>
                <a:p>
                  <a:pPr>
                    <a:defRPr smtId="4294967295">
                      <a:no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8-0C1C-8541-82EB-0F6E4BCE9635}"/>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C1C-8541-82EB-0F6E4BCE963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0C1C-8541-82EB-0F6E4BCE963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2005</c:v>
                </c:pt>
                <c:pt idx="1">
                  <c:v>2009</c:v>
                </c:pt>
                <c:pt idx="2">
                  <c:v>2015</c:v>
                </c:pt>
              </c:numCache>
            </c:numRef>
          </c:cat>
          <c:val>
            <c:numRef>
              <c:f>Sheet1!$D$2:$D$4</c:f>
              <c:numCache>
                <c:formatCode>General</c:formatCode>
                <c:ptCount val="3"/>
                <c:pt idx="1">
                  <c:v>0.36</c:v>
                </c:pt>
                <c:pt idx="2">
                  <c:v>0.53</c:v>
                </c:pt>
              </c:numCache>
            </c:numRef>
          </c:val>
          <c:extLst>
            <c:ext xmlns:c16="http://schemas.microsoft.com/office/drawing/2014/chart" uri="{C3380CC4-5D6E-409C-BE32-E72D297353CC}">
              <c16:uniqueId val="{0000000B-0C1C-8541-82EB-0F6E4BCE9635}"/>
            </c:ext>
          </c:extLst>
        </c:ser>
        <c:ser>
          <c:idx val="3"/>
          <c:order val="3"/>
          <c:tx>
            <c:strRef>
              <c:f>Sheet1!$E$1</c:f>
              <c:strCache>
                <c:ptCount val="1"/>
                <c:pt idx="0">
                  <c:v>Public-private partnerships</c:v>
                </c:pt>
              </c:strCache>
            </c:strRef>
          </c:tx>
          <c:spPr>
            <a:solidFill>
              <a:srgbClr val="A60B0B"/>
            </a:solidFill>
            <a:ln>
              <a:solidFill>
                <a:srgbClr val="A60B0B"/>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0C1C-8541-82EB-0F6E4BCE9635}"/>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0C1C-8541-82EB-0F6E4BCE963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0C1C-8541-82EB-0F6E4BCE963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2005</c:v>
                </c:pt>
                <c:pt idx="1">
                  <c:v>2009</c:v>
                </c:pt>
                <c:pt idx="2">
                  <c:v>2015</c:v>
                </c:pt>
              </c:numCache>
            </c:numRef>
          </c:cat>
          <c:val>
            <c:numRef>
              <c:f>Sheet1!$E$2:$E$4</c:f>
              <c:numCache>
                <c:formatCode>General</c:formatCode>
                <c:ptCount val="3"/>
                <c:pt idx="0">
                  <c:v>0.42</c:v>
                </c:pt>
                <c:pt idx="1">
                  <c:v>0.31</c:v>
                </c:pt>
                <c:pt idx="2">
                  <c:v>0.47</c:v>
                </c:pt>
              </c:numCache>
            </c:numRef>
          </c:val>
          <c:extLst>
            <c:ext xmlns:c16="http://schemas.microsoft.com/office/drawing/2014/chart" uri="{C3380CC4-5D6E-409C-BE32-E72D297353CC}">
              <c16:uniqueId val="{0000000F-0C1C-8541-82EB-0F6E4BCE963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countries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754F-A34B-8BD2-36205791F931}"/>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754F-A34B-8BD2-36205791F931}"/>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754F-A34B-8BD2-36205791F931}"/>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2005</c:v>
                </c:pt>
                <c:pt idx="1">
                  <c:v>2009</c:v>
                </c:pt>
                <c:pt idx="2">
                  <c:v>2015</c:v>
                </c:pt>
              </c:numCache>
            </c:numRef>
          </c:cat>
          <c:val>
            <c:numRef>
              <c:f>Sheet1!$B$2:$B$4</c:f>
              <c:numCache>
                <c:formatCode>General</c:formatCode>
                <c:ptCount val="3"/>
                <c:pt idx="0">
                  <c:v>0.42</c:v>
                </c:pt>
                <c:pt idx="1">
                  <c:v>0.42</c:v>
                </c:pt>
                <c:pt idx="2">
                  <c:v>0.35</c:v>
                </c:pt>
              </c:numCache>
            </c:numRef>
          </c:val>
          <c:extLst>
            <c:ext xmlns:c16="http://schemas.microsoft.com/office/drawing/2014/chart" uri="{C3380CC4-5D6E-409C-BE32-E72D297353CC}">
              <c16:uniqueId val="{00000003-754F-A34B-8BD2-36205791F931}"/>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countries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A12-074A-9309-06A74C9585A9}"/>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A12-074A-9309-06A74C9585A9}"/>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A12-074A-9309-06A74C9585A9}"/>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A12-074A-9309-06A74C9585A9}"/>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A12-074A-9309-06A74C9585A9}"/>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A12-074A-9309-06A74C9585A9}"/>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A12-074A-9309-06A74C9585A9}"/>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0A12-074A-9309-06A74C9585A9}"/>
                </c:ext>
              </c:extLst>
            </c:dLbl>
            <c:dLbl>
              <c:idx val="8"/>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0A12-074A-9309-06A74C9585A9}"/>
                </c:ext>
              </c:extLst>
            </c:dLbl>
            <c:dLbl>
              <c:idx val="9"/>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A12-074A-9309-06A74C9585A9}"/>
                </c:ext>
              </c:extLst>
            </c:dLbl>
            <c:dLbl>
              <c:idx val="1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0A12-074A-9309-06A74C9585A9}"/>
                </c:ext>
              </c:extLst>
            </c:dLbl>
            <c:dLbl>
              <c:idx val="1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0A12-074A-9309-06A74C9585A9}"/>
                </c:ext>
              </c:extLst>
            </c:dLbl>
            <c:dLbl>
              <c:idx val="1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0A12-074A-9309-06A74C9585A9}"/>
                </c:ext>
              </c:extLst>
            </c:dLbl>
            <c:dLbl>
              <c:idx val="1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0A12-074A-9309-06A74C9585A9}"/>
                </c:ext>
              </c:extLst>
            </c:dLbl>
            <c:dLbl>
              <c:idx val="1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0A12-074A-9309-06A74C9585A9}"/>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Germany</c:v>
                </c:pt>
                <c:pt idx="1">
                  <c:v>France</c:v>
                </c:pt>
                <c:pt idx="2">
                  <c:v>United Kingdom</c:v>
                </c:pt>
                <c:pt idx="3">
                  <c:v>Italy</c:v>
                </c:pt>
                <c:pt idx="4">
                  <c:v>Spain</c:v>
                </c:pt>
                <c:pt idx="5">
                  <c:v>Netherlands</c:v>
                </c:pt>
                <c:pt idx="6">
                  <c:v>Switzerland</c:v>
                </c:pt>
                <c:pt idx="7">
                  <c:v>Sweden</c:v>
                </c:pt>
                <c:pt idx="8">
                  <c:v>Belgium</c:v>
                </c:pt>
                <c:pt idx="9">
                  <c:v>Austria</c:v>
                </c:pt>
                <c:pt idx="10">
                  <c:v>Norway</c:v>
                </c:pt>
                <c:pt idx="11">
                  <c:v>Denmark</c:v>
                </c:pt>
                <c:pt idx="12">
                  <c:v>Finland</c:v>
                </c:pt>
                <c:pt idx="13">
                  <c:v>Portugal</c:v>
                </c:pt>
                <c:pt idx="14">
                  <c:v>Ireland</c:v>
                </c:pt>
              </c:strCache>
            </c:strRef>
          </c:cat>
          <c:val>
            <c:numRef>
              <c:f>Sheet1!$B$2:$B$16</c:f>
              <c:numCache>
                <c:formatCode>General</c:formatCode>
                <c:ptCount val="15"/>
                <c:pt idx="0">
                  <c:v>652.1</c:v>
                </c:pt>
                <c:pt idx="1">
                  <c:v>470.6</c:v>
                </c:pt>
                <c:pt idx="2">
                  <c:v>430.1</c:v>
                </c:pt>
                <c:pt idx="3">
                  <c:v>328.4</c:v>
                </c:pt>
                <c:pt idx="4">
                  <c:v>222</c:v>
                </c:pt>
                <c:pt idx="5">
                  <c:v>132.9</c:v>
                </c:pt>
                <c:pt idx="6">
                  <c:v>101.7</c:v>
                </c:pt>
                <c:pt idx="7">
                  <c:v>82.2</c:v>
                </c:pt>
                <c:pt idx="8">
                  <c:v>71.7</c:v>
                </c:pt>
                <c:pt idx="9">
                  <c:v>64.5</c:v>
                </c:pt>
                <c:pt idx="10">
                  <c:v>57.9</c:v>
                </c:pt>
                <c:pt idx="11">
                  <c:v>57.7</c:v>
                </c:pt>
                <c:pt idx="12">
                  <c:v>41.2</c:v>
                </c:pt>
                <c:pt idx="13">
                  <c:v>39.9</c:v>
                </c:pt>
                <c:pt idx="14">
                  <c:v>25.5</c:v>
                </c:pt>
              </c:numCache>
            </c:numRef>
          </c:val>
          <c:extLst>
            <c:ext xmlns:c16="http://schemas.microsoft.com/office/drawing/2014/chart" uri="{C3380CC4-5D6E-409C-BE32-E72D297353CC}">
              <c16:uniqueId val="{0000000F-0A12-074A-9309-06A74C9585A9}"/>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7AB-824B-BAD3-43E1DAA0841C}"/>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7AB-824B-BAD3-43E1DAA0841C}"/>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7AB-824B-BAD3-43E1DAA0841C}"/>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7AB-824B-BAD3-43E1DAA0841C}"/>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37AB-824B-BAD3-43E1DAA0841C}"/>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37AB-824B-BAD3-43E1DAA0841C}"/>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7AB-824B-BAD3-43E1DAA0841C}"/>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37AB-824B-BAD3-43E1DAA0841C}"/>
                </c:ext>
              </c:extLst>
            </c:dLbl>
            <c:dLbl>
              <c:idx val="8"/>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37AB-824B-BAD3-43E1DAA0841C}"/>
                </c:ext>
              </c:extLst>
            </c:dLbl>
            <c:dLbl>
              <c:idx val="9"/>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37AB-824B-BAD3-43E1DAA0841C}"/>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37AB-824B-BAD3-43E1DAA0841C}"/>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37AB-824B-BAD3-43E1DAA0841C}"/>
                </c:ext>
              </c:extLst>
            </c:dLbl>
            <c:dLbl>
              <c:idx val="1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37AB-824B-BAD3-43E1DAA0841C}"/>
                </c:ext>
              </c:extLst>
            </c:dLbl>
            <c:dLbl>
              <c:idx val="1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37AB-824B-BAD3-43E1DAA0841C}"/>
                </c:ext>
              </c:extLst>
            </c:dLbl>
            <c:dLbl>
              <c:idx val="1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37AB-824B-BAD3-43E1DAA0841C}"/>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United Kingdom</c:v>
                </c:pt>
                <c:pt idx="1">
                  <c:v>Germany</c:v>
                </c:pt>
                <c:pt idx="2">
                  <c:v>France</c:v>
                </c:pt>
                <c:pt idx="3">
                  <c:v>Italy</c:v>
                </c:pt>
                <c:pt idx="4">
                  <c:v>Spain</c:v>
                </c:pt>
                <c:pt idx="5">
                  <c:v>Switzerland</c:v>
                </c:pt>
                <c:pt idx="6">
                  <c:v>Netherlands</c:v>
                </c:pt>
                <c:pt idx="7">
                  <c:v>Sweden</c:v>
                </c:pt>
                <c:pt idx="8">
                  <c:v>Austria</c:v>
                </c:pt>
                <c:pt idx="9">
                  <c:v>Norway</c:v>
                </c:pt>
                <c:pt idx="10">
                  <c:v>Denmark</c:v>
                </c:pt>
                <c:pt idx="11">
                  <c:v>Belgium</c:v>
                </c:pt>
                <c:pt idx="12">
                  <c:v>Finland</c:v>
                </c:pt>
                <c:pt idx="13">
                  <c:v>Portugal</c:v>
                </c:pt>
                <c:pt idx="14">
                  <c:v>Ireland</c:v>
                </c:pt>
              </c:strCache>
            </c:strRef>
          </c:cat>
          <c:val>
            <c:numRef>
              <c:f>Sheet1!$B$2:$B$16</c:f>
              <c:numCache>
                <c:formatCode>General</c:formatCode>
                <c:ptCount val="15"/>
                <c:pt idx="0">
                  <c:v>537.79999999999995</c:v>
                </c:pt>
                <c:pt idx="1">
                  <c:v>509</c:v>
                </c:pt>
                <c:pt idx="2">
                  <c:v>352.8</c:v>
                </c:pt>
                <c:pt idx="3">
                  <c:v>183.2</c:v>
                </c:pt>
                <c:pt idx="4">
                  <c:v>172.9</c:v>
                </c:pt>
                <c:pt idx="5">
                  <c:v>75.099999999999994</c:v>
                </c:pt>
                <c:pt idx="6">
                  <c:v>67</c:v>
                </c:pt>
                <c:pt idx="7">
                  <c:v>58.5</c:v>
                </c:pt>
                <c:pt idx="8">
                  <c:v>49.8</c:v>
                </c:pt>
                <c:pt idx="9">
                  <c:v>40.5</c:v>
                </c:pt>
                <c:pt idx="10">
                  <c:v>34</c:v>
                </c:pt>
                <c:pt idx="11">
                  <c:v>29</c:v>
                </c:pt>
                <c:pt idx="12">
                  <c:v>25.9</c:v>
                </c:pt>
                <c:pt idx="13">
                  <c:v>23</c:v>
                </c:pt>
                <c:pt idx="14">
                  <c:v>22.5</c:v>
                </c:pt>
              </c:numCache>
            </c:numRef>
          </c:val>
          <c:extLst>
            <c:ext xmlns:c16="http://schemas.microsoft.com/office/drawing/2014/chart" uri="{C3380CC4-5D6E-409C-BE32-E72D297353CC}">
              <c16:uniqueId val="{0000000F-37AB-824B-BAD3-43E1DAA0841C}"/>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2B4C2A76-1ADE-468C-88EC-D9A928F6D78B}"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6A7F904-7D7F-4E30-9BAE-BF68A5FE3A62}"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4B851EF-847D-4301-BF03-8EE9C98E8A0B}"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D299189-F439-46DE-9A5A-3DD574BAAA14}"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6BC315B6-5AFF-4611-BE7B-13C410C1BF7A}"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978472B-6E7B-4A00-97B8-06D5DF093C5B}"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FEE44E3-43D1-4F67-9983-1D8AC5E726A8}" type="datetimeFigureOut">
              <a:rPr lang="en-US" smtClean="0"/>
              <a:t>5/5/20</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8443DACF-F49B-4003-9C69-15FA425362BB}" type="datetimeFigureOut">
              <a:rPr lang="en-US" smtClean="0"/>
              <a:t>5/5/20</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010AFB8-9840-4917-A56E-CA2A0FBB5C01}" type="datetimeFigureOut">
              <a:rPr lang="en-US" smtClean="0"/>
              <a:t>5/5/20</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18DC893-746A-473E-9E7A-853B8D6F1C1D}"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CB48A6B-E770-4A04-ADC8-0EACA036B250}"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9604/type-of-funding-available-for-ehealth-programmes-europe" TargetMode="External"/><Relationship Id="rId5" Type="http://schemas.openxmlformats.org/officeDocument/2006/relationships/slide" Target="slide49.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9649/type-of-funding-available-for-ehealth-programmes-european-union" TargetMode="External"/><Relationship Id="rId5" Type="http://schemas.openxmlformats.org/officeDocument/2006/relationships/slide" Target="slide50.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9658/trends-in-funding-available-for-ehealth-programmes-europe" TargetMode="External"/><Relationship Id="rId5" Type="http://schemas.openxmlformats.org/officeDocument/2006/relationships/slide" Target="slide51.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9715/member-states-addressing-multilingualism-in-health-policy-european-union" TargetMode="External"/><Relationship Id="rId5" Type="http://schemas.openxmlformats.org/officeDocument/2006/relationships/slide" Target="slide5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5717/european-comparison-ehealth-revenue-digital-market-outlook" TargetMode="External"/><Relationship Id="rId5" Type="http://schemas.openxmlformats.org/officeDocument/2006/relationships/slide" Target="slide5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5838/european-comparison-ehealth-fitness-revenue-digital-market-outlook" TargetMode="External"/><Relationship Id="rId5" Type="http://schemas.openxmlformats.org/officeDocument/2006/relationships/slide" Target="slide54.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4877/eu-digital-health-startups-revenue" TargetMode="External"/><Relationship Id="rId5" Type="http://schemas.openxmlformats.org/officeDocument/2006/relationships/slide" Target="slide55.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hyperlink" Target="http://www.statista.com/statistics/517212/european-comparison-ehealth-diabetes-revenue-digital-market-outlook" TargetMode="External"/><Relationship Id="rId5" Type="http://schemas.openxmlformats.org/officeDocument/2006/relationships/chart" Target="../charts/chart11.xml"/><Relationship Id="rId10" Type="http://schemas.openxmlformats.org/officeDocument/2006/relationships/slide" Target="slide56.xml"/><Relationship Id="rId4" Type="http://schemas.openxmlformats.org/officeDocument/2006/relationships/image" Target="../media/image6.emf"/><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hyperlink" Target="http://www.statista.com/statistics/517303/european-comparison-ehealth-hypertension-revenue-digital-market-outlook" TargetMode="External"/><Relationship Id="rId5" Type="http://schemas.openxmlformats.org/officeDocument/2006/relationships/chart" Target="../charts/chart12.xml"/><Relationship Id="rId10" Type="http://schemas.openxmlformats.org/officeDocument/2006/relationships/slide" Target="slide57.xml"/><Relationship Id="rId4" Type="http://schemas.openxmlformats.org/officeDocument/2006/relationships/image" Target="../media/image6.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7288/hypertension-solutions-revenue-country-comparison" TargetMode="External"/><Relationship Id="rId5" Type="http://schemas.openxmlformats.org/officeDocument/2006/relationships/slide" Target="slide58.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hyperlink" Target="http://www.statista.com/statistics/518296/european-comparison-ehealth-heart-failure-revenue-digital-market-outlook-uk" TargetMode="External"/><Relationship Id="rId5" Type="http://schemas.openxmlformats.org/officeDocument/2006/relationships/chart" Target="../charts/chart14.xml"/><Relationship Id="rId10" Type="http://schemas.openxmlformats.org/officeDocument/2006/relationships/slide" Target="slide59.xml"/><Relationship Id="rId4" Type="http://schemas.openxmlformats.org/officeDocument/2006/relationships/image" Target="../media/image6.emf"/><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65957/telehealth-market-revenue-united-kingdom-uk" TargetMode="External"/><Relationship Id="rId5" Type="http://schemas.openxmlformats.org/officeDocument/2006/relationships/slide" Target="slide60.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13541/estimated-public-expenditure-on-ehealth-in-italy" TargetMode="External"/><Relationship Id="rId5" Type="http://schemas.openxmlformats.org/officeDocument/2006/relationships/slide" Target="slide61.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png"/><Relationship Id="rId11" Type="http://schemas.openxmlformats.org/officeDocument/2006/relationships/hyperlink" Target="http://www.statista.com/statistics/426550/digital-health-startups-that-raised-funding-worldwide" TargetMode="External"/><Relationship Id="rId5" Type="http://schemas.openxmlformats.org/officeDocument/2006/relationships/chart" Target="../charts/chart17.xml"/><Relationship Id="rId10" Type="http://schemas.openxmlformats.org/officeDocument/2006/relationships/slide" Target="slide62.xml"/><Relationship Id="rId4" Type="http://schemas.openxmlformats.org/officeDocument/2006/relationships/image" Target="../media/image6.emf"/><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49875/health-apps-influencing-factors-united-kingdom-uk" TargetMode="External"/><Relationship Id="rId5" Type="http://schemas.openxmlformats.org/officeDocument/2006/relationships/slide" Target="slide63.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50187/mobile-health-app-publication-countries-europe" TargetMode="External"/><Relationship Id="rId5" Type="http://schemas.openxmlformats.org/officeDocument/2006/relationships/slide" Target="slide64.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8306/heart-failure-devices-users-country-comparison" TargetMode="External"/><Relationship Id="rId5" Type="http://schemas.openxmlformats.org/officeDocument/2006/relationships/slide" Target="slide65.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8323/hypertension-devices-users-country-comparison" TargetMode="External"/><Relationship Id="rId5" Type="http://schemas.openxmlformats.org/officeDocument/2006/relationships/slide" Target="slide66.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slide" Target="slide1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79148/patients-use-of-online-services-in-england" TargetMode="External"/><Relationship Id="rId5" Type="http://schemas.openxmlformats.org/officeDocument/2006/relationships/slide" Target="slide67.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5291/physicians-using-clinical-tools-european-union-eu" TargetMode="External"/><Relationship Id="rId5" Type="http://schemas.openxmlformats.org/officeDocument/2006/relationships/slide" Target="slide68.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5348/physicians-adopting-use-of-new-clinical-tools-european-union-eu" TargetMode="External"/><Relationship Id="rId5" Type="http://schemas.openxmlformats.org/officeDocument/2006/relationships/slide" Target="slide69.xml"/><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5363/physicians-response-to-digital-solutions-european-union-eu" TargetMode="External"/><Relationship Id="rId5" Type="http://schemas.openxmlformats.org/officeDocument/2006/relationships/slide" Target="slide70.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5376/physicians-using-metrics-to-track-performance-european-union-eu" TargetMode="External"/><Relationship Id="rId5" Type="http://schemas.openxmlformats.org/officeDocument/2006/relationships/slide" Target="slide71.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5441/physicians-control-of-healthcare-costs-europe" TargetMode="External"/><Relationship Id="rId5" Type="http://schemas.openxmlformats.org/officeDocument/2006/relationships/slide" Target="slide72.xml"/><Relationship Id="rId4" Type="http://schemas.openxmlformats.org/officeDocument/2006/relationships/chart" Target="../charts/chart27.xml"/></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74250/distribution-from-users-according-he-use-from-the-and-Health-in-Spain-by-gender" TargetMode="External"/><Relationship Id="rId5" Type="http://schemas.openxmlformats.org/officeDocument/2006/relationships/slide" Target="slide73.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53171/digital-healthcare-attitudes-europe" TargetMode="External"/><Relationship Id="rId5" Type="http://schemas.openxmlformats.org/officeDocument/2006/relationships/slide" Target="slide74.xml"/><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2.xml"/><Relationship Id="rId3" Type="http://schemas.openxmlformats.org/officeDocument/2006/relationships/slide" Target="slide20.xml"/><Relationship Id="rId7" Type="http://schemas.openxmlformats.org/officeDocument/2006/relationships/slide" Target="slide25.xml"/><Relationship Id="rId12" Type="http://schemas.openxmlformats.org/officeDocument/2006/relationships/slide" Target="slide3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9.xml"/><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75618/themes-more-highlights-from-health-in-the-net-Social-twitter-in-Spain" TargetMode="External"/><Relationship Id="rId5" Type="http://schemas.openxmlformats.org/officeDocument/2006/relationships/slide" Target="slide75.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66179/teleconsultation-disposition-la-France" TargetMode="External"/><Relationship Id="rId5" Type="http://schemas.openxmlformats.org/officeDocument/2006/relationships/slide" Target="slide76.xml"/><Relationship Id="rId4" Type="http://schemas.openxmlformats.org/officeDocument/2006/relationships/chart" Target="../charts/chart31.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7132/ehealth-fitness-users-age-income-digital-market-outlook-uk" TargetMode="External"/><Relationship Id="rId5" Type="http://schemas.openxmlformats.org/officeDocument/2006/relationships/slide" Target="slide77.xml"/><Relationship Id="rId4" Type="http://schemas.openxmlformats.org/officeDocument/2006/relationships/chart" Target="../charts/chart32.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69041/size-of-the-united-kingdom-s-mhealth-application-market" TargetMode="External"/><Relationship Id="rId5" Type="http://schemas.openxmlformats.org/officeDocument/2006/relationships/slide" Target="slide78.xml"/><Relationship Id="rId4" Type="http://schemas.openxmlformats.org/officeDocument/2006/relationships/chart" Target="../charts/chart33.xm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06123/share-of-citizens-using-healthcare-digital-services-by-type-in-italy" TargetMode="External"/><Relationship Id="rId5" Type="http://schemas.openxmlformats.org/officeDocument/2006/relationships/slide" Target="slide79.xml"/><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hyperlink" Target="http://www.statista.com/statistics/518361/european-comparison-ehealth-fitness-usage-penetration-digital-market-outloo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hyperlink" Target="http://www.statista.com/statistics/518326/europe-comparison-ehealth-hypertension-usage-penetration-digital-market-outloo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hyperlink" Target="http://www.statista.com/statistics/629551/european-countries-with-a-national-ehealth-policy-or-strateg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hyperlink" Target="http://www.statista.com/statistics/629604/type-of-funding-available-for-ehealth-programmes-europe/"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4.xml"/><Relationship Id="rId3" Type="http://schemas.openxmlformats.org/officeDocument/2006/relationships/slide" Target="slide33.xml"/><Relationship Id="rId7" Type="http://schemas.openxmlformats.org/officeDocument/2006/relationships/slide" Target="slide37.xml"/><Relationship Id="rId12" Type="http://schemas.openxmlformats.org/officeDocument/2006/relationships/slide" Target="slide4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slide" Target="slide42.xml"/><Relationship Id="rId5" Type="http://schemas.openxmlformats.org/officeDocument/2006/relationships/slide" Target="slide35.xml"/><Relationship Id="rId10" Type="http://schemas.openxmlformats.org/officeDocument/2006/relationships/slide" Target="slide41.xml"/><Relationship Id="rId4" Type="http://schemas.openxmlformats.org/officeDocument/2006/relationships/slide" Target="slide34.xml"/><Relationship Id="rId9" Type="http://schemas.openxmlformats.org/officeDocument/2006/relationships/slide" Target="slide40.xml"/></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hyperlink" Target="http://www.statista.com/statistics/629649/type-of-funding-available-for-ehealth-programmes-european-unio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hyperlink" Target="http://www.statista.com/statistics/629658/trends-in-funding-available-for-ehealth-programmes-europ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hyperlink" Target="http://www.statista.com/statistics/629715/member-states-addressing-multilingualism-in-health-policy-european-unio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hyperlink" Target="http://www.statista.com/statistics/515717/european-comparison-ehealth-revenue-digital-market-outloo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hyperlink" Target="http://www.statista.com/statistics/515838/european-comparison-ehealth-fitness-revenue-digital-market-outlook/"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hyperlink" Target="http://www.statista.com/statistics/694877/eu-digital-health-startups-revenu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hyperlink" Target="http://www.statista.com/statistics/517212/european-comparison-ehealth-diabetes-revenue-digital-market-outlook/"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hyperlink" Target="http://www.statista.com/statistics/517303/european-comparison-ehealth-hypertension-revenue-digital-market-outlook/"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hyperlink" Target="http://www.statista.com/statistics/517288/hypertension-solutions-revenue-country-compariso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hyperlink" Target="http://www.statista.com/statistics/518296/european-comparison-ehealth-heart-failure-revenue-digital-market-outlook-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hyperlink" Target="http://www.statista.com/statistics/465957/telehealth-market-revenue-united-kingdom-uk/"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hyperlink" Target="http://www.statista.com/statistics/813541/estimated-public-expenditure-on-ehealth-in-italy/"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hyperlink" Target="http://www.statista.com/statistics/426550/digital-health-startups-that-raised-funding-worldwid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hyperlink" Target="http://www.statista.com/statistics/449875/health-apps-influencing-factors-united-kingdom-uk/"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hyperlink" Target="http://www.statista.com/statistics/450187/mobile-health-app-publication-countries-europ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8.xml"/><Relationship Id="rId4" Type="http://schemas.openxmlformats.org/officeDocument/2006/relationships/hyperlink" Target="http://www.statista.com/statistics/518306/heart-failure-devices-users-country-comparison/"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hyperlink" Target="http://www.statista.com/statistics/518323/hypertension-devices-users-country-comparison/"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hyperlink" Target="http://www.statista.com/statistics/679148/patients-use-of-online-services-in-england/"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1.xml"/><Relationship Id="rId4" Type="http://schemas.openxmlformats.org/officeDocument/2006/relationships/hyperlink" Target="http://www.statista.com/statistics/695291/physicians-using-clinical-tools-european-union-eu/"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3.xml"/><Relationship Id="rId4" Type="http://schemas.openxmlformats.org/officeDocument/2006/relationships/hyperlink" Target="http://www.statista.com/statistics/695348/physicians-adopting-use-of-new-clinical-tools-european-union-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8361/european-comparison-ehealth-fitness-usage-penetration-digital-market-outlook" TargetMode="External"/><Relationship Id="rId5" Type="http://schemas.openxmlformats.org/officeDocument/2006/relationships/slide" Target="slide46.x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4.xml"/><Relationship Id="rId4" Type="http://schemas.openxmlformats.org/officeDocument/2006/relationships/hyperlink" Target="http://www.statista.com/statistics/695363/physicians-response-to-digital-solutions-european-union-eu/"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hyperlink" Target="http://www.statista.com/statistics/695376/physicians-using-metrics-to-track-performance-european-union-eu/"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hyperlink" Target="http://www.statista.com/statistics/695441/physicians-control-of-healthcare-costs-europ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7.xml"/><Relationship Id="rId4" Type="http://schemas.openxmlformats.org/officeDocument/2006/relationships/hyperlink" Target="http://www.statista.com/statistics/774250/distribution-from-users-according-he-use-from-the-and-health-in-spain-by-gender/"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hyperlink" Target="http://www.statista.com/statistics/453171/digital-healthcare-attitudes-europe/" TargetMode="External"/><Relationship Id="rId4" Type="http://schemas.openxmlformats.org/officeDocument/2006/relationships/hyperlink" Target="http://www.ipsos.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9.xml"/><Relationship Id="rId4" Type="http://schemas.openxmlformats.org/officeDocument/2006/relationships/hyperlink" Target="http://www.statista.com/statistics/775618/themes-more-highlights-from-health-in-the-net-social-twitter-in-spain/"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40.xml"/><Relationship Id="rId4" Type="http://schemas.openxmlformats.org/officeDocument/2006/relationships/hyperlink" Target="http://www.statista.com/statistics/766179/teleconsultation-disposition-la-franc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42.xml"/><Relationship Id="rId4" Type="http://schemas.openxmlformats.org/officeDocument/2006/relationships/hyperlink" Target="http://www.statista.com/statistics/517132/ehealth-fitness-users-age-income-digital-market-outlook-uk/"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43.xml"/><Relationship Id="rId4" Type="http://schemas.openxmlformats.org/officeDocument/2006/relationships/hyperlink" Target="http://www.statista.com/statistics/469041/size-of-the-united-kingdom-s-mhealth-application-market/"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44.xml"/><Relationship Id="rId4" Type="http://schemas.openxmlformats.org/officeDocument/2006/relationships/hyperlink" Target="http://www.statista.com/statistics/806123/share-of-citizens-using-healthcare-digital-services-by-type-in-ital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518326/europe-comparison-ehealth-hypertension-usage-penetration-digital-market-outlook" TargetMode="External"/><Relationship Id="rId5" Type="http://schemas.openxmlformats.org/officeDocument/2006/relationships/slide" Target="slide4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9551/european-countries-with-a-national-ehealth-policy-or-strategy" TargetMode="External"/><Relationship Id="rId5" Type="http://schemas.openxmlformats.org/officeDocument/2006/relationships/slide" Target="slide4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New shape"/>
          <p:cNvSpPr/>
          <p:nvPr/>
        </p:nvSpPr>
        <p:spPr>
          <a:xfrm>
            <a:off x="0" y="0"/>
            <a:ext cx="12204001" cy="4370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European digital health market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WHO; </a:t>
            </a:r>
            <a:r>
              <a:rPr sz="800">
                <a:solidFill>
                  <a:srgbClr val="555555"/>
                </a:solidFill>
                <a:latin typeface="Open Sans"/>
                <a:hlinkClick r:id="rId6"/>
              </a:rPr>
              <a:t>ID 629604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funding available for eHealth programmes in Europe in 2015, by World Bank gross national income per capita groupings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Funding available for eHealth programmes, by World Bank gross national income in 2015</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WHO; </a:t>
            </a:r>
            <a:r>
              <a:rPr sz="800">
                <a:solidFill>
                  <a:srgbClr val="555555"/>
                </a:solidFill>
                <a:latin typeface="Open Sans"/>
                <a:hlinkClick r:id="rId6"/>
              </a:rPr>
              <a:t>ID 629649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Share of funding available for eHealth programmes in Europe Union 28 countries in 2015</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Funding available for eHealth programmes in the European Union 28 countries in 2015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2005, 2009 and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WHO; </a:t>
            </a:r>
            <a:r>
              <a:rPr sz="800">
                <a:solidFill>
                  <a:srgbClr val="555555"/>
                </a:solidFill>
                <a:latin typeface="Open Sans"/>
                <a:hlinkClick r:id="rId6"/>
              </a:rPr>
              <a:t>ID 629658</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trends in funding available for eHealth programmes in Europe in 2005, 2009 and 2015</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Trends in funding available for eHealth programmes in Europe 2005, 2009 and 2015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2005, 2009 and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WHO; </a:t>
            </a:r>
            <a:r>
              <a:rPr sz="800">
                <a:solidFill>
                  <a:srgbClr val="555555"/>
                </a:solidFill>
                <a:latin typeface="Open Sans"/>
                <a:hlinkClick r:id="rId6"/>
              </a:rPr>
              <a:t>ID 629715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member states addressing multilingualism in health in Europe in 2005, 2009 and 2015</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Trends in policy addressing multilingualism in health in Europe 2005, 2009 and 2015</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Revenue</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651000" y="1882800"/>
            <a:ext cx="2794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Revenue in million U.S. dollars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6"/>
              </a:rPr>
              <a:t>ID 515717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eHealth revenue in selected European countries in 2018 (in million U.S. dollars)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Market Outlook: eHealth revenue in European countries 2018</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651000" y="1882800"/>
            <a:ext cx="2794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Revenue in million U.S. dollars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6"/>
              </a:rPr>
              <a:t>ID 515838</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11</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Revenue of the eHealth fitness segment in European countries in 2018 (in million U.S. dollars)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Market Outlook: eHealth fitness revenue in European countries 2018</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 300 Respondents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eHealth Hub ; </a:t>
            </a:r>
            <a:r>
              <a:rPr sz="800">
                <a:solidFill>
                  <a:srgbClr val="555555"/>
                </a:solidFill>
                <a:latin typeface="Open Sans"/>
                <a:hlinkClick r:id="rId6"/>
              </a:rPr>
              <a:t>ID 694877</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2500" lnSpcReduction="20000"/>
          </a:bodyPr>
          <a:lstStyle/>
          <a:p>
            <a:pPr algn="l">
              <a:lnSpc>
                <a:spcPct val="100000"/>
              </a:lnSpc>
              <a:spcAft>
                <a:spcPct val="20000"/>
              </a:spcAft>
            </a:pPr>
            <a:r>
              <a:rPr sz="3200">
                <a:solidFill>
                  <a:srgbClr val="0A85E6"/>
                </a:solidFill>
                <a:latin typeface="Open Sans Light"/>
              </a:rPr>
              <a:t>Share of digital health startups revenues in the European Union in 2016</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Revenue of digital health startups in the European Union in 2016</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5"/>
          </a:graphicData>
        </a:graphic>
      </p:graphicFrame>
      <p:sp>
        <p:nvSpPr>
          <p:cNvPr id="4" name="New shape"/>
          <p:cNvSpPr/>
          <p:nvPr/>
        </p:nvSpPr>
        <p:spPr>
          <a:xfrm>
            <a:off x="613300" y="5302800"/>
            <a:ext cx="10869400" cy="684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1039" r:id="rId7" imgW="2148480" imgH="613851" progId=".xls">
                  <p:embed/>
                </p:oleObj>
              </mc:Choice>
              <mc:Fallback>
                <p:oleObj r:id="rId7" imgW="2148480" imgH="613851" progId=".xls">
                  <p:embed/>
                  <p:pic>
                    <p:nvPicPr>
                      <p:cNvPr id="0" name="OLE substitute image"/>
                      <p:cNvPicPr/>
                      <p:nvPr/>
                    </p:nvPicPr>
                    <p:blipFill>
                      <a:blip r:embed="rId8"/>
                      <a:srcRect t="100000" b="-100000"/>
                      <a:tile tx="0" ty="0" sx="100000" sy="100000" flip="none" algn="tl"/>
                    </p:blipFill>
                    <p:spPr>
                      <a:xfrm>
                        <a:off x="9270719" y="5372948"/>
                        <a:ext cx="2148480" cy="613851"/>
                      </a:xfrm>
                      <a:prstGeom prst="rect">
                        <a:avLst/>
                      </a:prstGeom>
                      <a:blipFill>
                        <a:blip r:embed="rId9"/>
                        <a:stretch>
                          <a:fillRect/>
                        </a:stretch>
                      </a:blipFill>
                      <a:ln>
                        <a:noFill/>
                      </a:ln>
                    </p:spPr>
                  </p:pic>
                </p:oleObj>
              </mc:Fallback>
            </mc:AlternateContent>
          </a:graphicData>
        </a:graphic>
      </p:graphicFrame>
      <p:sp>
        <p:nvSpPr>
          <p:cNvPr id="6" name="New shape"/>
          <p:cNvSpPr/>
          <p:nvPr/>
        </p:nvSpPr>
        <p:spPr>
          <a:xfrm>
            <a:off x="4651000" y="1882800"/>
            <a:ext cx="2794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Revenue in million U.S. dollars</a:t>
            </a:r>
          </a:p>
        </p:txBody>
      </p:sp>
      <p:sp>
        <p:nvSpPr>
          <p:cNvPr id="7"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a:t>
            </a:r>
          </a:p>
          <a:p>
            <a:pPr algn="l"/>
            <a:r>
              <a:rPr sz="800">
                <a:solidFill>
                  <a:srgbClr val="555555"/>
                </a:solidFill>
                <a:latin typeface="Open Sans"/>
              </a:rPr>
              <a:t>Further information regarding this statistic can be found on </a:t>
            </a:r>
            <a:r>
              <a:rPr sz="800">
                <a:solidFill>
                  <a:srgbClr val="555555"/>
                </a:solidFill>
                <a:latin typeface="Open Sans"/>
                <a:hlinkClick r:id="rId10" action="ppaction://hlinksldjump"/>
              </a:rPr>
              <a:t>page 51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11"/>
              </a:rPr>
              <a:t>ID 517212</a:t>
            </a:r>
          </a:p>
        </p:txBody>
      </p:sp>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13</a:t>
            </a:r>
          </a:p>
        </p:txBody>
      </p:sp>
      <p:sp>
        <p:nvSpPr>
          <p:cNvPr id="9"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eHealth solutions for diabetes in selected European countries in 2016 (in million U.S. dollars)</a:t>
            </a:r>
          </a:p>
        </p:txBody>
      </p:sp>
      <p:sp>
        <p:nvSpPr>
          <p:cNvPr id="10"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solutions for diabetes revenue in European countries 2016</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5"/>
          </a:graphicData>
        </a:graphic>
      </p:graphicFrame>
      <p:sp>
        <p:nvSpPr>
          <p:cNvPr id="4" name="New shape"/>
          <p:cNvSpPr/>
          <p:nvPr/>
        </p:nvSpPr>
        <p:spPr>
          <a:xfrm>
            <a:off x="613300" y="5302800"/>
            <a:ext cx="10869400" cy="684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2050" r:id="rId7" imgW="2148480" imgH="613851" progId=".xls">
                  <p:embed/>
                </p:oleObj>
              </mc:Choice>
              <mc:Fallback>
                <p:oleObj r:id="rId7" imgW="2148480" imgH="613851" progId=".xls">
                  <p:embed/>
                  <p:pic>
                    <p:nvPicPr>
                      <p:cNvPr id="0" name="OLE substitute image"/>
                      <p:cNvPicPr/>
                      <p:nvPr/>
                    </p:nvPicPr>
                    <p:blipFill>
                      <a:blip r:embed="rId8"/>
                      <a:srcRect t="100000" b="-100000"/>
                      <a:tile tx="0" ty="0" sx="100000" sy="100000" flip="none" algn="tl"/>
                    </p:blipFill>
                    <p:spPr>
                      <a:xfrm>
                        <a:off x="9270719" y="5372948"/>
                        <a:ext cx="2148480" cy="613851"/>
                      </a:xfrm>
                      <a:prstGeom prst="rect">
                        <a:avLst/>
                      </a:prstGeom>
                      <a:blipFill>
                        <a:blip r:embed="rId9"/>
                        <a:stretch>
                          <a:fillRect/>
                        </a:stretch>
                      </a:blipFill>
                      <a:ln>
                        <a:noFill/>
                      </a:ln>
                    </p:spPr>
                  </p:pic>
                </p:oleObj>
              </mc:Fallback>
            </mc:AlternateContent>
          </a:graphicData>
        </a:graphic>
      </p:graphicFrame>
      <p:sp>
        <p:nvSpPr>
          <p:cNvPr id="6" name="New shape"/>
          <p:cNvSpPr/>
          <p:nvPr/>
        </p:nvSpPr>
        <p:spPr>
          <a:xfrm>
            <a:off x="4651000" y="1882800"/>
            <a:ext cx="2794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Revenue in million U.S. dollars</a:t>
            </a:r>
          </a:p>
        </p:txBody>
      </p:sp>
      <p:sp>
        <p:nvSpPr>
          <p:cNvPr id="7"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a:t>
            </a:r>
          </a:p>
          <a:p>
            <a:pPr algn="l"/>
            <a:r>
              <a:rPr sz="800">
                <a:solidFill>
                  <a:srgbClr val="555555"/>
                </a:solidFill>
                <a:latin typeface="Open Sans"/>
              </a:rPr>
              <a:t>Further information regarding this statistic can be found on </a:t>
            </a:r>
            <a:r>
              <a:rPr sz="800">
                <a:solidFill>
                  <a:srgbClr val="555555"/>
                </a:solidFill>
                <a:latin typeface="Open Sans"/>
                <a:hlinkClick r:id="rId10" action="ppaction://hlinksldjump"/>
              </a:rPr>
              <a:t>page 52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11"/>
              </a:rPr>
              <a:t>ID 517303</a:t>
            </a:r>
          </a:p>
        </p:txBody>
      </p:sp>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14</a:t>
            </a:r>
          </a:p>
        </p:txBody>
      </p:sp>
      <p:sp>
        <p:nvSpPr>
          <p:cNvPr id="9"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eHealth solutions for hypertension in European countries in 2016 (in million U.S. dollars)</a:t>
            </a:r>
          </a:p>
        </p:txBody>
      </p:sp>
      <p:sp>
        <p:nvSpPr>
          <p:cNvPr id="10"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hypertension solutions revenue in European countries 2016</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Table of Contents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898650" y="1882800"/>
            <a:ext cx="22987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Revenues in million US$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a:t>
            </a:r>
            <a:r>
              <a:rPr sz="800">
                <a:solidFill>
                  <a:srgbClr val="555555"/>
                </a:solidFill>
                <a:latin typeface="Open Sans"/>
                <a:hlinkClick r:id="rId6"/>
              </a:rPr>
              <a:t>ID 517288</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15</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Country comparison of forecasted revenues with eHealth solutions for Hypertension management in 2018 (in million U.S. dollars)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eHealth solutions for Hypertension revenue comparison for selcted countries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5"/>
          </a:graphicData>
        </a:graphic>
      </p:graphicFrame>
      <p:sp>
        <p:nvSpPr>
          <p:cNvPr id="4" name="New shape"/>
          <p:cNvSpPr/>
          <p:nvPr/>
        </p:nvSpPr>
        <p:spPr>
          <a:xfrm>
            <a:off x="613300" y="5302800"/>
            <a:ext cx="10869400" cy="684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3074" r:id="rId7" imgW="2148480" imgH="613851" progId=".xls">
                  <p:embed/>
                </p:oleObj>
              </mc:Choice>
              <mc:Fallback>
                <p:oleObj r:id="rId7" imgW="2148480" imgH="613851" progId=".xls">
                  <p:embed/>
                  <p:pic>
                    <p:nvPicPr>
                      <p:cNvPr id="0" name="OLE substitute image"/>
                      <p:cNvPicPr/>
                      <p:nvPr/>
                    </p:nvPicPr>
                    <p:blipFill>
                      <a:blip r:embed="rId8"/>
                      <a:srcRect t="100000" b="-100000"/>
                      <a:tile tx="0" ty="0" sx="100000" sy="100000" flip="none" algn="tl"/>
                    </p:blipFill>
                    <p:spPr>
                      <a:xfrm>
                        <a:off x="9270719" y="5372948"/>
                        <a:ext cx="2148480" cy="613851"/>
                      </a:xfrm>
                      <a:prstGeom prst="rect">
                        <a:avLst/>
                      </a:prstGeom>
                      <a:blipFill>
                        <a:blip r:embed="rId9"/>
                        <a:stretch>
                          <a:fillRect/>
                        </a:stretch>
                      </a:blipFill>
                      <a:ln>
                        <a:noFill/>
                      </a:ln>
                    </p:spPr>
                  </p:pic>
                </p:oleObj>
              </mc:Fallback>
            </mc:AlternateContent>
          </a:graphicData>
        </a:graphic>
      </p:graphicFrame>
      <p:sp>
        <p:nvSpPr>
          <p:cNvPr id="6" name="New shape"/>
          <p:cNvSpPr/>
          <p:nvPr/>
        </p:nvSpPr>
        <p:spPr>
          <a:xfrm>
            <a:off x="4651000" y="1882800"/>
            <a:ext cx="2794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Revenue in million U.S. dollars</a:t>
            </a:r>
          </a:p>
        </p:txBody>
      </p:sp>
      <p:sp>
        <p:nvSpPr>
          <p:cNvPr id="7"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a:t>
            </a:r>
          </a:p>
          <a:p>
            <a:pPr algn="l"/>
            <a:r>
              <a:rPr sz="800">
                <a:solidFill>
                  <a:srgbClr val="555555"/>
                </a:solidFill>
                <a:latin typeface="Open Sans"/>
              </a:rPr>
              <a:t>Further information regarding this statistic can be found on </a:t>
            </a:r>
            <a:r>
              <a:rPr sz="800">
                <a:solidFill>
                  <a:srgbClr val="555555"/>
                </a:solidFill>
                <a:latin typeface="Open Sans"/>
                <a:hlinkClick r:id="rId10" action="ppaction://hlinksldjump"/>
              </a:rPr>
              <a:t>page 54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11"/>
              </a:rPr>
              <a:t>ID 518296</a:t>
            </a:r>
          </a:p>
        </p:txBody>
      </p:sp>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16</a:t>
            </a:r>
          </a:p>
        </p:txBody>
      </p:sp>
      <p:sp>
        <p:nvSpPr>
          <p:cNvPr id="9"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the eHealth heart failure solutions segment in European countries in 2016 (in million U.S. dollars)</a:t>
            </a:r>
          </a:p>
        </p:txBody>
      </p:sp>
      <p:sp>
        <p:nvSpPr>
          <p:cNvPr id="10"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heart failure solutions revenue in European countries 2016</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Kingdom; 2014 and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Deloitte; European Commission; Frost &amp; Sullivan; </a:t>
            </a:r>
            <a:r>
              <a:rPr sz="800">
                <a:solidFill>
                  <a:srgbClr val="555555"/>
                </a:solidFill>
                <a:latin typeface="Open Sans"/>
                <a:hlinkClick r:id="rId6"/>
              </a:rPr>
              <a:t>ID 465957</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17</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the telehealth market in the United Kingdom (UK) from 2014 to 2018* (in million GBP)</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Telehealth market revenue in the United Kingdom (UK) 2014-2018</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Revenue</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Italy; 2016 to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Centro Studi Investimenti Sociali; ImpresaLavoro; </a:t>
            </a:r>
            <a:r>
              <a:rPr sz="800">
                <a:solidFill>
                  <a:srgbClr val="555555"/>
                </a:solidFill>
                <a:latin typeface="Open Sans"/>
                <a:hlinkClick r:id="rId6"/>
              </a:rPr>
              <a:t>ID 813541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Estimated public expenditure on eHealth in Italy from 2016 to 2020 (in million euros)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Italy: estimated public expenditure on eHealth 2016-2020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Market conditions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conditions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5"/>
          </a:graphicData>
        </a:graphic>
      </p:graphicFrame>
      <p:sp>
        <p:nvSpPr>
          <p:cNvPr id="4" name="New shape"/>
          <p:cNvSpPr/>
          <p:nvPr/>
        </p:nvSpPr>
        <p:spPr>
          <a:xfrm>
            <a:off x="613300" y="5302800"/>
            <a:ext cx="10869400" cy="684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4098" r:id="rId7" imgW="2148480" imgH="613851" progId=".xls">
                  <p:embed/>
                </p:oleObj>
              </mc:Choice>
              <mc:Fallback>
                <p:oleObj r:id="rId7" imgW="2148480" imgH="613851" progId=".xls">
                  <p:embed/>
                  <p:pic>
                    <p:nvPicPr>
                      <p:cNvPr id="0" name="OLE substitute image"/>
                      <p:cNvPicPr/>
                      <p:nvPr/>
                    </p:nvPicPr>
                    <p:blipFill>
                      <a:blip r:embed="rId8"/>
                      <a:srcRect t="100000" b="-100000"/>
                      <a:tile tx="0" ty="0" sx="100000" sy="100000" flip="none" algn="tl"/>
                    </p:blipFill>
                    <p:spPr>
                      <a:xfrm>
                        <a:off x="9270719" y="5372948"/>
                        <a:ext cx="2148480" cy="613851"/>
                      </a:xfrm>
                      <a:prstGeom prst="rect">
                        <a:avLst/>
                      </a:prstGeom>
                      <a:blipFill>
                        <a:blip r:embed="rId9"/>
                        <a:stretch>
                          <a:fillRect/>
                        </a:stretch>
                      </a:blipFill>
                      <a:ln>
                        <a:noFill/>
                      </a:ln>
                    </p:spPr>
                  </p:pic>
                </p:oleObj>
              </mc:Fallback>
            </mc:AlternateContent>
          </a:graphicData>
        </a:graphic>
      </p:graphicFrame>
      <p:sp>
        <p:nvSpPr>
          <p:cNvPr id="6" name="New shape"/>
          <p:cNvSpPr/>
          <p:nvPr/>
        </p:nvSpPr>
        <p:spPr>
          <a:xfrm>
            <a:off x="4968500" y="1882800"/>
            <a:ext cx="2159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Funding in million USD</a:t>
            </a:r>
          </a:p>
        </p:txBody>
      </p:sp>
      <p:sp>
        <p:nvSpPr>
          <p:cNvPr id="7"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1st quarter 2016</a:t>
            </a:r>
          </a:p>
          <a:p>
            <a:pPr algn="l"/>
            <a:r>
              <a:rPr sz="800">
                <a:solidFill>
                  <a:srgbClr val="555555"/>
                </a:solidFill>
                <a:latin typeface="Open Sans"/>
              </a:rPr>
              <a:t>Further information regarding this statistic can be found on </a:t>
            </a:r>
            <a:r>
              <a:rPr sz="800">
                <a:solidFill>
                  <a:srgbClr val="555555"/>
                </a:solidFill>
                <a:latin typeface="Open Sans"/>
                <a:hlinkClick r:id="rId10" action="ppaction://hlinksldjump"/>
              </a:rPr>
              <a:t>page 57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MobiHealthNews; </a:t>
            </a:r>
            <a:r>
              <a:rPr sz="800">
                <a:solidFill>
                  <a:srgbClr val="555555"/>
                </a:solidFill>
                <a:latin typeface="Open Sans"/>
                <a:hlinkClick r:id="rId11"/>
              </a:rPr>
              <a:t>ID 426550</a:t>
            </a:r>
          </a:p>
        </p:txBody>
      </p:sp>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20</a:t>
            </a:r>
          </a:p>
        </p:txBody>
      </p:sp>
      <p:sp>
        <p:nvSpPr>
          <p:cNvPr id="9"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Funding raised by digital health start-ups worldwide in 1st quarter 2016 (in million U.S. dollars)</a:t>
            </a:r>
          </a:p>
        </p:txBody>
      </p:sp>
      <p:sp>
        <p:nvSpPr>
          <p:cNvPr id="10"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health start-ups that raised funding worldwide in Q1 2016</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conditions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Kingdom;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Deloitte; </a:t>
            </a:r>
            <a:r>
              <a:rPr sz="800">
                <a:solidFill>
                  <a:srgbClr val="555555"/>
                </a:solidFill>
                <a:latin typeface="Open Sans"/>
                <a:hlinkClick r:id="rId6"/>
              </a:rPr>
              <a:t>ID 449875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21</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Distribution of factors influencing the use of health apps in the United Kingdom (UK) in 2015</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Factors that increase the use of health apps in the United Kingdom (UK)</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conditions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2015; 4,471; mHealth app publishers and decision makers.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research2guidance; </a:t>
            </a:r>
            <a:r>
              <a:rPr sz="800">
                <a:solidFill>
                  <a:srgbClr val="555555"/>
                </a:solidFill>
                <a:latin typeface="Open Sans"/>
                <a:hlinkClick r:id="rId6"/>
              </a:rPr>
              <a:t>ID 450187</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5000" lnSpcReduction="20000"/>
          </a:bodyPr>
          <a:lstStyle/>
          <a:p>
            <a:pPr algn="l">
              <a:lnSpc>
                <a:spcPct val="100000"/>
              </a:lnSpc>
              <a:spcAft>
                <a:spcPct val="20000"/>
              </a:spcAft>
            </a:pPr>
            <a:r>
              <a:rPr sz="3200">
                <a:solidFill>
                  <a:srgbClr val="0A85E6"/>
                </a:solidFill>
                <a:latin typeface="Open Sans Light"/>
              </a:rPr>
              <a:t>Leading countries for mHealth app publication* in Europe 2015</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health app publication: preferred countries in Europe in 2015</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conditions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95500" y="1882800"/>
            <a:ext cx="1905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Users in thousands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a:t>
            </a:r>
            <a:r>
              <a:rPr sz="800">
                <a:solidFill>
                  <a:srgbClr val="555555"/>
                </a:solidFill>
                <a:latin typeface="Open Sans"/>
                <a:hlinkClick r:id="rId6"/>
              </a:rPr>
              <a:t>ID 518306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23</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Country comparison of forecasted users of Heart Failure Devices in 2018 (in thousands)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eHealth solutions for Heart Failure user comparison for selected countries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conditions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95500" y="1882800"/>
            <a:ext cx="1905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Users in thousands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a:t>
            </a:r>
            <a:r>
              <a:rPr sz="800">
                <a:solidFill>
                  <a:srgbClr val="555555"/>
                </a:solidFill>
                <a:latin typeface="Open Sans"/>
                <a:hlinkClick r:id="rId6"/>
              </a:rPr>
              <a:t>ID 518323</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24</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Country comparison of the forecasted users of Hypertension Devices in 2018 (in thousands)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eHealth solutions for Hypertension user comparison for selected countries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01</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Overview</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02</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DMO: eHealth fitness products usage penetration in European countries 2018</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03</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DMO: Health hypertension solutions usage penetration in European countries 2016</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04</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European countries with a national eHealth policy or strategy in 2005, 2009 and 2015</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05</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Funding available for eHealth programmes, by World Bank gross national income in 2015</a:t>
            </a:r>
          </a:p>
        </p:txBody>
      </p:sp>
      <p:sp>
        <p:nvSpPr>
          <p:cNvPr id="14"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06</a:t>
            </a:r>
          </a:p>
        </p:txBody>
      </p:sp>
      <p:sp>
        <p:nvSpPr>
          <p:cNvPr id="15"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Funding available for eHealth programmes in the European Union 28 countries in 2015</a:t>
            </a:r>
          </a:p>
        </p:txBody>
      </p:sp>
      <p:sp>
        <p:nvSpPr>
          <p:cNvPr id="16" name="New shape"/>
          <p:cNvSpPr/>
          <p:nvPr/>
        </p:nvSpPr>
        <p:spPr>
          <a:xfrm>
            <a:off x="781200" y="34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07</a:t>
            </a:r>
          </a:p>
        </p:txBody>
      </p:sp>
      <p:sp>
        <p:nvSpPr>
          <p:cNvPr id="17" name="New shape"/>
          <p:cNvSpPr/>
          <p:nvPr/>
        </p:nvSpPr>
        <p:spPr>
          <a:xfrm>
            <a:off x="781200" y="34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Trends in funding available for eHealth programmes in Europe 2005, 2009 and 2015</a:t>
            </a:r>
          </a:p>
        </p:txBody>
      </p:sp>
      <p:sp>
        <p:nvSpPr>
          <p:cNvPr id="18" name="New shape"/>
          <p:cNvSpPr/>
          <p:nvPr/>
        </p:nvSpPr>
        <p:spPr>
          <a:xfrm>
            <a:off x="781200" y="372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08</a:t>
            </a:r>
          </a:p>
        </p:txBody>
      </p:sp>
      <p:sp>
        <p:nvSpPr>
          <p:cNvPr id="19" name="New shape"/>
          <p:cNvSpPr/>
          <p:nvPr/>
        </p:nvSpPr>
        <p:spPr>
          <a:xfrm>
            <a:off x="781200" y="372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Trends in policy addressing multilingualism in health in Europe 2005, 2009 and 2015</a:t>
            </a:r>
          </a:p>
        </p:txBody>
      </p:sp>
      <p:sp>
        <p:nvSpPr>
          <p:cNvPr id="20" name="New shape"/>
          <p:cNvSpPr/>
          <p:nvPr/>
        </p:nvSpPr>
        <p:spPr>
          <a:xfrm>
            <a:off x="397400" y="4090741"/>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02</a:t>
            </a:r>
          </a:p>
        </p:txBody>
      </p:sp>
      <p:sp>
        <p:nvSpPr>
          <p:cNvPr id="21" name="New shape"/>
          <p:cNvSpPr/>
          <p:nvPr/>
        </p:nvSpPr>
        <p:spPr>
          <a:xfrm>
            <a:off x="676800" y="409074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Revenue</a:t>
            </a:r>
          </a:p>
        </p:txBody>
      </p:sp>
      <p:sp>
        <p:nvSpPr>
          <p:cNvPr id="22"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10</a:t>
            </a:r>
          </a:p>
        </p:txBody>
      </p:sp>
      <p:sp>
        <p:nvSpPr>
          <p:cNvPr id="23"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Digital Market Outlook: eHealth revenue in European countries 2018</a:t>
            </a:r>
          </a:p>
        </p:txBody>
      </p:sp>
      <p:sp>
        <p:nvSpPr>
          <p:cNvPr id="24" name="New shape"/>
          <p:cNvSpPr/>
          <p:nvPr/>
        </p:nvSpPr>
        <p:spPr>
          <a:xfrm>
            <a:off x="781200" y="473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11</a:t>
            </a:r>
          </a:p>
        </p:txBody>
      </p:sp>
      <p:sp>
        <p:nvSpPr>
          <p:cNvPr id="25" name="New shape"/>
          <p:cNvSpPr/>
          <p:nvPr/>
        </p:nvSpPr>
        <p:spPr>
          <a:xfrm>
            <a:off x="781200" y="473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Digital Market Outlook: eHealth fitness revenue in European countries 2018</a:t>
            </a:r>
          </a:p>
        </p:txBody>
      </p:sp>
      <p:sp>
        <p:nvSpPr>
          <p:cNvPr id="26" name="New shape"/>
          <p:cNvSpPr/>
          <p:nvPr/>
        </p:nvSpPr>
        <p:spPr>
          <a:xfrm>
            <a:off x="781200" y="497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rPr>
              <a:t>12</a:t>
            </a:r>
          </a:p>
        </p:txBody>
      </p:sp>
      <p:sp>
        <p:nvSpPr>
          <p:cNvPr id="27" name="New shape"/>
          <p:cNvSpPr/>
          <p:nvPr/>
        </p:nvSpPr>
        <p:spPr>
          <a:xfrm>
            <a:off x="781200" y="497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Revenue of digital health startups in the European Union in 2016</a:t>
            </a:r>
          </a:p>
        </p:txBody>
      </p:sp>
      <p:sp>
        <p:nvSpPr>
          <p:cNvPr id="28" name="New shape"/>
          <p:cNvSpPr/>
          <p:nvPr/>
        </p:nvSpPr>
        <p:spPr>
          <a:xfrm>
            <a:off x="781200" y="521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rPr>
              <a:t>13</a:t>
            </a:r>
          </a:p>
        </p:txBody>
      </p:sp>
      <p:sp>
        <p:nvSpPr>
          <p:cNvPr id="29" name="New shape"/>
          <p:cNvSpPr/>
          <p:nvPr/>
        </p:nvSpPr>
        <p:spPr>
          <a:xfrm>
            <a:off x="781200" y="521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DMO: eHealth solutions for diabetes revenue in European countries 2016</a:t>
            </a:r>
          </a:p>
        </p:txBody>
      </p:sp>
      <p:sp>
        <p:nvSpPr>
          <p:cNvPr id="30" name="New shape"/>
          <p:cNvSpPr/>
          <p:nvPr/>
        </p:nvSpPr>
        <p:spPr>
          <a:xfrm>
            <a:off x="781200" y="545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4" action="ppaction://hlinksldjump"/>
              </a:rPr>
              <a:t>14</a:t>
            </a:r>
          </a:p>
        </p:txBody>
      </p:sp>
      <p:sp>
        <p:nvSpPr>
          <p:cNvPr id="31" name="New shape"/>
          <p:cNvSpPr/>
          <p:nvPr/>
        </p:nvSpPr>
        <p:spPr>
          <a:xfrm>
            <a:off x="781200" y="545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DMO: eHealth hypertension solutions revenue in European countries 2016</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Market use</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Kingdom (England); 2016</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NHS; </a:t>
            </a:r>
            <a:r>
              <a:rPr sz="800">
                <a:solidFill>
                  <a:srgbClr val="555555"/>
                </a:solidFill>
                <a:latin typeface="Open Sans"/>
                <a:hlinkClick r:id="rId6"/>
              </a:rPr>
              <a:t>ID 679148</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Share of patients using online services provided by general practices in England in 2016</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Patients use of online services provided by general practices in England 2016</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82800" y="1882800"/>
            <a:ext cx="1930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Share of physicians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 1,191; phsicians across nine specialities and 167 hospital procurement administrators in France, Germany, Italy and the UK. </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Bain &amp; Company; </a:t>
            </a:r>
            <a:r>
              <a:rPr sz="800">
                <a:solidFill>
                  <a:srgbClr val="555555"/>
                </a:solidFill>
                <a:latin typeface="Open Sans"/>
                <a:hlinkClick r:id="rId6"/>
              </a:rPr>
              <a:t>ID 695291</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27</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Share of physicians using clinical tools in Europe in 2016</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using clinical tools in Europe 2016</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82800" y="1882800"/>
            <a:ext cx="1930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Share of physicians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 1,191; physicians across nine specialities and 167 hospital procurement administrators in France, Germany, Italy and the UK. </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Bain &amp; Company; </a:t>
            </a:r>
            <a:r>
              <a:rPr sz="800">
                <a:solidFill>
                  <a:srgbClr val="555555"/>
                </a:solidFill>
                <a:latin typeface="Open Sans"/>
                <a:hlinkClick r:id="rId6"/>
              </a:rPr>
              <a:t>ID 695348</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28</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physicians currently using or expecting to use new clinical tools in the next two years in Europe in 2016</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adopting use of new clinical tools in Europe 2016</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82800" y="1882800"/>
            <a:ext cx="1930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Share of physicians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 1,191; physicians across nine specialities and 167 hospital procurement administrators in France, Germany, Italy and the UK. </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Bain &amp; Company; </a:t>
            </a:r>
            <a:r>
              <a:rPr sz="800">
                <a:solidFill>
                  <a:srgbClr val="555555"/>
                </a:solidFill>
                <a:latin typeface="Open Sans"/>
                <a:hlinkClick r:id="rId6"/>
              </a:rPr>
              <a:t>ID 695363</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29</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Response of physicians to the effects of digital solutions on quality of care in Europe in 2016</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Response of physicians to digital solutions in quality of care in Europe 2016</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82800" y="1882800"/>
            <a:ext cx="1930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Share of physicians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 1,191; physicians across nine specialities and 167 hospital procurement administrators in France, Germany, Italy and the UK. </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Bain &amp; Company; </a:t>
            </a:r>
            <a:r>
              <a:rPr sz="800">
                <a:solidFill>
                  <a:srgbClr val="555555"/>
                </a:solidFill>
                <a:latin typeface="Open Sans"/>
                <a:hlinkClick r:id="rId6"/>
              </a:rPr>
              <a:t>ID 695376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Share of physicians collecting or using metrics to track performance in Europe in 2016</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collecting or using metrics to track performance in Europe 2016</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 1,191; physicians across nine specialities and 167 hospital procurement administrators in France, Germany, Italy and the UK. </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Bain &amp; Company; </a:t>
            </a:r>
            <a:r>
              <a:rPr sz="800">
                <a:solidFill>
                  <a:srgbClr val="555555"/>
                </a:solidFill>
                <a:latin typeface="Open Sans"/>
                <a:hlinkClick r:id="rId6"/>
              </a:rPr>
              <a:t>ID 695441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31</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Share of physicians who feel responsible for controlling healthcare costs in Europe in 2016</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control of healthcare costs in Europe 2016</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use</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Spain; April 2016; 16 years or older; 5,000</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Red.es; INE (Spain); </a:t>
            </a:r>
            <a:r>
              <a:rPr sz="800">
                <a:solidFill>
                  <a:srgbClr val="555555"/>
                </a:solidFill>
                <a:latin typeface="Open Sans"/>
                <a:hlinkClick r:id="rId6"/>
              </a:rPr>
              <a:t>ID 774250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share of Internet users that used or not any kind of e-health service in Spain in 2016, by gender</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Distribution of users according to the use of e-Health in Spain in 2016, by gender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Trends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Trends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000250" y="1882800"/>
            <a:ext cx="2095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Share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France, Germany, United Kingdom; 2nd quarter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Ipsos; </a:t>
            </a:r>
            <a:r>
              <a:rPr sz="800">
                <a:solidFill>
                  <a:srgbClr val="555555"/>
                </a:solidFill>
                <a:latin typeface="Open Sans"/>
                <a:hlinkClick r:id="rId6"/>
              </a:rPr>
              <a:t>ID 453171</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34</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Attitudes toward mobile health technology among primary care physicians in France, Germany and the United Kingdom (UK) in 2nd quarter 2015</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healthcare attitudes among physicians in Europe 2015</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15</a:t>
            </a:r>
          </a:p>
        </p:txBody>
      </p:sp>
      <p:sp>
        <p:nvSpPr>
          <p:cNvPr id="5"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eHealth solutions for Hypertension revenue comparison for selcted countries</a:t>
            </a:r>
          </a:p>
        </p:txBody>
      </p:sp>
      <p:sp>
        <p:nvSpPr>
          <p:cNvPr id="6"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16</a:t>
            </a:r>
          </a:p>
        </p:txBody>
      </p:sp>
      <p:sp>
        <p:nvSpPr>
          <p:cNvPr id="7"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DMO: eHealth heart failure solutions revenue in European countries 2016</a:t>
            </a:r>
          </a:p>
        </p:txBody>
      </p:sp>
      <p:sp>
        <p:nvSpPr>
          <p:cNvPr id="8"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17</a:t>
            </a:r>
          </a:p>
        </p:txBody>
      </p:sp>
      <p:sp>
        <p:nvSpPr>
          <p:cNvPr id="9"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Telehealth market revenue in the United Kingdom (UK) 2014-2018</a:t>
            </a:r>
          </a:p>
        </p:txBody>
      </p:sp>
      <p:sp>
        <p:nvSpPr>
          <p:cNvPr id="10"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18</a:t>
            </a:r>
          </a:p>
        </p:txBody>
      </p:sp>
      <p:sp>
        <p:nvSpPr>
          <p:cNvPr id="11"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Italy: estimated public expenditure on eHealth 2016-2020</a:t>
            </a:r>
          </a:p>
        </p:txBody>
      </p:sp>
      <p:sp>
        <p:nvSpPr>
          <p:cNvPr id="12" name="New shape"/>
          <p:cNvSpPr/>
          <p:nvPr/>
        </p:nvSpPr>
        <p:spPr>
          <a:xfrm>
            <a:off x="397400" y="2969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03</a:t>
            </a:r>
          </a:p>
        </p:txBody>
      </p:sp>
      <p:sp>
        <p:nvSpPr>
          <p:cNvPr id="13" name="New shape"/>
          <p:cNvSpPr/>
          <p:nvPr/>
        </p:nvSpPr>
        <p:spPr>
          <a:xfrm>
            <a:off x="676800" y="2969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Market conditions</a:t>
            </a:r>
          </a:p>
        </p:txBody>
      </p:sp>
      <p:sp>
        <p:nvSpPr>
          <p:cNvPr id="14" name="New shape"/>
          <p:cNvSpPr/>
          <p:nvPr/>
        </p:nvSpPr>
        <p:spPr>
          <a:xfrm>
            <a:off x="781200" y="337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20</a:t>
            </a:r>
          </a:p>
        </p:txBody>
      </p:sp>
      <p:sp>
        <p:nvSpPr>
          <p:cNvPr id="15" name="New shape"/>
          <p:cNvSpPr/>
          <p:nvPr/>
        </p:nvSpPr>
        <p:spPr>
          <a:xfrm>
            <a:off x="781200" y="337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Digital health start-ups that raised funding worldwide in Q1 2016</a:t>
            </a:r>
          </a:p>
        </p:txBody>
      </p:sp>
      <p:sp>
        <p:nvSpPr>
          <p:cNvPr id="16"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21</a:t>
            </a:r>
          </a:p>
        </p:txBody>
      </p:sp>
      <p:sp>
        <p:nvSpPr>
          <p:cNvPr id="17"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Factors that increase the use of health apps in the United Kingdom (UK)</a:t>
            </a:r>
          </a:p>
        </p:txBody>
      </p:sp>
      <p:sp>
        <p:nvSpPr>
          <p:cNvPr id="18"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22</a:t>
            </a:r>
          </a:p>
        </p:txBody>
      </p:sp>
      <p:sp>
        <p:nvSpPr>
          <p:cNvPr id="19"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Mobile health app publication: preferred countries in Europe in 2015</a:t>
            </a:r>
          </a:p>
        </p:txBody>
      </p:sp>
      <p:sp>
        <p:nvSpPr>
          <p:cNvPr id="20"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23</a:t>
            </a:r>
          </a:p>
        </p:txBody>
      </p:sp>
      <p:sp>
        <p:nvSpPr>
          <p:cNvPr id="21"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eHealth solutions for Heart Failure user comparison for selected countries</a:t>
            </a:r>
          </a:p>
        </p:txBody>
      </p:sp>
      <p:sp>
        <p:nvSpPr>
          <p:cNvPr id="22"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24</a:t>
            </a:r>
          </a:p>
        </p:txBody>
      </p:sp>
      <p:sp>
        <p:nvSpPr>
          <p:cNvPr id="23"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eHealth solutions for Hypertension user comparison for selected countries</a:t>
            </a:r>
          </a:p>
        </p:txBody>
      </p:sp>
      <p:sp>
        <p:nvSpPr>
          <p:cNvPr id="24" name="New shape"/>
          <p:cNvSpPr/>
          <p:nvPr/>
        </p:nvSpPr>
        <p:spPr>
          <a:xfrm>
            <a:off x="397400" y="4697741"/>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04</a:t>
            </a:r>
          </a:p>
        </p:txBody>
      </p:sp>
      <p:sp>
        <p:nvSpPr>
          <p:cNvPr id="25" name="New shape"/>
          <p:cNvSpPr/>
          <p:nvPr/>
        </p:nvSpPr>
        <p:spPr>
          <a:xfrm>
            <a:off x="676800" y="469774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Market use</a:t>
            </a:r>
          </a:p>
        </p:txBody>
      </p:sp>
      <p:sp>
        <p:nvSpPr>
          <p:cNvPr id="26" name="New shape"/>
          <p:cNvSpPr/>
          <p:nvPr/>
        </p:nvSpPr>
        <p:spPr>
          <a:xfrm>
            <a:off x="781200" y="5098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rPr>
              <a:t>26</a:t>
            </a:r>
          </a:p>
        </p:txBody>
      </p:sp>
      <p:sp>
        <p:nvSpPr>
          <p:cNvPr id="27" name="New shape"/>
          <p:cNvSpPr/>
          <p:nvPr/>
        </p:nvSpPr>
        <p:spPr>
          <a:xfrm>
            <a:off x="781200" y="5098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Patients use of online services provided by general practices in England 2016</a:t>
            </a:r>
          </a:p>
        </p:txBody>
      </p:sp>
      <p:sp>
        <p:nvSpPr>
          <p:cNvPr id="28" name="New shape"/>
          <p:cNvSpPr/>
          <p:nvPr/>
        </p:nvSpPr>
        <p:spPr>
          <a:xfrm>
            <a:off x="781200" y="5338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rPr>
              <a:t>27</a:t>
            </a:r>
          </a:p>
        </p:txBody>
      </p:sp>
      <p:sp>
        <p:nvSpPr>
          <p:cNvPr id="29" name="New shape"/>
          <p:cNvSpPr/>
          <p:nvPr/>
        </p:nvSpPr>
        <p:spPr>
          <a:xfrm>
            <a:off x="781200" y="5338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Physicians using clinical tools in Europe 2016</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Trends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663700" y="1882800"/>
            <a:ext cx="2768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representativity</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Spain; February to April 2015; 67,202 tweets published by 25,067 accounts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70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IIC; </a:t>
            </a:r>
            <a:r>
              <a:rPr sz="800">
                <a:solidFill>
                  <a:srgbClr val="555555"/>
                </a:solidFill>
                <a:latin typeface="Open Sans"/>
                <a:hlinkClick r:id="rId6"/>
              </a:rPr>
              <a:t>ID 775618</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35</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share of the trending topics in conversations about eHealth in Twitter in Spain in 2015</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eHealth topics in the social network Twitter in Spain 2015</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Trends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France; April 20 - 24, 2017; 18 years old and over; 1,000</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71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BVA; Zava; </a:t>
            </a:r>
            <a:r>
              <a:rPr sz="800">
                <a:solidFill>
                  <a:srgbClr val="555555"/>
                </a:solidFill>
                <a:latin typeface="Open Sans"/>
                <a:hlinkClick r:id="rId6"/>
              </a:rPr>
              <a:t>ID 766179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Would you be willing to have a consultation with a doctor on the Internet?</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Teleconsultation: French disposition to consult a doctor via the Internet 2017</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Trends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Kingdom; 2017; 16-64 years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72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6"/>
              </a:rPr>
              <a:t>ID 517132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37</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of users in the eHealth fitness segment in the United Kingdom (UK) in 2017, by age*</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fitness users in the UK 2017, by age group</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Trends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Kingdom; 2014</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73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Deloitte; BCC Research; GSMA ; A.T. Kearney; </a:t>
            </a:r>
            <a:r>
              <a:rPr sz="800">
                <a:solidFill>
                  <a:srgbClr val="555555"/>
                </a:solidFill>
                <a:latin typeface="Open Sans"/>
                <a:hlinkClick r:id="rId6"/>
              </a:rPr>
              <a:t>ID 469041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Size of the United Kingdom's mHealth application market from 2014 to 2018 (in million GBP)</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Size of the United Kingdom's mHealth application market from 2014 to 2018</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Trends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Italy; 2017</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74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Osservatori Digital Innovation; </a:t>
            </a:r>
            <a:r>
              <a:rPr sz="800">
                <a:solidFill>
                  <a:srgbClr val="555555"/>
                </a:solidFill>
                <a:latin typeface="Open Sans"/>
                <a:hlinkClick r:id="rId6"/>
              </a:rPr>
              <a:t>ID 806123</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Share of citizens using healthcare digital services in Italy as of May 2017, by type of service</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Italy: share of citizens using healthcare digital services 2017, by type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References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Fitness segment contains the user and revenue development of two product categories: (1) portable, connected fitness devices ("Wearables") and (2) digital fitness and nutrition applications for use with a smartphone and/or tablet ("Apps"). The "Wearables" segment includes devices tha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European countries ranked by eHealth fitness products usage penetration in 2018. According to the estimates, penetration of the eHealth fitness segment will be highest in Norway, with a rate of 13.2 percent.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Usage penetration of eHealth products for fitness in European countries worldwide in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fitness products usage penetration in European countries 2018</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Hypertension segment covers the user and revenue development for three eHealth product categories for people with hypertension: (1) connected medical devices designed for hypertension patients to use at home ("Smart Devices"), (2) digital hypertension applications for smartphone and/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selected European countries ranked by eHealth hypertension solutions penetration rate in 2016. According to the estimates, penetration of the eHealth hypertension segment will be highest in Denmark, with a rate of 0.9 percent.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Usage penetration of eHealth solutions for hypertension in selected European countries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Health hypertension solutions usage penetration in European countries 2016</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From Innovation to implementation eHealth in the WHO European Region, page 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Date of publication unknown. Number of countries included per year: 2005: 26 countries. 2009: 36 countries. 2015: 43 countries.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number of European countries with a national eHealth policy or strategy in 2005, 2009 and 2015. In 2009, 89 percent of European countries had an aHealth policy or strategy, that equates to 32 out of 36 countries.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countries with a national eHealth policy or strategy in Europe in 2005, 2009 and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European countries with a national eHealth policy or strategy in 2005, 2009 and 2015</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From Innovation to implementation eHealth in the WHO European Region, page 12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Date of publication unknown.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type of funding available for eHealth programmes in Europe in 2015, by World Bank gross national income per capita groupings. During this year, 68 percent of the funding available for eHealth programmes in high income per capita countries was private or commercial.</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funding available for eHealth programmes in Europe in 2015, by World Bank gross national income per capita groupings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Funding available for eHealth programmes, by World Bank gross national income in 2015</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28</a:t>
            </a:r>
          </a:p>
        </p:txBody>
      </p:sp>
      <p:sp>
        <p:nvSpPr>
          <p:cNvPr id="5"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Physicians adopting use of new clinical tools in Europe 2016</a:t>
            </a:r>
          </a:p>
        </p:txBody>
      </p:sp>
      <p:sp>
        <p:nvSpPr>
          <p:cNvPr id="6"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29</a:t>
            </a:r>
          </a:p>
        </p:txBody>
      </p:sp>
      <p:sp>
        <p:nvSpPr>
          <p:cNvPr id="7"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Response of physicians to digital solutions in quality of care in Europe 2016</a:t>
            </a:r>
          </a:p>
        </p:txBody>
      </p:sp>
      <p:sp>
        <p:nvSpPr>
          <p:cNvPr id="8"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30</a:t>
            </a:r>
          </a:p>
        </p:txBody>
      </p:sp>
      <p:sp>
        <p:nvSpPr>
          <p:cNvPr id="9"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Physicians collecting or using metrics to track performance in Europe 2016</a:t>
            </a:r>
          </a:p>
        </p:txBody>
      </p:sp>
      <p:sp>
        <p:nvSpPr>
          <p:cNvPr id="10"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31</a:t>
            </a:r>
          </a:p>
        </p:txBody>
      </p:sp>
      <p:sp>
        <p:nvSpPr>
          <p:cNvPr id="11"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Physicians control of healthcare costs in Europe 2016</a:t>
            </a:r>
          </a:p>
        </p:txBody>
      </p:sp>
      <p:sp>
        <p:nvSpPr>
          <p:cNvPr id="12" name="New shape"/>
          <p:cNvSpPr/>
          <p:nvPr/>
        </p:nvSpPr>
        <p:spPr>
          <a:xfrm>
            <a:off x="781200" y="284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32</a:t>
            </a:r>
          </a:p>
        </p:txBody>
      </p:sp>
      <p:sp>
        <p:nvSpPr>
          <p:cNvPr id="13" name="New shape"/>
          <p:cNvSpPr/>
          <p:nvPr/>
        </p:nvSpPr>
        <p:spPr>
          <a:xfrm>
            <a:off x="781200" y="284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Distribution of users according to the use of e-Health in Spain in 2016, by gender</a:t>
            </a:r>
          </a:p>
        </p:txBody>
      </p:sp>
      <p:sp>
        <p:nvSpPr>
          <p:cNvPr id="14" name="New shape"/>
          <p:cNvSpPr/>
          <p:nvPr/>
        </p:nvSpPr>
        <p:spPr>
          <a:xfrm>
            <a:off x="397400" y="3209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05</a:t>
            </a:r>
          </a:p>
        </p:txBody>
      </p:sp>
      <p:sp>
        <p:nvSpPr>
          <p:cNvPr id="15" name="New shape"/>
          <p:cNvSpPr/>
          <p:nvPr/>
        </p:nvSpPr>
        <p:spPr>
          <a:xfrm>
            <a:off x="676800" y="3209801"/>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Trends</a:t>
            </a:r>
          </a:p>
        </p:txBody>
      </p:sp>
      <p:sp>
        <p:nvSpPr>
          <p:cNvPr id="16"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34</a:t>
            </a:r>
          </a:p>
        </p:txBody>
      </p:sp>
      <p:sp>
        <p:nvSpPr>
          <p:cNvPr id="17"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Digital healthcare attitudes among physicians in Europe 2015</a:t>
            </a:r>
          </a:p>
        </p:txBody>
      </p:sp>
      <p:sp>
        <p:nvSpPr>
          <p:cNvPr id="18"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35</a:t>
            </a:r>
          </a:p>
        </p:txBody>
      </p:sp>
      <p:sp>
        <p:nvSpPr>
          <p:cNvPr id="19"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Top eHealth topics in the social network Twitter in Spain 2015</a:t>
            </a:r>
          </a:p>
        </p:txBody>
      </p:sp>
      <p:sp>
        <p:nvSpPr>
          <p:cNvPr id="20"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36</a:t>
            </a:r>
          </a:p>
        </p:txBody>
      </p:sp>
      <p:sp>
        <p:nvSpPr>
          <p:cNvPr id="21"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Teleconsultation: French disposition to consult a doctor via the Internet 2017</a:t>
            </a:r>
          </a:p>
        </p:txBody>
      </p:sp>
      <p:sp>
        <p:nvSpPr>
          <p:cNvPr id="22"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37</a:t>
            </a:r>
          </a:p>
        </p:txBody>
      </p:sp>
      <p:sp>
        <p:nvSpPr>
          <p:cNvPr id="23"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DMO: eHealth fitness users in the UK 2017, by age group</a:t>
            </a:r>
          </a:p>
        </p:txBody>
      </p:sp>
      <p:sp>
        <p:nvSpPr>
          <p:cNvPr id="24" name="New shape"/>
          <p:cNvSpPr/>
          <p:nvPr/>
        </p:nvSpPr>
        <p:spPr>
          <a:xfrm>
            <a:off x="781200" y="457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rPr>
              <a:t>38</a:t>
            </a:r>
          </a:p>
        </p:txBody>
      </p:sp>
      <p:sp>
        <p:nvSpPr>
          <p:cNvPr id="25" name="New shape"/>
          <p:cNvSpPr/>
          <p:nvPr/>
        </p:nvSpPr>
        <p:spPr>
          <a:xfrm>
            <a:off x="781200" y="457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Size of the United Kingdom's mHealth application market from 2014 to 2018</a:t>
            </a:r>
          </a:p>
        </p:txBody>
      </p:sp>
      <p:sp>
        <p:nvSpPr>
          <p:cNvPr id="26" name="New shape"/>
          <p:cNvSpPr/>
          <p:nvPr/>
        </p:nvSpPr>
        <p:spPr>
          <a:xfrm>
            <a:off x="781200" y="481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rPr>
              <a:t>39</a:t>
            </a:r>
          </a:p>
        </p:txBody>
      </p:sp>
      <p:sp>
        <p:nvSpPr>
          <p:cNvPr id="27" name="New shape"/>
          <p:cNvSpPr/>
          <p:nvPr/>
        </p:nvSpPr>
        <p:spPr>
          <a:xfrm>
            <a:off x="781200" y="481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Italy: share of citizens using healthcare digital services 2017, by type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From Innovation to implementation eHealth in the WHO European Region, page 12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Date of publication unknown.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funding available for eHealth programmes in the European Union 28 countries in 2015. During this year 100 percent of the funding available for eHealth programmes in the European Union 28 countries was public funding.</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Share of funding available for eHealth programmes in Europe Union 28 countries in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Funding available for eHealth programmes in the European Union 28 countries in 2015</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2005, 2009 and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From Innovation to implementation eHealth in the WHO European Region, page 12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Date of publication unknown.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trends in funding available for eHealth programmes in Europe in 2005, 2009 and 2015. In 2009, 97 percent of the funding available for eHealth programmes in Europe was public funding.</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trends in funding available for eHealth programmes in Europe in 2005, 2009 and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Trends in funding available for eHealth programmes in Europe 2005, 2009 and 2015</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2005, 2009 and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From Innovation to implementation eHealth in the WHO European Region, page 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Date of publication unknown. Number of countries included: 2005: 42 countries. 2009: 42 countries 2015: 35 countries.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member states addressing multilingualism in health, through policy or strategy, in Europe in 2005, 2009 and 2015. In 2015, 35 percent, or 16 countries addressed multilingualism in health in Europe.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member states addressing multilingualism in health in Europe in 2005, 2009 and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Trends in policy addressing multilingualism in health in Europe 2005, 2009 and 2015</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eHealth market contains user and revenue developments in four market segments: fitness, diabetes, hypertension and heart failure. These are selected, relevant health areas that do not represent the eHealth market in its entirety. An extension of the Digital Market Outlook with additi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European countries ranked by eHealth market revenue in 2018. According to the estimates, eHealth revenue will be highest in Germany, with a market value of approximately 652 million U.S. dollars.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eHealth revenue in selected European countries in 2018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Market Outlook: eHealth revenue in European countries 2018</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Fitness segment contains the user and revenue development of two product categories: (1) portable, connected fitness devices ("Wearables") and (2) digital fitness and nutrition applications for use with a smartphone and/or tablet ("Apps"). The "Wearables" segment includes devices tha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European countries ranked by eHealth fitness market revenue in 2018. According to the estimates, eHealth revenue of the fitness segment will be highest in the United Kingdom (UK), with a market value of approximately 538 million U.S. dollars.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Revenue of the eHealth fitness segment in European countries in 2018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Market Outlook: eHealth fitness revenue in European countries 2018</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eHealth Hub </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eHealth Hub </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300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European digital health SMEs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eHealth Hub </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eHealth Hub SME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presents the stated revenues of digital health start-ups in the European Union in 2016. The majority of startups- 43 percent, had a revenue of less than 100 thousand euros. A further 39 percent of startups were pre-revenue.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2500" lnSpcReduction="20000"/>
          </a:bodyPr>
          <a:lstStyle/>
          <a:p>
            <a:pPr algn="l">
              <a:lnSpc>
                <a:spcPct val="100000"/>
              </a:lnSpc>
              <a:spcAft>
                <a:spcPct val="20000"/>
              </a:spcAft>
            </a:pPr>
            <a:r>
              <a:rPr sz="3200">
                <a:solidFill>
                  <a:srgbClr val="0A85E6"/>
                </a:solidFill>
                <a:latin typeface="Open Sans Light"/>
              </a:rPr>
              <a:t>Share of digital health startups revenues in the European Union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Revenue of digital health startups in the European Union in 2016</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Diabetes segment includes the user and revenue development for three eHealth product categories for people with diabetes: (1) connected medical devices designed for diabetes patients to use at home (Smart Devices), (2) digital diabetes applications for smartphone and/or tablets (Apps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European countries ranked by eHealth diabetes market revenue in 2016. According to the estimates, eHealth revenue of the diabetes segment will be highest in Germany, with a market value of 30.9 million U.S. dollars.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eHealth solutions for diabetes in selected European countries in 2016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solutions for diabetes revenue in European countries 2016</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Hypertension segment covers the user and revenue development for three eHealth product categories for people with hypertension: (1) connected medical devices designed for hypertension patients to use at home ("Smart Devices"), (2) digital hypertension applications for smartphone and/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European countries ranked by eHealth hypertension solutions revenue in the United Kingdom in 2016. According to the estimates, eHealth revenue of the hypertension segment will be highest in Germany, with a market value of 10.5 million U.S. dollars.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eHealth solutions for hypertension in European countries in 2016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hypertension solutions revenue in European countries 2016</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According to the World Health Organization, the official definition of eHealth is as follows: "eHealth is the secure use of information and communications technologies in support of health and health-related fields, including healthcare services and processes, prevention, health surveillance, treatm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a comparison of forecasted revenues for eHealth solutions for Hypertension in selected countries in 2018. According to the Digital Market Outlook, revenues are going to be at 18,3 million U.S. dollars in Spain.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Country comparison of forecasted revenues with eHealth solutions for Hypertension management in 2018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eHealth solutions for Hypertension revenue comparison for selcted countries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Estimate. The Heart failure segment covers the user and revenue development for three eHealth product categories for people with chronic heart failure: (1) connected medical devices for heart failure patients ("Smart Devices"), (2) digital heart tracking applications for smartphone and/or tablets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a forecast of European countries ranked by eHealth solutions for heart failure revenue in 2016. According to the estimates, eHealth revenue of the heart failure segment will be highest in Germany, with a market value of 164 million U.S. dollars.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the eHealth heart failure solutions segment in European countries in 2016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heart failure solutions revenue in European countries 2016</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Overview</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EUROPEAN DIGITAL HEALTH MARKET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 European Commission; Frost &amp; Sullivan</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 Frost &amp; Sullivan; European Commission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2014 and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Kingdom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UK Department of Health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Health in the UK, page 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Data for 2015 to 2018 is forecast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annual telehealth market revenue in the United Kingdom (UK) from 2014 to 2018. The annual revenue generated from the telehealth market in the UK is expected to increase to 130 million British pounds in 2017.</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of the telehealth market in the United Kingdom (UK) from 2014 to 2018* (in million GBP)</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Telehealth market revenue in the United Kingdom (UK) 2014-2018</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Centro Studi Investimenti Sociali; ImpresaLavoro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Centro Studi Investimenti Sociali; ImpresaLavoro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 to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Italy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Il Sole 24 Ore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Le condizioni per lo sviluppo della Sanità Digitale: scenari Italia-UE a confronto, page 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public expenditure on eHealth in Italy is expected to gradually increase until 2020. In 2018, Italy was the fourth European country with the highest eHealth revenues , following Germany, France and the United Kingdom. eHealth refers to the implementation of health care services by using electronic means and processes. Electronic Health Record (EHR) Electronic Health Record (EHR) is an example of eHealth application. EHR is an electronic system containing health information about the population. This information can be consulted and shared by different health care professionals and institutions. The use of EHR is quite common among Italian general practitioners and pediatricians , even though it is not even throughout the different regions. The same thing can be said about citizens using the EHR . Health Apps In 2018, the most popular coaching apps among Italians were the ones to monitor lifestyle and vital signs. Regarding information apps , the mainly used were the ones to find near pharmacies and to check the opening times of pharmacies.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Estimated public expenditure on eHealth in Italy from 2016 to 2020 (in million euros)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Italy: estimated public expenditure on eHealth 2016-2020</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MobiHealthNews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MobiHealthNews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1st quarter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MobiHealthNews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mobihealthnews.com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funding raised by digital health startups worldwide in the first quarter of 2016. In this period the digital health startup Jawbone raised 165 million US dollars in funding.</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Funding raised by digital health start-ups worldwide in 1st quarter 2016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health start-ups that raised funding worldwide in Q1 2016</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Kingdom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Connected Health: How digital technology is transforming health and social care, page 3</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factors influencing the use of health apps in the United Kingdom (UK). The leading factor, which influences the use of health apps according to respondents, is that the app contains trustworthy and accurate data.</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Distribution of factors influencing the use of health apps in the United Kingdom (UK) in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Factors that increase the use of health apps in the United Kingdom (UK)</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4,471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publishers and decision makers.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 Countries' mHealth App Market Ranking 2015, page 12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mHealth app publishers and decision makers were asked to rank the top three countries in Europe in terms of favorable market conditions for mHealth business. mHealth is an abbreviation for mobile health.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leading countries in Europe for mHealth app production, in terms of most favorable market conditions according to mHealth apps creators in 2015. In this year the United Kingdom was the leading country in Europe in terms of favorable market conditions for mobile Health app development.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5000" lnSpcReduction="20000"/>
          </a:bodyPr>
          <a:lstStyle/>
          <a:p>
            <a:pPr algn="l">
              <a:lnSpc>
                <a:spcPct val="100000"/>
              </a:lnSpc>
              <a:spcAft>
                <a:spcPct val="20000"/>
              </a:spcAft>
            </a:pPr>
            <a:r>
              <a:rPr sz="3200">
                <a:solidFill>
                  <a:srgbClr val="0A85E6"/>
                </a:solidFill>
                <a:latin typeface="Open Sans Light"/>
              </a:rPr>
              <a:t>Leading countries for mHealth app publication* in Europe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health app publication: preferred countries in Europe in 2015</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According to the World Health Organization, the official definition of eHealth is as follows: "eHealth is the secure use of information and communications technologies in support of health and health-related fields, including healthcare services and processes, prevention, health surveillance, treatm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a comparison of the forecasted number of users of eHealth Heart Failure Devices in selected countries in 2018. According to the Digital Market Outlook, there are going to be 87,1 thousand users in the United Kingdom.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Country comparison of forecasted users of Heart Failure Devices in 2018 (in thousands)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eHealth solutions for Heart Failure user comparison for selected countries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According to the World Health Organization, the official definition of eHealth is as follows: "eHealth is the secure use of information and communications technologies in support of health and health-related fields, including healthcare services and processes, prevention, health surveillance, treatm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a comparison of the forecasted number of users of eHealth Hypertension Devices in selected countries in 2018. According to the Digital Market Outlook, there are going to be 583,8 thousand users in Spain.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Country comparison of the forecasted users of Hypertension Devices in 2018 (in thousands)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eHealth solutions for Hypertension user comparison for selected countries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NHS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NHS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Kingdom (England)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Reform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Who Cares? The Future of General Practice, page 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presents the share of patients using online services provided by general practices in England in 2016. According to the results, the majority of individuals don't use online services for their medical needs. However, 6.7 percent book their appointments online.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Share of patients using online services provided by general practices in England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Patients use of online services provided by general practices in England 2016</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1,191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phsicians across nine specialities and 167 hospital procurement administrators in France, Germany, Italy and the UK.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Front Line of Healthcare Report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physicians using clinical tools in Europe in 2016. Standard treatment protocols, followed by Electronic Medical Records (EMR), are the leading clinical tools used by physicians in Europe, accounting for 92 and 90 percent respectively.</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Share of physicians using clinical tools in Europe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using clinical tools in Europe 2016</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1,191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physicians across nine specialities and 167 hospital procurement administrators in France, Germany, Italy and the UK.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Front Line of Healthcare Report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physicians currently using or expecting to use new clinical tools in the next two years in Europe in 2016. Regarding predictive models, 40 percent of physicians are currently using predictive models with a further 30 percent planning to use them in the next two years.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Share of physicians currently using or expecting to use new clinical tools in the next two years in Europe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adopting use of new clinical tools in Europe 2016</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222500" y="1882800"/>
            <a:ext cx="1651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Penetration rate</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2017*</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6"/>
              </a:rPr>
              <a:t>ID 518361</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Usage penetration of eHealth products for fitness in European countries worldwide in 2018</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fitness products usage penetration in European countries 2018</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1,191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physicians across nine specialities and 167 hospital procurement administrators in France, Germany, Italy and the UK.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Front Line of Healthcare Report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response of physicians to the effects of digital solutions on quality of care in Europe in 2016. The majority of physicians, 85 percent, see the positive effects of digital solutions on new treatment innovation, whereas three percent see the negative effects.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Response of physicians to the effects of digital solutions on quality of care in Europe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Response of physicians to digital solutions in quality of care in Europe 2016</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1,191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physicians across nine specialities and 167 hospital procurement administrators in France, Germany, Italy and the UK.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Front Line of Healthcare Report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physicians collecting or using metrics to track performance in Europe in 2016. Of physicians, 64 percent collect metrics on patient satisfaction to track performance.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Share of physicians collecting or using metrics to track performance in Europe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collecting or using metrics to track performance in Europe 2016</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Europe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1,191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physicians across nine specialities and 167 hospital procurement administrators in France, Germany, Italy and the UK.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Bain &amp; Company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Front Line of Healthcare Report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share of physicians who feel responsible for controlling healthcare costs in Europe in 2016. Physicians in the UK and France felt the most responsible for controlling healthcare costs at 64 and 62 percent respectively.</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Share of physicians who feel responsible for controlling healthcare costs in Europe in 2016</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control of healthcare costs in Europe 2016</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Red.es; INE (Spain)</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Red.es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Spain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5,000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16 years or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Red.es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Los ciudadanos ante la e-Sanidad, page 46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presents the distribution share of Internet users that used or not any kind of e-health service in Spain in 2016, by gender. More than half of female and male respondents searched information about health on the Internet.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share of Internet users that used or not any kind of e-health service in Spain in 2016, by gender</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Distribution of users according to the use of e-Health in Spain in 2016, by gender</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Ipsos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Ipsos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2nd quarter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France, Germany, United Kingdom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Ipsos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The Digital Doctor Report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5"/>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Survey conducted in partnership with Fieldwork International.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6"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attitudes toward mobile health technology among primary care physicians in France, Germany and the United Kingdom (UK) in the 2nd quarter 2015. Of respondents, 25 percent agree that health and lifestyle apps will form part of treatment plans in the future.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Attitudes toward mobile health technology among primary care physicians in France, Germany and the United Kingdom (UK) in 2nd quarter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healthcare attitudes among physicians in Europe 2015</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IIC</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Asociación de Investigadores de eSalud; IIC</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to April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Spain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67,202 tweets published by 25,067 accounts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IIC</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Breve panorama de la eSalud en Twitter, page 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Hashtags translated from Spanish into English. Original hashtags can be found in the Spanish version of this stat.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statistics shows the distribution share of the trending topics in conversations about eHealth in Twitter in Spain in 2015. The most representative topics on Twitter regarding to eHealth were "eHealth" followed by "wearable" which appeared in 25 percent of the Twitter conversations related to eHealth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share of the trending topics in conversations about eHealth in Twitter in Spain in 2015</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eHealth topics in the social network Twitter in Spain 2015</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BVA; Zava</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BVA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20 - 24,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France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old and over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Zava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E-Santé - Usages et attentes des Français, page 13</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allows you to discover the results of a survey on the disposition of French to use the Internet as a consultation bias with a doctor in 2017. In this survey, less than 10% of those surveyed said they would definitely want to take advantage of the opportunity to teleconsult. Nearly 60% of the respondents, however, felt not really, if not at all excited by the idea of being able to see their doctor from a distance. A teleconsultation is a full-fledged medical consultation that does not require physical movement by the patient.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Would you be willing to have a consultation with a doctor on the Internet?</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Teleconsultation: French disposition to consult a doctor via the Internet 2017</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Kingdom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16-64 years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Market Outlook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The source defines income as personal net income divided into three categories: low income defined as the country-specific bottom third of the personal income allocation; medium income defined as the country-specific average third of the personal income allocation; high income defined as the count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graph presents the share of eHealth fitness product users in the United Kingdom in 2017, broken down by age group. As of 2017, it was reported that 19.6 percent of surveyed eHealth users was aged between 16 and 24 years. An overview of all Digital Markets can be found here . Statista`s Digital Market Outlook offers forecasts, detailed market insights and essential performance indicators of the most significant areas in the "Digital Economy", including various digital goods and services. Alongside revenue forecasts for 50 countries worldwide, Statista offers additional insights into consumer trends and demographic structure of digital consumer markets.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of users in the eHealth fitness segment in the United Kingdom (UK) in 2017, by age*</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eHealth fitness users in the UK 2017, by age group</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 BCC Research; GSMA ; A.T. Kearney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2014</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Kingdom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Digital Health in the UK, page 29.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Forecast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size of the United Kingdom's mHealth application market from 2014 to 2018 (in million GBP). In 2015, the size of the mHealth application market is predicted to reach 100 million GBP.</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Size of the United Kingdom's mHealth application market from 2014 to 2018 (in million GBP)</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Size of the United Kingdom's mHealth application market from 2014 to 2018</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Osservatori Digital Innovation</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Osservatori Digital Innovation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Italy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Osservatori Digital Innovation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La sanità alla rincorsa del cittadino digitale, page 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illustrates the share of citizens using healthcare digital services in Italy as of May 2017, by type of service. According to data, 32 percent of Italian citizens used digital services to gather information about healthcare facilities. Only 11 percent of them, instead, used digital means to pay for healthcare services such as checkups or tests.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Share of citizens using healthcare digital services in Italy as of May 2017, by type of service</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Italy: share of citizens using healthcare digital services 2017, by type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222500" y="1882800"/>
            <a:ext cx="1651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Penetration rate</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2016*</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(Digital Market Outlook); </a:t>
            </a:r>
            <a:r>
              <a:rPr sz="800">
                <a:solidFill>
                  <a:srgbClr val="555555"/>
                </a:solidFill>
                <a:latin typeface="Open Sans"/>
                <a:hlinkClick r:id="rId6"/>
              </a:rPr>
              <a:t>ID 518326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Usage penetration of eHealth solutions for hypertension in selected European countries in 2016</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DMO: Health hypertension solutions usage penetration in European countries 2016</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Europe;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WHO; </a:t>
            </a:r>
            <a:r>
              <a:rPr sz="800">
                <a:solidFill>
                  <a:srgbClr val="555555"/>
                </a:solidFill>
                <a:latin typeface="Open Sans"/>
                <a:hlinkClick r:id="rId6"/>
              </a:rPr>
              <a:t>ID 629551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countries with a national eHealth policy or strategy in Europe in 2005, 2009 and 2015</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European countries with a national eHealth policy or strategy in 2005, 2009 and 2015</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9633</Words>
  <Application>Microsoft Macintosh PowerPoint</Application>
  <PresentationFormat>Breitbild</PresentationFormat>
  <Paragraphs>1491</Paragraphs>
  <Slides>79</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79</vt:i4>
      </vt:variant>
    </vt:vector>
  </HeadingPairs>
  <TitlesOfParts>
    <vt:vector size="85" baseType="lpstr">
      <vt:lpstr>Arial</vt:lpstr>
      <vt:lpstr>Calibri</vt:lpstr>
      <vt:lpstr>Open Sans</vt:lpstr>
      <vt:lpstr>Open Sans Light</vt:lpstr>
      <vt:lpstr>Office Theme</vt:lpstr>
      <vt:lpstr>.xls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Horst Kunhardt</cp:lastModifiedBy>
  <cp:revision>1</cp:revision>
  <cp:lastPrinted>2020-03-18T22:27:35Z</cp:lastPrinted>
  <dcterms:created xsi:type="dcterms:W3CDTF">2020-03-18T21:27:35Z</dcterms:created>
  <dcterms:modified xsi:type="dcterms:W3CDTF">2020-05-05T09:53:13Z</dcterms:modified>
</cp:coreProperties>
</file>