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7"/>
  </p:handoutMasterIdLst>
  <p:sldIdLst>
    <p:sldId id="468" r:id="rId2"/>
    <p:sldId id="469" r:id="rId3"/>
    <p:sldId id="384" r:id="rId4"/>
    <p:sldId id="385" r:id="rId5"/>
    <p:sldId id="440" r:id="rId6"/>
    <p:sldId id="441" r:id="rId7"/>
    <p:sldId id="442" r:id="rId8"/>
    <p:sldId id="443" r:id="rId9"/>
    <p:sldId id="444" r:id="rId10"/>
    <p:sldId id="445" r:id="rId11"/>
    <p:sldId id="376" r:id="rId12"/>
    <p:sldId id="274" r:id="rId13"/>
    <p:sldId id="404" r:id="rId14"/>
    <p:sldId id="325" r:id="rId15"/>
    <p:sldId id="326" r:id="rId16"/>
    <p:sldId id="410" r:id="rId17"/>
    <p:sldId id="327" r:id="rId18"/>
    <p:sldId id="328" r:id="rId19"/>
    <p:sldId id="329" r:id="rId20"/>
    <p:sldId id="330" r:id="rId21"/>
    <p:sldId id="331" r:id="rId22"/>
    <p:sldId id="332" r:id="rId23"/>
    <p:sldId id="386" r:id="rId24"/>
    <p:sldId id="387" r:id="rId25"/>
    <p:sldId id="388" r:id="rId26"/>
    <p:sldId id="280" r:id="rId27"/>
    <p:sldId id="406" r:id="rId28"/>
    <p:sldId id="405" r:id="rId29"/>
    <p:sldId id="407" r:id="rId30"/>
    <p:sldId id="369" r:id="rId31"/>
    <p:sldId id="370" r:id="rId32"/>
    <p:sldId id="378" r:id="rId33"/>
    <p:sldId id="377" r:id="rId34"/>
    <p:sldId id="389" r:id="rId35"/>
    <p:sldId id="390" r:id="rId36"/>
    <p:sldId id="391" r:id="rId37"/>
    <p:sldId id="335" r:id="rId38"/>
    <p:sldId id="324" r:id="rId39"/>
    <p:sldId id="287" r:id="rId40"/>
    <p:sldId id="392" r:id="rId41"/>
    <p:sldId id="393" r:id="rId42"/>
    <p:sldId id="394" r:id="rId43"/>
    <p:sldId id="411" r:id="rId44"/>
    <p:sldId id="447" r:id="rId45"/>
    <p:sldId id="448" r:id="rId46"/>
    <p:sldId id="446" r:id="rId47"/>
    <p:sldId id="450" r:id="rId48"/>
    <p:sldId id="451" r:id="rId49"/>
    <p:sldId id="449" r:id="rId50"/>
    <p:sldId id="412" r:id="rId51"/>
    <p:sldId id="453" r:id="rId52"/>
    <p:sldId id="454" r:id="rId53"/>
    <p:sldId id="467" r:id="rId54"/>
    <p:sldId id="456" r:id="rId55"/>
    <p:sldId id="457" r:id="rId56"/>
    <p:sldId id="458" r:id="rId57"/>
    <p:sldId id="459" r:id="rId58"/>
    <p:sldId id="460" r:id="rId59"/>
    <p:sldId id="461" r:id="rId60"/>
    <p:sldId id="462" r:id="rId61"/>
    <p:sldId id="463" r:id="rId62"/>
    <p:sldId id="464" r:id="rId63"/>
    <p:sldId id="465" r:id="rId64"/>
    <p:sldId id="466" r:id="rId65"/>
    <p:sldId id="288" r:id="rId66"/>
    <p:sldId id="289" r:id="rId67"/>
    <p:sldId id="290" r:id="rId68"/>
    <p:sldId id="339" r:id="rId69"/>
    <p:sldId id="336" r:id="rId70"/>
    <p:sldId id="291" r:id="rId71"/>
    <p:sldId id="379" r:id="rId72"/>
    <p:sldId id="380" r:id="rId73"/>
    <p:sldId id="381" r:id="rId74"/>
    <p:sldId id="375" r:id="rId75"/>
    <p:sldId id="395" r:id="rId76"/>
    <p:sldId id="296" r:id="rId77"/>
    <p:sldId id="298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03" r:id="rId89"/>
    <p:sldId id="396" r:id="rId90"/>
    <p:sldId id="401" r:id="rId91"/>
    <p:sldId id="402" r:id="rId92"/>
    <p:sldId id="403" r:id="rId93"/>
    <p:sldId id="306" r:id="rId94"/>
    <p:sldId id="374" r:id="rId95"/>
    <p:sldId id="372" r:id="rId96"/>
    <p:sldId id="371" r:id="rId97"/>
    <p:sldId id="409" r:id="rId98"/>
    <p:sldId id="408" r:id="rId99"/>
    <p:sldId id="413" r:id="rId100"/>
    <p:sldId id="414" r:id="rId101"/>
    <p:sldId id="415" r:id="rId102"/>
    <p:sldId id="416" r:id="rId103"/>
    <p:sldId id="417" r:id="rId104"/>
    <p:sldId id="418" r:id="rId105"/>
    <p:sldId id="419" r:id="rId106"/>
    <p:sldId id="420" r:id="rId107"/>
    <p:sldId id="421" r:id="rId108"/>
    <p:sldId id="422" r:id="rId109"/>
    <p:sldId id="423" r:id="rId110"/>
    <p:sldId id="424" r:id="rId111"/>
    <p:sldId id="425" r:id="rId112"/>
    <p:sldId id="426" r:id="rId113"/>
    <p:sldId id="427" r:id="rId114"/>
    <p:sldId id="428" r:id="rId115"/>
    <p:sldId id="429" r:id="rId116"/>
    <p:sldId id="430" r:id="rId117"/>
    <p:sldId id="431" r:id="rId118"/>
    <p:sldId id="432" r:id="rId119"/>
    <p:sldId id="433" r:id="rId120"/>
    <p:sldId id="434" r:id="rId121"/>
    <p:sldId id="435" r:id="rId122"/>
    <p:sldId id="436" r:id="rId123"/>
    <p:sldId id="437" r:id="rId124"/>
    <p:sldId id="438" r:id="rId125"/>
    <p:sldId id="439" r:id="rId126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DDBFF"/>
    <a:srgbClr val="CEDCFF"/>
    <a:srgbClr val="CCCCFF"/>
    <a:srgbClr val="99CC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18" autoAdjust="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2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6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6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6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8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8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0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E93E52-2917-4D53-94ED-FF9CAD8932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7144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CE901-1EAC-484B-9399-1B24AE0EE6B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6195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B8370-7F22-48BB-8A28-260F7E586A4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1968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8D2AD-8060-422C-86B9-82A054ABAFB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6525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CF0AE-61F0-4CF5-9831-A41D7A36945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112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CC6BA-1543-4622-A4D3-DEC7FA72358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528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ACBE8-9117-4401-B631-D033D21744F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3723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24104-7C0B-48FF-9B74-17D0F6EEFE0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871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64ECE-ABAF-47A7-943C-E8DD6BAC15B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4055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B1576-E254-4E50-BFF3-F1F51ABD314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9726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B131A-13D2-4E7C-A0FF-950D84386EF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1451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CCD85-844C-4BFF-8311-0670E91A166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5903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2E88F-0C0D-4B17-B47E-2A6B94BD740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1034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4A2767-0D84-4CA8-A11F-D5263455CE57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4.v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5.v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6.v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7.v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8.v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129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131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1.vml"/><Relationship Id="rId4" Type="http://schemas.openxmlformats.org/officeDocument/2006/relationships/oleObject" Target="../embeddings/oleObject133.bin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5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6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65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82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84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9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100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103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7.v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8.v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9.vml"/><Relationship Id="rId4" Type="http://schemas.openxmlformats.org/officeDocument/2006/relationships/oleObject" Target="../embeddings/oleObject114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116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118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2.vml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b="1" dirty="0" smtClean="0"/>
              <a:t>1.4 Rechenregeln mit reellen Zahlen - Arithmetik</a:t>
            </a:r>
            <a:br>
              <a:rPr lang="de-DE" b="1" dirty="0" smtClean="0"/>
            </a:br>
            <a:r>
              <a:rPr lang="de-DE" b="1" dirty="0" smtClean="0">
                <a:cs typeface="Arial" pitchFamily="34" charset="0"/>
              </a:rPr>
              <a:t/>
            </a:r>
            <a:br>
              <a:rPr lang="de-DE" b="1" dirty="0" smtClean="0">
                <a:cs typeface="Arial" pitchFamily="34" charset="0"/>
              </a:rPr>
            </a:br>
            <a:r>
              <a:rPr lang="de-DE" b="1" dirty="0" smtClean="0">
                <a:cs typeface="Arial" pitchFamily="34" charset="0"/>
              </a:rPr>
              <a:t/>
            </a:r>
            <a:br>
              <a:rPr lang="de-DE" b="1" dirty="0" smtClean="0">
                <a:cs typeface="Arial" pitchFamily="34" charset="0"/>
              </a:rPr>
            </a:br>
            <a:r>
              <a:rPr lang="de-DE" sz="2400" b="1" dirty="0" smtClean="0">
                <a:cs typeface="Arial" pitchFamily="34" charset="0"/>
              </a:rPr>
              <a:t>von Prof. Dr. Dr. Heribert Popp,</a:t>
            </a:r>
            <a:br>
              <a:rPr lang="de-DE" sz="2400" b="1" dirty="0" smtClean="0">
                <a:cs typeface="Arial" pitchFamily="34" charset="0"/>
              </a:rPr>
            </a:br>
            <a:r>
              <a:rPr lang="de-DE" sz="2400" b="1" dirty="0" smtClean="0">
                <a:cs typeface="Arial" pitchFamily="34" charset="0"/>
              </a:rPr>
              <a:t>TH Deggendorf</a:t>
            </a:r>
            <a:endParaRPr lang="de-DE" b="1" dirty="0">
              <a:cs typeface="Arial" pitchFamily="34" charset="0"/>
            </a:endParaRPr>
          </a:p>
        </p:txBody>
      </p:sp>
      <p:pic>
        <p:nvPicPr>
          <p:cNvPr id="2051" name="Grafik 2" descr="popp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149725"/>
            <a:ext cx="26733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185346" name="Formel" r:id="rId3" imgW="1714500" imgH="203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28529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[richtig]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1043608" y="3284984"/>
          <a:ext cx="2719361" cy="432048"/>
        </p:xfrm>
        <a:graphic>
          <a:graphicData uri="http://schemas.openxmlformats.org/presentationml/2006/ole">
            <p:oleObj spid="_x0000_s185347" name="Formel" r:id="rId4" imgW="1015559" imgH="165028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15616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1115615" y="4221088"/>
          <a:ext cx="1632181" cy="504056"/>
        </p:xfrm>
        <a:graphic>
          <a:graphicData uri="http://schemas.openxmlformats.org/presentationml/2006/ole">
            <p:oleObj spid="_x0000_s185348" name="Formel" r:id="rId5" imgW="647419" imgH="203112" progId="Equation.3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1187624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971599" y="5229200"/>
          <a:ext cx="2962615" cy="432048"/>
        </p:xfrm>
        <a:graphic>
          <a:graphicData uri="http://schemas.openxmlformats.org/presentationml/2006/ole">
            <p:oleObj spid="_x0000_s185349" name="Formel" r:id="rId6" imgW="1371600" imgH="203200" progId="Equation.3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1187624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Richtig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1.4.4 Logarithmus </a:t>
            </a:r>
            <a:r>
              <a:rPr lang="de-DE" dirty="0" err="1" smtClean="0"/>
              <a:t>naturalis</a:t>
            </a:r>
            <a:r>
              <a:rPr lang="de-DE" dirty="0" smtClean="0"/>
              <a:t> (</a:t>
            </a:r>
            <a:r>
              <a:rPr lang="de-DE" dirty="0" err="1" smtClean="0"/>
              <a:t>ln</a:t>
            </a:r>
            <a:r>
              <a:rPr lang="de-DE" dirty="0" smtClean="0"/>
              <a:t>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97152"/>
              </a:xfrm>
            </p:spPr>
            <p:txBody>
              <a:bodyPr/>
              <a:lstStyle/>
              <a:p>
                <a:r>
                  <a:rPr lang="de-DE" sz="2000" b="1" dirty="0" smtClean="0"/>
                  <a:t>Beispiele: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=64</m:t>
                    </m:r>
                    <m:r>
                      <m:rPr>
                        <m:nor/>
                      </m:rPr>
                      <a:rPr lang="de-DE" sz="20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de-DE" sz="2000" i="1">
                        <a:latin typeface="Cambria Math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de-DE" sz="2000" dirty="0" smtClean="0"/>
                  <a:t>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de-DE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sz="2000">
                        <a:latin typeface="Cambria Math" panose="02040503050406030204" pitchFamily="18" charset="0"/>
                      </a:rPr>
                      <m:t>64=3</m:t>
                    </m:r>
                  </m:oMath>
                </a14:m>
                <a:endParaRPr lang="de-DE" sz="2000" dirty="0"/>
              </a:p>
              <a:p>
                <a:endParaRPr lang="de-DE" sz="2000" b="1" dirty="0" smtClean="0"/>
              </a:p>
              <a:p>
                <a:r>
                  <a:rPr lang="de-DE" sz="2000" b="1" dirty="0"/>
                  <a:t>Spezieller Logarithmus zur Basis </a:t>
                </a:r>
                <a:r>
                  <a:rPr lang="de-DE" sz="2000" b="1" dirty="0" smtClean="0"/>
                  <a:t>e</a:t>
                </a:r>
                <a:r>
                  <a:rPr lang="de-DE" sz="2000" dirty="0" smtClean="0"/>
                  <a:t>, </a:t>
                </a:r>
                <a:r>
                  <a:rPr lang="de-DE" sz="2000" dirty="0"/>
                  <a:t>wobei diese die </a:t>
                </a:r>
                <a:r>
                  <a:rPr lang="de-DE" sz="2000" dirty="0" err="1"/>
                  <a:t>eulersche</a:t>
                </a:r>
                <a:r>
                  <a:rPr lang="de-DE" sz="2000" dirty="0"/>
                  <a:t> Zahl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≈2,72</m:t>
                    </m:r>
                  </m:oMath>
                </a14:m>
                <a:r>
                  <a:rPr lang="de-DE" sz="2000" dirty="0"/>
                  <a:t/>
                </a:r>
                <a:r>
                  <a:rPr lang="de-DE" sz="2000" dirty="0" smtClean="0"/>
                  <a:t>ist</a:t>
                </a:r>
                <a:r>
                  <a:rPr lang="de-DE" sz="20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e-DE" sz="2000" dirty="0"/>
                  <a:t>=</a:t>
                </a:r>
                <a:r>
                  <a:rPr lang="de-DE" sz="2000" dirty="0" err="1"/>
                  <a:t>ln</a:t>
                </a:r>
                <a:r>
                  <a:rPr lang="de-DE" sz="2000" dirty="0"/>
                  <a:t> y</a:t>
                </a:r>
              </a:p>
              <a:p>
                <a:r>
                  <a:rPr lang="de-DE" sz="2000" dirty="0"/>
                  <a:t>Wir nennen ihn den natürlichen Logarithmus. Seine Kurzschreibweise ist </a:t>
                </a:r>
                <a:r>
                  <a:rPr lang="de-DE" sz="2000" dirty="0" err="1" smtClean="0"/>
                  <a:t>lny</a:t>
                </a:r>
                <a:r>
                  <a:rPr lang="de-DE" sz="2000" dirty="0" smtClean="0"/>
                  <a:t>.</a:t>
                </a:r>
                <a:endParaRPr lang="de-DE" sz="2000" dirty="0"/>
              </a:p>
              <a:p>
                <a:r>
                  <a:rPr lang="de-DE" sz="2000" dirty="0"/>
                  <a:t>Die Bezeichnung natürlich hat sich eingebürgert, weil dieser Logarithmus - wie die Basis </a:t>
                </a:r>
                <a:r>
                  <a:rPr lang="de-DE" sz="2000" dirty="0" smtClean="0"/>
                  <a:t>e - </a:t>
                </a:r>
                <a:r>
                  <a:rPr lang="de-DE" sz="2000" dirty="0"/>
                  <a:t>sehr einfach in der Anwendung ist. So findet er ähnliche Anwendungen wie e, beispielsweise bei Wachstumsprozessen. Allerdings kann man hier nicht ohne Taschenrechner auf das zugrunde liegende </a:t>
                </a:r>
                <a:r>
                  <a:rPr lang="de-DE" sz="2000" dirty="0" smtClean="0"/>
                  <a:t>y </a:t>
                </a:r>
                <a:r>
                  <a:rPr lang="de-DE" sz="2000" dirty="0"/>
                  <a:t>schließen. </a:t>
                </a:r>
              </a:p>
              <a:p>
                <a:endParaRPr lang="de-DE" sz="2000" b="1" dirty="0"/>
              </a:p>
              <a:p>
                <a:endParaRPr lang="de-DE" sz="2000" dirty="0"/>
              </a:p>
              <a:p>
                <a:endParaRPr lang="de-DE" sz="2000" dirty="0" smtClean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97152"/>
              </a:xfrm>
              <a:blipFill rotWithShape="0">
                <a:blip r:embed="rId2" cstate="print"/>
                <a:stretch>
                  <a:fillRect l="-741" t="-6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738508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1.4.4 Logarithmus </a:t>
            </a:r>
            <a:r>
              <a:rPr lang="de-DE" dirty="0" err="1" smtClean="0"/>
              <a:t>naturalis</a:t>
            </a:r>
            <a:r>
              <a:rPr lang="de-DE" dirty="0" smtClean="0"/>
              <a:t> (</a:t>
            </a:r>
            <a:r>
              <a:rPr lang="de-DE" dirty="0" err="1" smtClean="0"/>
              <a:t>ln</a:t>
            </a:r>
            <a:r>
              <a:rPr lang="de-DE" dirty="0" smtClean="0"/>
              <a:t>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97152"/>
              </a:xfrm>
            </p:spPr>
            <p:txBody>
              <a:bodyPr/>
              <a:lstStyle/>
              <a:p>
                <a:r>
                  <a:rPr lang="de-DE" sz="2000" b="1" dirty="0"/>
                  <a:t>Rechenregeln für Logarithmen</a:t>
                </a: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/>
                  <a:t>Die Rechenregeln gelten für alle Basen e. </a:t>
                </a:r>
              </a:p>
              <a:p>
                <a:pPr marL="400050" lvl="1" indent="0">
                  <a:buNone/>
                </a:pPr>
                <a:r>
                  <a:rPr lang="de-DE" sz="1600" b="1" dirty="0"/>
                  <a:t>•</a:t>
                </a:r>
                <a:r>
                  <a:rPr lang="de-DE" sz="1600" dirty="0"/>
                  <a:t>	Der Logarithmus von </a:t>
                </a:r>
                <a:r>
                  <a:rPr lang="de-DE" sz="1600" dirty="0" smtClean="0"/>
                  <a:t>y ist </a:t>
                </a:r>
                <a:r>
                  <a:rPr lang="de-DE" sz="1600" dirty="0"/>
                  <a:t>nur für Werte </a:t>
                </a:r>
                <a:r>
                  <a:rPr lang="de-DE" sz="1600" dirty="0" smtClean="0"/>
                  <a:t>y&gt;0 </a:t>
                </a:r>
                <a:r>
                  <a:rPr lang="de-DE" sz="1600" dirty="0"/>
                  <a:t>definiert. </a:t>
                </a:r>
              </a:p>
              <a:p>
                <a:pPr marL="400050" lvl="1" indent="0">
                  <a:buNone/>
                </a:pPr>
                <a:r>
                  <a:rPr lang="de-DE" sz="1600" dirty="0"/>
                  <a:t>•	</a:t>
                </a:r>
                <a:r>
                  <a:rPr lang="de-DE" sz="1600" dirty="0" err="1"/>
                  <a:t>ln</a:t>
                </a:r>
                <a:r>
                  <a:rPr lang="de-DE" sz="1600" dirty="0"/>
                  <a:t> 1=0</a:t>
                </a:r>
              </a:p>
              <a:p>
                <a:pPr marL="400050" lvl="1" indent="0">
                  <a:buNone/>
                </a:pPr>
                <a:r>
                  <a:rPr lang="de-DE" sz="1600" dirty="0"/>
                  <a:t>•	</a:t>
                </a:r>
                <a:r>
                  <a:rPr lang="de-DE" sz="1600" dirty="0" err="1"/>
                  <a:t>ln</a:t>
                </a:r>
                <a:r>
                  <a:rPr lang="de-DE" sz="1600" dirty="0"/>
                  <a:t> (y*z)=</a:t>
                </a:r>
                <a:r>
                  <a:rPr lang="de-DE" sz="1600" dirty="0" err="1"/>
                  <a:t>ln</a:t>
                </a:r>
                <a:r>
                  <a:rPr lang="de-DE" sz="1600" dirty="0"/>
                  <a:t> y  + </a:t>
                </a:r>
                <a:r>
                  <a:rPr lang="de-DE" sz="1600" dirty="0" err="1"/>
                  <a:t>ln</a:t>
                </a:r>
                <a:r>
                  <a:rPr lang="de-DE" sz="1600" dirty="0"/>
                  <a:t> z</a:t>
                </a:r>
              </a:p>
              <a:p>
                <a:pPr marL="400050" lvl="1" indent="0">
                  <a:buNone/>
                </a:pPr>
                <a:r>
                  <a:rPr lang="de-DE" sz="1600" dirty="0"/>
                  <a:t>Wir interessieren uns für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de-DE" sz="1600">
                            <a:latin typeface="Cambria Math" panose="02040503050406030204" pitchFamily="18" charset="0"/>
                          </a:rPr>
                          <m:t>(5⋅30</m:t>
                        </m:r>
                      </m:e>
                    </m:d>
                  </m:oMath>
                </a14:m>
                <a:r>
                  <a:rPr lang="de-DE" sz="1600" dirty="0" smtClean="0"/>
                  <a:t>. </a:t>
                </a:r>
                <a:r>
                  <a:rPr lang="de-DE" sz="1600" dirty="0"/>
                  <a:t>Es 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1600">
                        <a:latin typeface="Cambria Math" panose="02040503050406030204" pitchFamily="18" charset="0"/>
                      </a:rPr>
                      <m:t>(5⋅30)=</m:t>
                    </m:r>
                    <m:r>
                      <m:rPr>
                        <m:sty m:val="p"/>
                      </m:rPr>
                      <a:rPr lang="de-DE" sz="160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1600">
                        <a:latin typeface="Cambria Math" panose="02040503050406030204" pitchFamily="18" charset="0"/>
                      </a:rPr>
                      <m:t>150=5,01</m:t>
                    </m:r>
                  </m:oMath>
                </a14:m>
                <a:r>
                  <a:rPr lang="de-DE" sz="1600" dirty="0"/>
                  <a:t> oder aber mit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1600">
                        <a:latin typeface="Cambria Math" panose="02040503050406030204" pitchFamily="18" charset="0"/>
                      </a:rPr>
                      <m:t>5=1,61</m:t>
                    </m:r>
                  </m:oMath>
                </a14:m>
                <a:r>
                  <a:rPr lang="de-DE" sz="1600" dirty="0" smtClean="0"/>
                  <a:t/>
                </a:r>
                <a:r>
                  <a:rPr lang="de-DE" sz="1600" dirty="0"/>
                  <a:t>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1600">
                        <a:latin typeface="Cambria Math" panose="02040503050406030204" pitchFamily="18" charset="0"/>
                      </a:rPr>
                      <m:t>30=3,40</m:t>
                    </m:r>
                  </m:oMath>
                </a14:m>
                <a:r>
                  <a:rPr lang="de-DE" sz="1600" dirty="0" smtClean="0"/>
                  <a:t>:</a:t>
                </a:r>
              </a:p>
              <a:p>
                <a:pPr marL="400050" lvl="1" indent="0">
                  <a:buNone/>
                </a:pPr>
                <a:endParaRPr lang="de-DE" sz="1600" dirty="0"/>
              </a:p>
              <a:p>
                <a:pPr marL="400050" lvl="1" indent="0">
                  <a:buNone/>
                </a:pPr>
                <a:r>
                  <a:rPr lang="de-DE" sz="1600" dirty="0"/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1600">
                        <a:latin typeface="Cambria Math" panose="02040503050406030204" pitchFamily="18" charset="0"/>
                      </a:rPr>
                      <m:t>(5⋅30)=</m:t>
                    </m:r>
                    <m:r>
                      <m:rPr>
                        <m:sty m:val="p"/>
                      </m:rPr>
                      <a:rPr lang="de-DE" sz="160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1600">
                        <a:latin typeface="Cambria Math" panose="02040503050406030204" pitchFamily="18" charset="0"/>
                      </a:rPr>
                      <m:t>5+</m:t>
                    </m:r>
                    <m:r>
                      <m:rPr>
                        <m:sty m:val="p"/>
                      </m:rPr>
                      <a:rPr lang="de-DE" sz="160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1600">
                        <a:latin typeface="Cambria Math" panose="02040503050406030204" pitchFamily="18" charset="0"/>
                      </a:rPr>
                      <m:t>30=1,61+3,40=5,01.</m:t>
                    </m:r>
                  </m:oMath>
                </a14:m>
                <a:endParaRPr lang="de-DE" sz="1600" dirty="0"/>
              </a:p>
              <a:p>
                <a:pPr marL="400050" lvl="1" indent="0">
                  <a:buNone/>
                </a:pPr>
                <a:r>
                  <a:rPr lang="de-DE" sz="1600" dirty="0"/>
                  <a:t>•	</a:t>
                </a:r>
                <a:r>
                  <a:rPr lang="de-DE" sz="1600" dirty="0" err="1"/>
                  <a:t>ln</a:t>
                </a:r>
                <a:r>
                  <a:rPr lang="de-DE" sz="1600" dirty="0"/>
                  <a:t>(y/x) = </a:t>
                </a:r>
                <a:r>
                  <a:rPr lang="de-DE" sz="1600" dirty="0" err="1"/>
                  <a:t>ln</a:t>
                </a:r>
                <a:r>
                  <a:rPr lang="de-DE" sz="1600" dirty="0"/>
                  <a:t>(y)- </a:t>
                </a:r>
                <a:r>
                  <a:rPr lang="de-DE" sz="1600" dirty="0" err="1"/>
                  <a:t>ln</a:t>
                </a:r>
                <a:r>
                  <a:rPr lang="de-DE" sz="1600" dirty="0"/>
                  <a:t>(x)</a:t>
                </a:r>
              </a:p>
              <a:p>
                <a:pPr marL="0" indent="0">
                  <a:buNone/>
                </a:pPr>
                <a:endParaRPr lang="de-DE" sz="2000" b="1" dirty="0"/>
              </a:p>
              <a:p>
                <a:endParaRPr lang="de-DE" sz="2000" dirty="0"/>
              </a:p>
              <a:p>
                <a:endParaRPr lang="de-DE" sz="2000" dirty="0" smtClean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97152"/>
              </a:xfrm>
              <a:blipFill rotWithShape="0">
                <a:blip r:embed="rId2" cstate="print"/>
                <a:stretch>
                  <a:fillRect l="-741" t="-6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994168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1.4.4 Logarithmus </a:t>
            </a:r>
            <a:r>
              <a:rPr lang="de-DE" dirty="0" err="1" smtClean="0"/>
              <a:t>naturalis</a:t>
            </a:r>
            <a:r>
              <a:rPr lang="de-DE" dirty="0" smtClean="0"/>
              <a:t> (</a:t>
            </a:r>
            <a:r>
              <a:rPr lang="de-DE" dirty="0" err="1" smtClean="0"/>
              <a:t>ln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97152"/>
          </a:xfrm>
        </p:spPr>
        <p:txBody>
          <a:bodyPr/>
          <a:lstStyle/>
          <a:p>
            <a:r>
              <a:rPr lang="de-DE" sz="2000" b="1" dirty="0"/>
              <a:t>Beispiel:</a:t>
            </a:r>
            <a:endParaRPr lang="de-DE" sz="2000" dirty="0"/>
          </a:p>
          <a:p>
            <a:pPr marL="400050" lvl="1" indent="0">
              <a:buNone/>
            </a:pPr>
            <a:r>
              <a:rPr lang="de-DE" sz="1600" dirty="0"/>
              <a:t>Wir interessieren uns für </a:t>
            </a:r>
            <a:r>
              <a:rPr lang="de-DE" sz="1600" dirty="0" err="1"/>
              <a:t>ln</a:t>
            </a:r>
            <a:r>
              <a:rPr lang="de-DE" sz="1600" dirty="0"/>
              <a:t>(528/22). Es ist </a:t>
            </a:r>
            <a:r>
              <a:rPr lang="de-DE" sz="1600" dirty="0" err="1"/>
              <a:t>ln</a:t>
            </a:r>
            <a:r>
              <a:rPr lang="de-DE" sz="1600" dirty="0"/>
              <a:t>(528/22)=</a:t>
            </a:r>
            <a:r>
              <a:rPr lang="de-DE" sz="1600" dirty="0" err="1"/>
              <a:t>ln</a:t>
            </a:r>
            <a:r>
              <a:rPr lang="de-DE" sz="1600" dirty="0"/>
              <a:t>(24</a:t>
            </a:r>
            <a:r>
              <a:rPr lang="de-DE" sz="1600" dirty="0" smtClean="0"/>
              <a:t>)=3,178. </a:t>
            </a:r>
            <a:endParaRPr lang="de-DE" sz="1600" dirty="0"/>
          </a:p>
          <a:p>
            <a:pPr marL="400050" lvl="1" indent="0">
              <a:buNone/>
            </a:pPr>
            <a:r>
              <a:rPr lang="de-DE" sz="1600" dirty="0"/>
              <a:t>		  </a:t>
            </a:r>
            <a:r>
              <a:rPr lang="de-DE" sz="1600" dirty="0" err="1"/>
              <a:t>ln</a:t>
            </a:r>
            <a:r>
              <a:rPr lang="de-DE" sz="1600" dirty="0"/>
              <a:t>(528/22)=</a:t>
            </a:r>
            <a:r>
              <a:rPr lang="de-DE" sz="1600" dirty="0" err="1"/>
              <a:t>ln</a:t>
            </a:r>
            <a:r>
              <a:rPr lang="de-DE" sz="1600" dirty="0"/>
              <a:t> </a:t>
            </a:r>
            <a:r>
              <a:rPr lang="de-DE" sz="1600"/>
              <a:t>528-ln </a:t>
            </a:r>
            <a:r>
              <a:rPr lang="de-DE" sz="1600" smtClean="0"/>
              <a:t>22=6,27-3,09=3,178</a:t>
            </a:r>
            <a:endParaRPr lang="de-DE" sz="1600" dirty="0"/>
          </a:p>
          <a:p>
            <a:pPr marL="400050" lvl="1" indent="0">
              <a:buNone/>
            </a:pPr>
            <a:r>
              <a:rPr lang="de-DE" sz="1600" dirty="0" err="1"/>
              <a:t>ln</a:t>
            </a:r>
            <a:r>
              <a:rPr lang="de-DE" sz="1600" dirty="0"/>
              <a:t> (1/y)= -</a:t>
            </a:r>
            <a:r>
              <a:rPr lang="de-DE" sz="1600" dirty="0" err="1"/>
              <a:t>ln</a:t>
            </a:r>
            <a:r>
              <a:rPr lang="de-DE" sz="1600" dirty="0"/>
              <a:t> y</a:t>
            </a:r>
          </a:p>
          <a:p>
            <a:pPr marL="400050" lvl="1" indent="0">
              <a:buNone/>
            </a:pPr>
            <a:r>
              <a:rPr lang="de-DE" sz="1600" dirty="0" err="1"/>
              <a:t>ln</a:t>
            </a:r>
            <a:r>
              <a:rPr lang="de-DE" sz="1600" dirty="0"/>
              <a:t> </a:t>
            </a:r>
            <a:r>
              <a:rPr lang="de-DE" sz="1600" dirty="0" err="1"/>
              <a:t>z</a:t>
            </a:r>
            <a:r>
              <a:rPr lang="de-DE" sz="1600" baseline="30000" dirty="0" err="1"/>
              <a:t>b</a:t>
            </a:r>
            <a:r>
              <a:rPr lang="de-DE" sz="1600" dirty="0"/>
              <a:t>= b </a:t>
            </a:r>
            <a:r>
              <a:rPr lang="de-DE" sz="1600" dirty="0" err="1"/>
              <a:t>ln</a:t>
            </a:r>
            <a:r>
              <a:rPr lang="de-DE" sz="1600" dirty="0"/>
              <a:t> z</a:t>
            </a:r>
          </a:p>
          <a:p>
            <a:pPr marL="0" indent="0">
              <a:buNone/>
            </a:pPr>
            <a:endParaRPr lang="de-DE" sz="2000" b="1" dirty="0"/>
          </a:p>
          <a:p>
            <a:r>
              <a:rPr lang="de-DE" sz="2000" b="1" dirty="0"/>
              <a:t>Beispiel:</a:t>
            </a:r>
            <a:endParaRPr lang="de-DE" sz="2000" dirty="0"/>
          </a:p>
          <a:p>
            <a:pPr marL="400050" lvl="1" indent="0">
              <a:buNone/>
            </a:pPr>
            <a:r>
              <a:rPr lang="de-DE" sz="1600" dirty="0" err="1"/>
              <a:t>ln</a:t>
            </a:r>
            <a:r>
              <a:rPr lang="de-DE" sz="1600" dirty="0"/>
              <a:t> 15</a:t>
            </a:r>
            <a:r>
              <a:rPr lang="de-DE" sz="1600" baseline="30000" dirty="0"/>
              <a:t>3</a:t>
            </a:r>
            <a:r>
              <a:rPr lang="de-DE" sz="1600" dirty="0"/>
              <a:t>=</a:t>
            </a:r>
            <a:r>
              <a:rPr lang="de-DE" sz="1600" dirty="0" err="1"/>
              <a:t>ln</a:t>
            </a:r>
            <a:r>
              <a:rPr lang="de-DE" sz="1600" dirty="0"/>
              <a:t> 3375 = 3,5283</a:t>
            </a:r>
          </a:p>
          <a:p>
            <a:pPr marL="400050" lvl="1" indent="0">
              <a:buNone/>
            </a:pPr>
            <a:r>
              <a:rPr lang="de-DE" sz="1600" dirty="0"/>
              <a:t>3 </a:t>
            </a:r>
            <a:r>
              <a:rPr lang="de-DE" sz="1600" dirty="0" err="1"/>
              <a:t>ln</a:t>
            </a:r>
            <a:r>
              <a:rPr lang="de-DE" sz="1600" dirty="0"/>
              <a:t> </a:t>
            </a:r>
            <a:r>
              <a:rPr lang="de-DE" sz="1600" dirty="0" smtClean="0"/>
              <a:t>15=3*1,1761=3,5283</a:t>
            </a:r>
          </a:p>
          <a:p>
            <a:pPr marL="400050" lvl="1" indent="0">
              <a:buNone/>
            </a:pPr>
            <a:endParaRPr lang="de-DE" sz="1600" dirty="0"/>
          </a:p>
          <a:p>
            <a:pPr marL="400050" lvl="1" indent="0">
              <a:buNone/>
            </a:pPr>
            <a:r>
              <a:rPr lang="de-DE" sz="1600" dirty="0"/>
              <a:t>Eine Rechenregel, die einem das Auflösen von Gleichungen sehr erleichtern kann, </a:t>
            </a:r>
            <a:r>
              <a:rPr lang="de-DE" sz="1600" dirty="0" smtClean="0"/>
              <a:t>ist</a:t>
            </a:r>
          </a:p>
          <a:p>
            <a:pPr marL="400050" lvl="1" indent="0">
              <a:buNone/>
            </a:pPr>
            <a:endParaRPr lang="de-DE" sz="1600" dirty="0"/>
          </a:p>
          <a:p>
            <a:pPr marL="400050" lvl="1" indent="0">
              <a:buNone/>
            </a:pPr>
            <a:r>
              <a:rPr lang="de-DE" sz="1600" dirty="0" err="1"/>
              <a:t>ln</a:t>
            </a:r>
            <a:r>
              <a:rPr lang="de-DE" sz="1600" dirty="0"/>
              <a:t> e</a:t>
            </a:r>
            <a:r>
              <a:rPr lang="de-DE" sz="1600" baseline="30000" dirty="0"/>
              <a:t>x</a:t>
            </a:r>
            <a:r>
              <a:rPr lang="de-DE" sz="1600" dirty="0"/>
              <a:t> =x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200745091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1.4.4 Logarithmus </a:t>
            </a:r>
            <a:r>
              <a:rPr lang="de-DE" dirty="0" err="1" smtClean="0"/>
              <a:t>naturalis</a:t>
            </a:r>
            <a:r>
              <a:rPr lang="de-DE" dirty="0" smtClean="0"/>
              <a:t> (</a:t>
            </a:r>
            <a:r>
              <a:rPr lang="de-DE" dirty="0" err="1" smtClean="0"/>
              <a:t>ln</a:t>
            </a:r>
            <a:r>
              <a:rPr lang="de-DE" dirty="0" smtClean="0"/>
              <a:t>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97152"/>
              </a:xfrm>
            </p:spPr>
            <p:txBody>
              <a:bodyPr/>
              <a:lstStyle/>
              <a:p>
                <a:r>
                  <a:rPr lang="de-DE" sz="2000" b="1" dirty="0" smtClean="0"/>
                  <a:t>Beispiele:</a:t>
                </a:r>
                <a:endParaRPr lang="de-DE" sz="20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=20.</m:t>
                    </m:r>
                  </m:oMath>
                </a14:m>
                <a:endParaRPr lang="de-DE" sz="20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0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000" i="0">
                            <a:latin typeface="Cambria Math" panose="02040503050406030204" pitchFamily="18" charset="0"/>
                          </a:rPr>
                          <m:t>ln</m:t>
                        </m:r>
                        <m:sSup>
                          <m:sSupPr>
                            <m:ctrlPr>
                              <a:rPr lang="de-DE" sz="20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200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de-DE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de-DE" sz="20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00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de-DE" sz="20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000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20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den>
                    </m:f>
                    <m:r>
                      <a:rPr lang="de-DE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00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200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20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+11.</m:t>
                    </m:r>
                  </m:oMath>
                </a14:m>
                <a:endParaRPr lang="de-DE" sz="2000" dirty="0"/>
              </a:p>
              <a:p>
                <a:pPr>
                  <a:buFont typeface="+mj-lt"/>
                  <a:buAutoNum type="arabicPeriod"/>
                </a:pPr>
                <a:r>
                  <a:rPr lang="de-DE" sz="2000" dirty="0" smtClean="0"/>
                  <a:t>Wir wollen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⋅5)−3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4−3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00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000" dirty="0" smtClean="0"/>
                  <a:t> vereinfachen und gehen in mehreren Schritten vor: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⋅5)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de-DE" sz="2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de-D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4−3</m:t>
                          </m:r>
                        </m:sup>
                      </m:sSup>
                      <m:r>
                        <a:rPr lang="de-DE" sz="200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de-DE" sz="2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de-DE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5−3</m:t>
                      </m:r>
                      <m:r>
                        <m:rPr>
                          <m:sty m:val="p"/>
                        </m:rPr>
                        <a:rPr lang="de-DE" sz="2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de-D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sz="200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de-DE" sz="2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de-DE" sz="2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de-DE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de-DE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5−3</m:t>
                          </m:r>
                          <m:r>
                            <m:rPr>
                              <m:sty m:val="p"/>
                            </m:rPr>
                            <a:rPr lang="de-DE" sz="2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n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(−(</m:t>
                          </m:r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−3))</m:t>
                          </m:r>
                          <m:r>
                            <m:rPr>
                              <m:sty m:val="p"/>
                            </m:rPr>
                            <a:rPr lang="de-DE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sSup>
                            <m:sSupPr>
                              <m:ctrlP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m:rPr>
                              <m:sty m:val="p"/>
                            </m:rPr>
                            <a:rPr lang="de-DE" sz="2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de-DE" sz="2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5−3⋅(−(</m:t>
                          </m:r>
                          <m:r>
                            <a:rPr lang="de-D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</m:d>
                    </m:oMath>
                  </m:oMathPara>
                </a14:m>
                <a:endParaRPr lang="de-DE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3+</m:t>
                      </m:r>
                      <m:r>
                        <m:rPr>
                          <m:sty m:val="p"/>
                        </m:rPr>
                        <a:rPr lang="de-DE" sz="2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de-DE" sz="2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5−3⋅(−</m:t>
                      </m:r>
                      <m:r>
                        <a:rPr lang="de-DE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=3+</m:t>
                      </m:r>
                      <m:r>
                        <m:rPr>
                          <m:sty m:val="p"/>
                        </m:rPr>
                        <a:rPr lang="de-DE" sz="200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5+3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de-DE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200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5−6=3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+1,61−6=3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−4,39.</m:t>
                      </m:r>
                    </m:oMath>
                  </m:oMathPara>
                </a14:m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pPr marL="0" indent="0">
                  <a:buNone/>
                </a:pPr>
                <a:r>
                  <a:rPr lang="de-DE" sz="2000" dirty="0" smtClean="0"/>
                  <a:t/>
                </a:r>
              </a:p>
              <a:p>
                <a:pPr marL="0" indent="0">
                  <a:buNone/>
                </a:pPr>
                <a:r>
                  <a:rPr lang="de-DE" sz="2000" dirty="0"/>
                  <a:t/>
                </a:r>
              </a:p>
              <a:p>
                <a:pPr marL="0" indent="0">
                  <a:buNone/>
                </a:pPr>
                <a:r>
                  <a:rPr lang="de-DE" sz="2000" dirty="0"/>
                  <a:t/>
                </a:r>
              </a:p>
              <a:p>
                <a:pPr marL="0" indent="0">
                  <a:buNone/>
                </a:pPr>
                <a:r>
                  <a:rPr lang="de-DE" sz="2000" dirty="0"/>
                  <a:t/>
                </a:r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97152"/>
              </a:xfrm>
              <a:blipFill rotWithShape="0">
                <a:blip r:embed="rId2" cstate="print"/>
                <a:stretch>
                  <a:fillRect l="-741" t="-6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212628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1.4.4 Logarithmus </a:t>
            </a:r>
            <a:r>
              <a:rPr lang="de-DE" dirty="0" err="1" smtClean="0"/>
              <a:t>naturalis</a:t>
            </a:r>
            <a:r>
              <a:rPr lang="de-DE" dirty="0" smtClean="0"/>
              <a:t> (</a:t>
            </a:r>
            <a:r>
              <a:rPr lang="de-DE" dirty="0" err="1" smtClean="0"/>
              <a:t>ln</a:t>
            </a:r>
            <a:r>
              <a:rPr lang="de-DE" dirty="0" smtClean="0"/>
              <a:t>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971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b="1" dirty="0"/>
                  <a:t>Wir beachten</a:t>
                </a:r>
                <a:r>
                  <a:rPr lang="de-DE" sz="2000" dirty="0"/>
                  <a:t>: Der Ausdruck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de-DE" sz="2000" dirty="0" smtClean="0"/>
                  <a:t/>
                </a:r>
                <a:r>
                  <a:rPr lang="de-DE" sz="2000" dirty="0"/>
                  <a:t>bedeutet </a:t>
                </a:r>
                <a:r>
                  <a:rPr lang="de-DE" sz="2000" b="1" dirty="0"/>
                  <a:t>nicht</a:t>
                </a:r>
                <a:r>
                  <a:rPr lang="de-DE" sz="2000" dirty="0"/>
                  <a:t/>
                </a:r>
                <a:r>
                  <a:rPr lang="de-DE" sz="2000" dirty="0" err="1" smtClean="0"/>
                  <a:t>ln</a:t>
                </a:r>
                <a:r>
                  <a:rPr lang="de-DE" sz="2000" dirty="0" smtClean="0"/>
                  <a:t>*e, </a:t>
                </a:r>
                <a:r>
                  <a:rPr lang="de-DE" sz="2000" dirty="0"/>
                  <a:t>sondern er bedeutet </a:t>
                </a:r>
                <a:r>
                  <a:rPr lang="de-DE" sz="2000" dirty="0" err="1" smtClean="0"/>
                  <a:t>ln</a:t>
                </a:r>
                <a:r>
                  <a:rPr lang="de-DE" sz="2000" dirty="0" smtClean="0"/>
                  <a:t>(e), </a:t>
                </a:r>
                <a:r>
                  <a:rPr lang="de-DE" sz="2000" dirty="0"/>
                  <a:t>also der Logarithmus von </a:t>
                </a:r>
                <a:r>
                  <a:rPr lang="de-DE" sz="2000" dirty="0" smtClean="0"/>
                  <a:t>e.</a:t>
                </a:r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/>
                  <a:t>Zusammenfassend können wir feststellen, dass die Rechenregeln für Logarithmen dem Umgang mit Potenzen entsprechen. Logarithmen können nur die oben beschriebenen Regeln. Ausdrücke wie </a:t>
                </a:r>
                <a:r>
                  <a:rPr lang="de-DE" sz="2000" dirty="0" err="1"/>
                  <a:t>ln</a:t>
                </a:r>
                <a:r>
                  <a:rPr lang="de-DE" sz="2000" dirty="0"/>
                  <a:t>(</a:t>
                </a:r>
                <a:r>
                  <a:rPr lang="de-DE" sz="2000" dirty="0" err="1"/>
                  <a:t>x+y</a:t>
                </a:r>
                <a:r>
                  <a:rPr lang="de-DE" sz="2000" dirty="0"/>
                  <a:t>) dürfen daher nicht weiter zerlegt werden - auch, wenn uns das manchmal </a:t>
                </a:r>
                <a:r>
                  <a:rPr lang="de-DE" sz="2000" dirty="0" smtClean="0"/>
                  <a:t>unbefriedigend </a:t>
                </a:r>
                <a:r>
                  <a:rPr lang="de-DE" sz="2000" dirty="0"/>
                  <a:t>erscheint</a:t>
                </a:r>
                <a:r>
                  <a:rPr lang="de-DE" sz="2000"/>
                  <a:t>. </a:t>
                </a:r>
                <a:endParaRPr lang="de-DE" sz="2000" smtClean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 err="1"/>
                  <a:t>ln</a:t>
                </a:r>
                <a:r>
                  <a:rPr lang="de-DE" sz="2000" dirty="0"/>
                  <a:t>(</a:t>
                </a:r>
                <a:r>
                  <a:rPr lang="de-DE" sz="2000" dirty="0" err="1"/>
                  <a:t>x+y</a:t>
                </a:r>
                <a:r>
                  <a:rPr lang="de-DE" sz="2000" dirty="0"/>
                  <a:t>)&lt;&gt;</a:t>
                </a:r>
                <a:r>
                  <a:rPr lang="de-DE" sz="2000" dirty="0" err="1"/>
                  <a:t>ln</a:t>
                </a:r>
                <a:r>
                  <a:rPr lang="de-DE" sz="2000" dirty="0"/>
                  <a:t>(x)+</a:t>
                </a:r>
                <a:r>
                  <a:rPr lang="de-DE" sz="2000" dirty="0" err="1"/>
                  <a:t>ln</a:t>
                </a:r>
                <a:r>
                  <a:rPr lang="de-DE" sz="2000" dirty="0"/>
                  <a:t>(y)</a:t>
                </a:r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pPr marL="0" indent="0">
                  <a:buNone/>
                </a:pPr>
                <a:r>
                  <a:rPr lang="de-DE" sz="2000" dirty="0" smtClean="0"/>
                  <a:t/>
                </a:r>
              </a:p>
              <a:p>
                <a:pPr marL="0" indent="0">
                  <a:buNone/>
                </a:pPr>
                <a:r>
                  <a:rPr lang="de-DE" sz="2000" dirty="0"/>
                  <a:t/>
                </a:r>
              </a:p>
              <a:p>
                <a:pPr marL="0" indent="0">
                  <a:buNone/>
                </a:pPr>
                <a:r>
                  <a:rPr lang="de-DE" sz="2000" dirty="0"/>
                  <a:t/>
                </a:r>
              </a:p>
              <a:p>
                <a:pPr marL="0" indent="0">
                  <a:buNone/>
                </a:pPr>
                <a:r>
                  <a:rPr lang="de-DE" sz="2000" dirty="0"/>
                  <a:t/>
                </a:r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97152"/>
              </a:xfrm>
              <a:blipFill rotWithShape="0">
                <a:blip r:embed="rId2" cstate="print"/>
                <a:stretch>
                  <a:fillRect l="-741" t="-6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/>
          <p:cNvSpPr/>
          <p:nvPr/>
        </p:nvSpPr>
        <p:spPr>
          <a:xfrm>
            <a:off x="429278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757417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 dirty="0" smtClean="0"/>
              <a:t>1.4.5 </a:t>
            </a:r>
            <a:r>
              <a:rPr lang="de-DE" sz="3600" b="1" dirty="0"/>
              <a:t>Permutation und Kombination</a:t>
            </a:r>
            <a:r>
              <a:rPr lang="de-DE" dirty="0"/>
              <a:t> 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39750" y="1412875"/>
            <a:ext cx="81359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(1.4.9) Definition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Gegeben seien n Elemente.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Dann nennt man jede Zusammenstellung dieser 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Elemente in irgendeiner Anordnung eine Permutation.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4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51" name="Rectangle 3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advTm="38038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 dirty="0" smtClean="0"/>
              <a:t>1.4.5 </a:t>
            </a:r>
            <a:r>
              <a:rPr lang="de-DE" sz="3600" b="1" dirty="0"/>
              <a:t>Permutation und Kombination</a:t>
            </a:r>
            <a:r>
              <a:rPr lang="de-DE" dirty="0"/>
              <a:t> 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1359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(1.4.9) Definition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Gegeben seien n Elemente.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Dann nennt man jede Zusammenstellung dieser 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Elemente in irgendeiner Anordnung eine Permutation.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Beispiel: drei Elemente a,b,c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abc,bac,cab,acb,bca,cba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75" name="Rectangle 3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advTm="85078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 dirty="0" smtClean="0"/>
              <a:t>1.4.5 </a:t>
            </a:r>
            <a:r>
              <a:rPr lang="de-DE" sz="3600" b="1" dirty="0"/>
              <a:t>Permutation und Kombination</a:t>
            </a:r>
            <a:r>
              <a:rPr lang="de-DE" dirty="0"/>
              <a:t> 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39750" y="1412875"/>
            <a:ext cx="81359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(1.4.9) Definition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Gegeben seien n Elemente.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Dann nennt man jede Zusammenstellung dieser 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Elemente in irgendeiner Anordnung eine Permutation.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 b="1">
                <a:sym typeface="Bookshelf Symbol 5" pitchFamily="2" charset="2"/>
              </a:rPr>
              <a:t>(1.4.10) Satz</a:t>
            </a:r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 Für n verschiedene Elemente beträgt die Anzahl der 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     Permutationen n!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advTm="33875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 dirty="0" smtClean="0"/>
              <a:t>1.4.5 </a:t>
            </a:r>
            <a:r>
              <a:rPr lang="de-DE" sz="3600" b="1" dirty="0"/>
              <a:t>Permutation und Kombination</a:t>
            </a:r>
            <a:r>
              <a:rPr lang="de-DE" dirty="0"/>
              <a:t> 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39750" y="1412875"/>
            <a:ext cx="81359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(1.4.9) Definition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Gegeben seien n Elemente.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Dann nennt man jede Zusammenstellung dieser 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Elemente in irgendeiner Anordnung eine Permutation.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 b="1">
                <a:sym typeface="Bookshelf Symbol 5" pitchFamily="2" charset="2"/>
              </a:rPr>
              <a:t>(1.4.10) Satz</a:t>
            </a:r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 Für n verschiedene Elemente beträgt die Anzahl der 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     Permutationen n!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20" name="Rectangle 2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533400" y="4800600"/>
            <a:ext cx="8077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>
                <a:latin typeface="Times New Roman" panose="02020603050405020304" pitchFamily="18" charset="0"/>
              </a:rPr>
              <a:t>Beispiel: Elemente a,b,a;   zwei Gruppen a (n1=2), b (n1=1)</a:t>
            </a:r>
          </a:p>
          <a:p>
            <a:pPr eaLnBrk="1" hangingPunct="1">
              <a:spcBef>
                <a:spcPct val="50000"/>
              </a:spcBef>
            </a:pPr>
            <a:r>
              <a:rPr lang="de-DE" sz="2400">
                <a:latin typeface="Times New Roman" panose="02020603050405020304" pitchFamily="18" charset="0"/>
              </a:rPr>
              <a:t>aab,aba,baa	</a:t>
            </a:r>
          </a:p>
        </p:txBody>
      </p:sp>
    </p:spTree>
  </p:cSld>
  <p:clrMapOvr>
    <a:masterClrMapping/>
  </p:clrMapOvr>
  <p:transition advTm="57357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 dirty="0" smtClean="0"/>
              <a:t>1.4.5 </a:t>
            </a:r>
            <a:r>
              <a:rPr lang="de-DE" sz="3600" b="1" dirty="0"/>
              <a:t>Permutation und Kombination</a:t>
            </a:r>
            <a:r>
              <a:rPr lang="de-DE" dirty="0"/>
              <a:t> </a:t>
            </a:r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539750" y="1412875"/>
            <a:ext cx="81359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(1.4.9) Definition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Gegeben seien n Elemente.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Dann nennt man jede Zusammenstellung dieser 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Elemente in irgendeiner Anordnung eine Permutation.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 b="1">
                <a:sym typeface="Bookshelf Symbol 5" pitchFamily="2" charset="2"/>
              </a:rPr>
              <a:t>(1.4.10) Satz</a:t>
            </a:r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 Für n verschiedene Elemente beträgt die Anzahl der 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     Permutationen n!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(b) Für n Elemente, die aus r Gruppen zu je n</a:t>
            </a:r>
            <a:r>
              <a:rPr lang="de-DE" sz="2400" baseline="-25000">
                <a:sym typeface="Bookshelf Symbol 5" pitchFamily="2" charset="2"/>
              </a:rPr>
              <a:t>1</a:t>
            </a:r>
            <a:r>
              <a:rPr lang="de-DE" sz="2400">
                <a:sym typeface="Bookshelf Symbol 5" pitchFamily="2" charset="2"/>
              </a:rPr>
              <a:t>, ..., n</a:t>
            </a:r>
            <a:r>
              <a:rPr lang="de-DE" sz="2400" baseline="-25000">
                <a:sym typeface="Bookshelf Symbol 5" pitchFamily="2" charset="2"/>
              </a:rPr>
              <a:t>r</a:t>
            </a:r>
            <a:r>
              <a:rPr lang="de-DE" sz="2400">
                <a:sym typeface="Bookshelf Symbol 5" pitchFamily="2" charset="2"/>
              </a:rPr>
              <a:t>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     (n = n</a:t>
            </a:r>
            <a:r>
              <a:rPr lang="de-DE" sz="2400" baseline="-25000">
                <a:sym typeface="Bookshelf Symbol 5" pitchFamily="2" charset="2"/>
              </a:rPr>
              <a:t>1</a:t>
            </a:r>
            <a:r>
              <a:rPr lang="de-DE" sz="2400">
                <a:sym typeface="Bookshelf Symbol 5" pitchFamily="2" charset="2"/>
              </a:rPr>
              <a:t>+ ...+ n</a:t>
            </a:r>
            <a:r>
              <a:rPr lang="de-DE" sz="2400" baseline="-25000">
                <a:sym typeface="Bookshelf Symbol 5" pitchFamily="2" charset="2"/>
              </a:rPr>
              <a:t>r</a:t>
            </a:r>
            <a:r>
              <a:rPr lang="de-DE" sz="2400">
                <a:sym typeface="Bookshelf Symbol 5" pitchFamily="2" charset="2"/>
              </a:rPr>
              <a:t>) gleichen Elementen bestehen, beträgt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     die Anzahl der Permutationen</a:t>
            </a:r>
            <a:br>
              <a:rPr lang="de-DE" sz="2400">
                <a:sym typeface="Bookshelf Symbol 5" pitchFamily="2" charset="2"/>
              </a:rPr>
            </a:br>
            <a:endParaRPr lang="de-DE" sz="2400">
              <a:sym typeface="Bookshelf Symbol 5" pitchFamily="2" charset="2"/>
            </a:endParaRP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83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84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85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8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88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89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90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91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92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93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9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95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9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97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98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99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300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301" name="Rectangle 2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30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303" name="Rectangle 30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304" name="Rectangle 3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54274" name="Object 32"/>
          <p:cNvGraphicFramePr>
            <a:graphicFrameLocks noChangeAspect="1"/>
          </p:cNvGraphicFramePr>
          <p:nvPr/>
        </p:nvGraphicFramePr>
        <p:xfrm>
          <a:off x="1042988" y="5516563"/>
          <a:ext cx="1800225" cy="890587"/>
        </p:xfrm>
        <a:graphic>
          <a:graphicData uri="http://schemas.openxmlformats.org/presentationml/2006/ole">
            <p:oleObj spid="_x0000_s152578" name="Formel" r:id="rId3" imgW="863225" imgH="431613" progId="Equation.3">
              <p:embed/>
            </p:oleObj>
          </a:graphicData>
        </a:graphic>
      </p:graphicFrame>
    </p:spTree>
  </p:cSld>
  <p:clrMapOvr>
    <a:masterClrMapping/>
  </p:clrMapOvr>
  <p:transition advTm="8880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 Rechenregeln mit reellen Zahlen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1.4.1 Das Summenzeichen</a:t>
            </a:r>
            <a:r>
              <a:rPr lang="de-DE"/>
              <a:t> 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81359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(1.4.1) Definition</a:t>
            </a:r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Die Summe der reellen Zahlen a</a:t>
            </a:r>
            <a:r>
              <a:rPr lang="de-DE" sz="2400" baseline="-25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, ..., a</a:t>
            </a:r>
            <a:r>
              <a:rPr lang="de-DE" sz="2400" baseline="-25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kann man abkürzen in der Form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(sprich: Summe der a</a:t>
            </a:r>
            <a:r>
              <a:rPr lang="de-DE" sz="2400" baseline="-25000">
                <a:sym typeface="Bookshelf Symbol 5" pitchFamily="2" charset="2"/>
              </a:rPr>
              <a:t>i</a:t>
            </a:r>
            <a:r>
              <a:rPr lang="de-DE" sz="2400">
                <a:sym typeface="Bookshelf Symbol 5" pitchFamily="2" charset="2"/>
              </a:rPr>
              <a:t>, für i = m bis n).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609600" y="2895600"/>
          <a:ext cx="3673475" cy="944563"/>
        </p:xfrm>
        <a:graphic>
          <a:graphicData uri="http://schemas.openxmlformats.org/presentationml/2006/ole">
            <p:oleObj spid="_x0000_s1040" name="Formel" r:id="rId3" imgW="1663700" imgH="431800" progId="Equation.3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advTm="54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50825" y="333375"/>
            <a:ext cx="805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Auf einer Maschine sollen 8 verschiedene Einzelteile </a:t>
            </a:r>
          </a:p>
          <a:p>
            <a:pPr eaLnBrk="1" hangingPunct="1"/>
            <a:r>
              <a:rPr lang="de-DE" sz="2400"/>
              <a:t>angefertigt werden. Dabei muss vor der Herstellung jedes </a:t>
            </a:r>
          </a:p>
          <a:p>
            <a:pPr eaLnBrk="1" hangingPunct="1"/>
            <a:r>
              <a:rPr lang="de-DE" sz="2400"/>
              <a:t>Einzelteils die Maschine neu eingestellt werden. </a:t>
            </a:r>
          </a:p>
          <a:p>
            <a:pPr eaLnBrk="1" hangingPunct="1"/>
            <a:endParaRPr lang="de-DE" sz="2400"/>
          </a:p>
          <a:p>
            <a:pPr eaLnBrk="1" hangingPunct="1"/>
            <a:endParaRPr lang="de-DE" sz="2400"/>
          </a:p>
          <a:p>
            <a:pPr eaLnBrk="1" hangingPunct="1"/>
            <a:endParaRPr lang="de-DE" sz="2400"/>
          </a:p>
          <a:p>
            <a:pPr eaLnBrk="1" hangingPunct="1"/>
            <a:endParaRPr lang="de-DE" sz="2400"/>
          </a:p>
        </p:txBody>
      </p:sp>
    </p:spTree>
  </p:cSld>
  <p:clrMapOvr>
    <a:masterClrMapping/>
  </p:clrMapOvr>
  <p:transition advTm="56479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33375"/>
            <a:ext cx="8051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Auf einer Maschine sollen 8 verschiedene Einzelteile </a:t>
            </a:r>
          </a:p>
          <a:p>
            <a:pPr eaLnBrk="1" hangingPunct="1"/>
            <a:r>
              <a:rPr lang="de-DE" sz="2400"/>
              <a:t>angefertigt werden. Dabei muss vor der Herstellung jedes </a:t>
            </a:r>
          </a:p>
          <a:p>
            <a:pPr eaLnBrk="1" hangingPunct="1"/>
            <a:r>
              <a:rPr lang="de-DE" sz="2400"/>
              <a:t>Einzelteils die Maschine neu eingestellt werden.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8! =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 </a:t>
            </a:r>
          </a:p>
          <a:p>
            <a:pPr eaLnBrk="1" hangingPunct="1"/>
            <a:endParaRPr lang="de-DE" sz="2400"/>
          </a:p>
        </p:txBody>
      </p:sp>
    </p:spTree>
  </p:cSld>
  <p:clrMapOvr>
    <a:masterClrMapping/>
  </p:clrMapOvr>
  <p:transition advTm="9943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50825" y="333375"/>
            <a:ext cx="8051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Auf einer Maschine sollen 8 verschiedene Einzelteile </a:t>
            </a:r>
          </a:p>
          <a:p>
            <a:pPr eaLnBrk="1" hangingPunct="1"/>
            <a:r>
              <a:rPr lang="de-DE" sz="2400"/>
              <a:t>angefertigt werden. Dabei muss vor der Herstellung jedes </a:t>
            </a:r>
          </a:p>
          <a:p>
            <a:pPr eaLnBrk="1" hangingPunct="1"/>
            <a:r>
              <a:rPr lang="de-DE" sz="2400"/>
              <a:t>Einzelteils die Maschine neu eingestellt werden.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8! = 40.320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Es ergeben sich somit 40.320 unterschiedliche </a:t>
            </a:r>
          </a:p>
          <a:p>
            <a:pPr eaLnBrk="1" hangingPunct="1"/>
            <a:r>
              <a:rPr lang="de-DE" sz="2400"/>
              <a:t>Reihenfolgen für die Durchführung der Produktion. </a:t>
            </a:r>
          </a:p>
        </p:txBody>
      </p:sp>
    </p:spTree>
  </p:cSld>
  <p:clrMapOvr>
    <a:masterClrMapping/>
  </p:clrMapOvr>
  <p:transition advTm="40254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20650" y="188913"/>
            <a:ext cx="88439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Aus 3 Wagen 1. Klasse, 5 Wagen 2. Klasse und 2 Schlafwagen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soll ein Zug von 10 Wagen zusammengestellt werden. </a:t>
            </a: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endParaRPr lang="de-DE" sz="2400"/>
          </a:p>
        </p:txBody>
      </p:sp>
    </p:spTree>
  </p:cSld>
  <p:clrMapOvr>
    <a:masterClrMapping/>
  </p:clrMapOvr>
  <p:transition advTm="25569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120650" y="188913"/>
            <a:ext cx="88439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Aus 3 Wagen 1. Klasse, 5 Wagen 2. Klasse und 2 Schlafwagen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soll ein Zug von 10 Wagen zusammengestellt werden. </a:t>
            </a: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Es gibt hierbei also Gruppen von je 3, 5 und 2 gleichen Wagen,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so dass sich insgesamt</a:t>
            </a:r>
            <a:br>
              <a:rPr lang="de-DE" sz="2400">
                <a:cs typeface="Times New Roman" panose="02020603050405020304" pitchFamily="18" charset="0"/>
              </a:rPr>
            </a:br>
            <a:endParaRPr lang="de-DE" sz="2400"/>
          </a:p>
        </p:txBody>
      </p:sp>
      <p:graphicFrame>
        <p:nvGraphicFramePr>
          <p:cNvPr id="55298" name="Object 3"/>
          <p:cNvGraphicFramePr>
            <a:graphicFrameLocks noChangeAspect="1"/>
          </p:cNvGraphicFramePr>
          <p:nvPr/>
        </p:nvGraphicFramePr>
        <p:xfrm>
          <a:off x="539750" y="2636838"/>
          <a:ext cx="2447925" cy="1139825"/>
        </p:xfrm>
        <a:graphic>
          <a:graphicData uri="http://schemas.openxmlformats.org/presentationml/2006/ole">
            <p:oleObj spid="_x0000_s153602" name="Formel" r:id="rId3" imgW="837836" imgH="393529" progId="Equation.3">
              <p:embed/>
            </p:oleObj>
          </a:graphicData>
        </a:graphic>
      </p:graphicFrame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107950" y="3908425"/>
            <a:ext cx="728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verschiedene Arten der Zusammenstellung ergeben.</a:t>
            </a:r>
            <a:endParaRPr lang="de-DE" sz="2400"/>
          </a:p>
        </p:txBody>
      </p:sp>
    </p:spTree>
  </p:cSld>
  <p:clrMapOvr>
    <a:masterClrMapping/>
  </p:clrMapOvr>
  <p:transition advTm="48527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 dirty="0" smtClean="0"/>
              <a:t>1.4.5 </a:t>
            </a:r>
            <a:r>
              <a:rPr lang="de-DE" sz="3600" b="1" dirty="0"/>
              <a:t>Permutation und Kombination</a:t>
            </a:r>
            <a:r>
              <a:rPr lang="de-DE" dirty="0"/>
              <a:t> 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539750" y="1052513"/>
            <a:ext cx="8135938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(1.4.11) Definition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Jede Zusammenstellung von k Elementen aus 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gegebenen Elementen bezeichnet man als eine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Kombination der k- ten Ordnung.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Die Anzahl der Kombinationen hängt natürlich davon ab,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ob es auf die Reihenfolge der Elemente ankommt oder ob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alle Elemente verschieden sein müssen.</a:t>
            </a:r>
          </a:p>
          <a:p>
            <a:pPr eaLnBrk="1" hangingPunct="1"/>
            <a:endParaRPr lang="de-DE" sz="1400">
              <a:sym typeface="Bookshelf Symbol 5" pitchFamily="2" charset="2"/>
            </a:endParaRPr>
          </a:p>
          <a:p>
            <a:pPr eaLnBrk="1" hangingPunct="1"/>
            <a:r>
              <a:rPr lang="de-DE" sz="2400" b="1">
                <a:sym typeface="Bookshelf Symbol 5" pitchFamily="2" charset="2"/>
              </a:rPr>
              <a:t>(1.4.12) Definition </a:t>
            </a:r>
            <a:r>
              <a:rPr lang="de-DE" sz="2400">
                <a:sym typeface="Bookshelf Symbol 5" pitchFamily="2" charset="2"/>
              </a:rPr>
              <a:t>(Mit Berücksichtigung der Anordnung und ohne Wiederholung)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Gegeben seien n verschiedene Elemente. Dann beträgt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die Anzahl der Kombinationen k- ter Ordnung mit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Berücksichtigung der Anordnung und ohne Wiederholung: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n*(n -1)*(n - 2)* ... * (n - k + 1) =</a:t>
            </a:r>
            <a:r>
              <a:rPr lang="de-DE">
                <a:sym typeface="Bookshelf Symbol 5" pitchFamily="2" charset="2"/>
              </a:rPr>
              <a:t> </a:t>
            </a: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4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6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7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8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39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40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41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4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43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4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45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46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47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48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49" name="Rectangle 2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5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51" name="Rectangle 30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52" name="Rectangle 3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53" name="Rectangle 3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56322" name="Object 33"/>
          <p:cNvGraphicFramePr>
            <a:graphicFrameLocks noChangeAspect="1"/>
          </p:cNvGraphicFramePr>
          <p:nvPr/>
        </p:nvGraphicFramePr>
        <p:xfrm>
          <a:off x="5029200" y="5638800"/>
          <a:ext cx="2089150" cy="955675"/>
        </p:xfrm>
        <a:graphic>
          <a:graphicData uri="http://schemas.openxmlformats.org/presentationml/2006/ole">
            <p:oleObj spid="_x0000_s154626" name="Formel" r:id="rId3" imgW="1002865" imgH="457002" progId="Equation.3">
              <p:embed/>
            </p:oleObj>
          </a:graphicData>
        </a:graphic>
      </p:graphicFrame>
    </p:spTree>
  </p:cSld>
  <p:clrMapOvr>
    <a:masterClrMapping/>
  </p:clrMapOvr>
  <p:transition advTm="194858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79388" y="260350"/>
            <a:ext cx="83867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Ein 20-köpfiger Aufsichtsrat bestimmt aus seiner Mitte einen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Vorsitzenden und seinen Stellvertreter. </a:t>
            </a: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endParaRPr lang="de-DE" sz="2400"/>
          </a:p>
        </p:txBody>
      </p:sp>
    </p:spTree>
  </p:cSld>
  <p:clrMapOvr>
    <a:masterClrMapping/>
  </p:clrMapOvr>
  <p:transition advTm="37353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179388" y="260350"/>
            <a:ext cx="84947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Ein 20-köpfiger Aufsichtsrat bestimmt aus seiner Mitte einen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Vorsitzenden und seinen Stellvertreter. </a:t>
            </a: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Da es hierbei auf die Reihenfolge ankommt und kein Mitglied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beide Funktionen gleichzeitig ausüben kann, gibt es</a:t>
            </a:r>
            <a:endParaRPr lang="de-DE" sz="2400"/>
          </a:p>
          <a:p>
            <a:endParaRPr lang="de-DE" sz="2400"/>
          </a:p>
        </p:txBody>
      </p:sp>
      <p:graphicFrame>
        <p:nvGraphicFramePr>
          <p:cNvPr id="57346" name="Object 3"/>
          <p:cNvGraphicFramePr>
            <a:graphicFrameLocks noChangeAspect="1"/>
          </p:cNvGraphicFramePr>
          <p:nvPr/>
        </p:nvGraphicFramePr>
        <p:xfrm>
          <a:off x="1042988" y="2586038"/>
          <a:ext cx="4392612" cy="987425"/>
        </p:xfrm>
        <a:graphic>
          <a:graphicData uri="http://schemas.openxmlformats.org/presentationml/2006/ole">
            <p:oleObj spid="_x0000_s155650" name="Formel" r:id="rId3" imgW="1866900" imgH="419100" progId="Equation.3">
              <p:embed/>
            </p:oleObj>
          </a:graphicData>
        </a:graphic>
      </p:graphicFrame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79388" y="4051300"/>
            <a:ext cx="562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verschiedene Besetzungsmöglichkeiten.</a:t>
            </a:r>
            <a:endParaRPr lang="de-DE" sz="2400"/>
          </a:p>
        </p:txBody>
      </p:sp>
    </p:spTree>
  </p:cSld>
  <p:clrMapOvr>
    <a:masterClrMapping/>
  </p:clrMapOvr>
  <p:transition advTm="46504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 dirty="0" smtClean="0"/>
              <a:t>1.4.5 </a:t>
            </a:r>
            <a:r>
              <a:rPr lang="de-DE" sz="3600" b="1" dirty="0"/>
              <a:t>Permutation und Kombination</a:t>
            </a:r>
            <a:r>
              <a:rPr lang="de-DE" dirty="0"/>
              <a:t> </a:t>
            </a: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539750" y="1052513"/>
            <a:ext cx="813593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300" b="1">
                <a:sym typeface="Bookshelf Symbol 5" pitchFamily="2" charset="2"/>
              </a:rPr>
              <a:t>(1.4.13) Satz </a:t>
            </a:r>
            <a:r>
              <a:rPr lang="de-DE" sz="2400">
                <a:sym typeface="Bookshelf Symbol 5" pitchFamily="2" charset="2"/>
              </a:rPr>
              <a:t>(ohne Berücksichtigung der Anordnung und ohne Wiederholung)</a:t>
            </a:r>
          </a:p>
          <a:p>
            <a:pPr eaLnBrk="1" hangingPunct="1"/>
            <a:r>
              <a:rPr lang="de-DE" sz="2300">
                <a:sym typeface="Bookshelf Symbol 5" pitchFamily="2" charset="2"/>
              </a:rPr>
              <a:t>Für n verschiedene Elemente beträgt die Anzahl der</a:t>
            </a:r>
          </a:p>
          <a:p>
            <a:pPr eaLnBrk="1" hangingPunct="1"/>
            <a:r>
              <a:rPr lang="de-DE" sz="2300">
                <a:sym typeface="Bookshelf Symbol 5" pitchFamily="2" charset="2"/>
              </a:rPr>
              <a:t>Kombinationen k- ter Ordnung ohne Berücksichtigung der </a:t>
            </a:r>
          </a:p>
          <a:p>
            <a:pPr eaLnBrk="1" hangingPunct="1"/>
            <a:endParaRPr lang="de-DE" sz="1400">
              <a:sym typeface="Bookshelf Symbol 5" pitchFamily="2" charset="2"/>
            </a:endParaRPr>
          </a:p>
          <a:p>
            <a:pPr eaLnBrk="1" hangingPunct="1"/>
            <a:r>
              <a:rPr lang="de-DE" sz="2300">
                <a:sym typeface="Bookshelf Symbol 5" pitchFamily="2" charset="2"/>
              </a:rPr>
              <a:t>Anordnung und ohne Wiederholung       .</a:t>
            </a:r>
          </a:p>
          <a:p>
            <a:pPr eaLnBrk="1" hangingPunct="1"/>
            <a:endParaRPr lang="de-DE" sz="1400">
              <a:sym typeface="Bookshelf Symbol 5" pitchFamily="2" charset="2"/>
            </a:endParaRPr>
          </a:p>
          <a:p>
            <a:pPr eaLnBrk="1" hangingPunct="1"/>
            <a:endParaRPr lang="de-DE" sz="2300">
              <a:sym typeface="Bookshelf Symbol 5" pitchFamily="2" charset="2"/>
            </a:endParaRPr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7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9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8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85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86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87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8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89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9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91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9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93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94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95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96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97" name="Rectangle 2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99" name="Rectangle 30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401" name="Rectangle 3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402" name="Rectangle 3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58370" name="Object 34"/>
          <p:cNvGraphicFramePr>
            <a:graphicFrameLocks noChangeAspect="1"/>
          </p:cNvGraphicFramePr>
          <p:nvPr/>
        </p:nvGraphicFramePr>
        <p:xfrm>
          <a:off x="5334000" y="2638425"/>
          <a:ext cx="477838" cy="790575"/>
        </p:xfrm>
        <a:graphic>
          <a:graphicData uri="http://schemas.openxmlformats.org/presentationml/2006/ole">
            <p:oleObj spid="_x0000_s156674" name="Formel" r:id="rId3" imgW="279400" imgH="457200" progId="Equation.3">
              <p:embed/>
            </p:oleObj>
          </a:graphicData>
        </a:graphic>
      </p:graphicFrame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advTm="84114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79388" y="142875"/>
            <a:ext cx="87360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Beim Zahlenlotto sind aus 49 verschiedenen Zahlen 6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anzukreuzen, wobei die Reihenfolge dieser Zahlen gleichgültig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ist. </a:t>
            </a: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endParaRPr lang="de-DE" sz="2400"/>
          </a:p>
        </p:txBody>
      </p:sp>
    </p:spTree>
  </p:cSld>
  <p:clrMapOvr>
    <a:masterClrMapping/>
  </p:clrMapOvr>
  <p:transition advTm="612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1.4.1 Das Summenzeichen</a:t>
            </a:r>
            <a:r>
              <a:rPr lang="de-DE"/>
              <a:t> </a:t>
            </a:r>
          </a:p>
        </p:txBody>
      </p:sp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(1.4.1) Definition</a:t>
            </a:r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Die Summe der reellen Zahlen a</a:t>
            </a:r>
            <a:r>
              <a:rPr lang="de-DE" sz="2400" baseline="-25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, ..., a</a:t>
            </a:r>
            <a:r>
              <a:rPr lang="de-DE" sz="2400" baseline="-25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kann man abkürzen in der Form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(sprich: Summe der a</a:t>
            </a:r>
            <a:r>
              <a:rPr lang="de-DE" sz="2400" baseline="-25000">
                <a:sym typeface="Bookshelf Symbol 5" pitchFamily="2" charset="2"/>
              </a:rPr>
              <a:t>i</a:t>
            </a:r>
            <a:r>
              <a:rPr lang="de-DE" sz="2400">
                <a:sym typeface="Bookshelf Symbol 5" pitchFamily="2" charset="2"/>
              </a:rPr>
              <a:t>, für i = m bis n).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Dabei heißen i Laufindex (Summationsindex), m untere und n obere Summationsgrenze (i, m, n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Z; m </a:t>
            </a:r>
            <a:r>
              <a:rPr lang="de-DE" sz="2400">
                <a:sym typeface="Symbol" panose="05050102010706020507" pitchFamily="18" charset="2"/>
              </a:rPr>
              <a:t></a:t>
            </a:r>
            <a:r>
              <a:rPr lang="de-DE" sz="2400">
                <a:sym typeface="Bookshelf Symbol 5" pitchFamily="2" charset="2"/>
              </a:rPr>
              <a:t> n).</a:t>
            </a:r>
          </a:p>
          <a:p>
            <a:pPr eaLnBrk="1" hangingPunct="1"/>
            <a:endParaRPr lang="de-DE" sz="1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Der Ausdruck           stellt also eine Anweisung dar, die </a:t>
            </a:r>
          </a:p>
          <a:p>
            <a:pPr eaLnBrk="1" hangingPunct="1"/>
            <a:endParaRPr lang="de-DE" sz="1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Summe der Zahlen a</a:t>
            </a:r>
            <a:r>
              <a:rPr lang="de-DE" sz="2400" baseline="-25000">
                <a:sym typeface="Bookshelf Symbol 5" pitchFamily="2" charset="2"/>
              </a:rPr>
              <a:t>i</a:t>
            </a:r>
            <a:r>
              <a:rPr lang="de-DE" sz="2400">
                <a:sym typeface="Bookshelf Symbol 5" pitchFamily="2" charset="2"/>
              </a:rPr>
              <a:t> zu bilden, wobei i alle ganzen Zahlen von m bis n durchläuft.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Häufig tritt der Spezialfall einer Summe          oder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auf.</a:t>
            </a: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11188" y="2133600"/>
          <a:ext cx="3673475" cy="944563"/>
        </p:xfrm>
        <a:graphic>
          <a:graphicData uri="http://schemas.openxmlformats.org/presentationml/2006/ole">
            <p:oleObj spid="_x0000_s2076" name="Formel" r:id="rId3" imgW="1663700" imgH="431800" progId="Equation.3">
              <p:embed/>
            </p:oleObj>
          </a:graphicData>
        </a:graphic>
      </p:graphicFrame>
      <p:sp>
        <p:nvSpPr>
          <p:cNvPr id="206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2627313" y="4149725"/>
          <a:ext cx="650875" cy="792163"/>
        </p:xfrm>
        <a:graphic>
          <a:graphicData uri="http://schemas.openxmlformats.org/presentationml/2006/ole">
            <p:oleObj spid="_x0000_s2077" name="Formel" r:id="rId4" imgW="355446" imgH="431613" progId="Equation.3">
              <p:embed/>
            </p:oleObj>
          </a:graphicData>
        </a:graphic>
      </p:graphicFrame>
      <p:sp>
        <p:nvSpPr>
          <p:cNvPr id="206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6011863" y="5445125"/>
          <a:ext cx="650875" cy="792163"/>
        </p:xfrm>
        <a:graphic>
          <a:graphicData uri="http://schemas.openxmlformats.org/presentationml/2006/ole">
            <p:oleObj spid="_x0000_s2078" name="Formel" r:id="rId5" imgW="355446" imgH="431613" progId="Equation.3">
              <p:embed/>
            </p:oleObj>
          </a:graphicData>
        </a:graphic>
      </p:graphicFrame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053" name="Object 15"/>
          <p:cNvGraphicFramePr>
            <a:graphicFrameLocks noChangeAspect="1"/>
          </p:cNvGraphicFramePr>
          <p:nvPr/>
        </p:nvGraphicFramePr>
        <p:xfrm>
          <a:off x="7524750" y="5445125"/>
          <a:ext cx="650875" cy="792163"/>
        </p:xfrm>
        <a:graphic>
          <a:graphicData uri="http://schemas.openxmlformats.org/presentationml/2006/ole">
            <p:oleObj spid="_x0000_s2079" name="Formel" r:id="rId6" imgW="355446" imgH="431613" progId="Equation.3">
              <p:embed/>
            </p:oleObj>
          </a:graphicData>
        </a:graphic>
      </p:graphicFrame>
    </p:spTree>
  </p:cSld>
  <p:clrMapOvr>
    <a:masterClrMapping/>
  </p:clrMapOvr>
  <p:transition advTm="107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179388" y="142875"/>
            <a:ext cx="87360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Beim Zahlenlotto sind aus 49 verschiedenen Zahlen 6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anzukreuzen, wobei die Reihenfolge dieser Zahlen gleichgültig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ist. </a:t>
            </a: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Es gibt deshalb dafür </a:t>
            </a:r>
            <a:endParaRPr lang="de-DE" sz="2400"/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323850" y="2132013"/>
          <a:ext cx="649288" cy="865187"/>
        </p:xfrm>
        <a:graphic>
          <a:graphicData uri="http://schemas.openxmlformats.org/presentationml/2006/ole">
            <p:oleObj spid="_x0000_s157698" name="Formel" r:id="rId3" imgW="342751" imgH="457002" progId="Equation.3">
              <p:embed/>
            </p:oleObj>
          </a:graphicData>
        </a:graphic>
      </p:graphicFrame>
    </p:spTree>
  </p:cSld>
  <p:clrMapOvr>
    <a:masterClrMapping/>
  </p:clrMapOvr>
  <p:transition advTm="16568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179388" y="142875"/>
            <a:ext cx="87360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Beim Zahlenlotto sind aus 49 verschiedenen Zahlen 6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anzukreuzen, wobei die Reihenfolge dieser Zahlen gleichgültig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ist. </a:t>
            </a: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Es gibt deshalb dafür </a:t>
            </a:r>
            <a:endParaRPr lang="de-DE" sz="2400"/>
          </a:p>
        </p:txBody>
      </p:sp>
      <p:graphicFrame>
        <p:nvGraphicFramePr>
          <p:cNvPr id="60418" name="Object 3"/>
          <p:cNvGraphicFramePr>
            <a:graphicFrameLocks noChangeAspect="1"/>
          </p:cNvGraphicFramePr>
          <p:nvPr/>
        </p:nvGraphicFramePr>
        <p:xfrm>
          <a:off x="323850" y="2132013"/>
          <a:ext cx="649288" cy="865187"/>
        </p:xfrm>
        <a:graphic>
          <a:graphicData uri="http://schemas.openxmlformats.org/presentationml/2006/ole">
            <p:oleObj spid="_x0000_s158722" name="Formel" r:id="rId3" imgW="342751" imgH="457002" progId="Equation.3">
              <p:embed/>
            </p:oleObj>
          </a:graphicData>
        </a:graphic>
      </p:graphicFrame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1258888" y="2347913"/>
            <a:ext cx="4008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=13.983.816 Möglichkeiten. </a:t>
            </a:r>
            <a:endParaRPr lang="de-DE" sz="2400"/>
          </a:p>
        </p:txBody>
      </p:sp>
      <p:graphicFrame>
        <p:nvGraphicFramePr>
          <p:cNvPr id="60419" name="Object 5"/>
          <p:cNvGraphicFramePr>
            <a:graphicFrameLocks noChangeAspect="1"/>
          </p:cNvGraphicFramePr>
          <p:nvPr/>
        </p:nvGraphicFramePr>
        <p:xfrm>
          <a:off x="323850" y="4510088"/>
          <a:ext cx="647700" cy="863600"/>
        </p:xfrm>
        <a:graphic>
          <a:graphicData uri="http://schemas.openxmlformats.org/presentationml/2006/ole">
            <p:oleObj spid="_x0000_s158723" name="Formel" r:id="rId4" imgW="342751" imgH="457002" progId="Equation.3">
              <p:embed/>
            </p:oleObj>
          </a:graphicData>
        </a:graphic>
      </p:graphicFrame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179388" y="3327400"/>
            <a:ext cx="8526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Will man dagegen 3 Zahlen ankreuzen, so beträgt die Anzahl </a:t>
            </a:r>
          </a:p>
          <a:p>
            <a:pPr eaLnBrk="1" hangingPunct="1"/>
            <a:r>
              <a:rPr lang="de-DE" sz="2400"/>
              <a:t>der Möglichkeiten nur </a:t>
            </a:r>
          </a:p>
        </p:txBody>
      </p:sp>
    </p:spTree>
  </p:cSld>
  <p:clrMapOvr>
    <a:masterClrMapping/>
  </p:clrMapOvr>
  <p:transition advTm="49201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ChangeArrowheads="1"/>
          </p:cNvSpPr>
          <p:nvPr/>
        </p:nvSpPr>
        <p:spPr bwMode="auto">
          <a:xfrm>
            <a:off x="179388" y="142875"/>
            <a:ext cx="87360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Beim Zahlenlotto sind aus 49 verschiedenen Zahlen 6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anzukreuzen, wobei die Reihenfolge dieser Zahlen gleichgültig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ist. </a:t>
            </a: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Es gibt deshalb dafür </a:t>
            </a:r>
            <a:endParaRPr lang="de-DE" sz="2400"/>
          </a:p>
        </p:txBody>
      </p:sp>
      <p:graphicFrame>
        <p:nvGraphicFramePr>
          <p:cNvPr id="61442" name="Object 3"/>
          <p:cNvGraphicFramePr>
            <a:graphicFrameLocks noChangeAspect="1"/>
          </p:cNvGraphicFramePr>
          <p:nvPr/>
        </p:nvGraphicFramePr>
        <p:xfrm>
          <a:off x="323850" y="2132013"/>
          <a:ext cx="649288" cy="865187"/>
        </p:xfrm>
        <a:graphic>
          <a:graphicData uri="http://schemas.openxmlformats.org/presentationml/2006/ole">
            <p:oleObj spid="_x0000_s159746" name="Formel" r:id="rId3" imgW="342751" imgH="457002" progId="Equation.3">
              <p:embed/>
            </p:oleObj>
          </a:graphicData>
        </a:graphic>
      </p:graphicFrame>
      <p:sp>
        <p:nvSpPr>
          <p:cNvPr id="61446" name="Rectangle 4"/>
          <p:cNvSpPr>
            <a:spLocks noChangeArrowheads="1"/>
          </p:cNvSpPr>
          <p:nvPr/>
        </p:nvSpPr>
        <p:spPr bwMode="auto">
          <a:xfrm>
            <a:off x="1258888" y="2347913"/>
            <a:ext cx="4008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=13.983.816 Möglichkeiten. </a:t>
            </a:r>
            <a:endParaRPr lang="de-DE" sz="2400"/>
          </a:p>
        </p:txBody>
      </p:sp>
      <p:graphicFrame>
        <p:nvGraphicFramePr>
          <p:cNvPr id="61443" name="Object 5"/>
          <p:cNvGraphicFramePr>
            <a:graphicFrameLocks noChangeAspect="1"/>
          </p:cNvGraphicFramePr>
          <p:nvPr/>
        </p:nvGraphicFramePr>
        <p:xfrm>
          <a:off x="323850" y="4510088"/>
          <a:ext cx="647700" cy="863600"/>
        </p:xfrm>
        <a:graphic>
          <a:graphicData uri="http://schemas.openxmlformats.org/presentationml/2006/ole">
            <p:oleObj spid="_x0000_s159747" name="Formel" r:id="rId4" imgW="342751" imgH="457002" progId="Equation.3">
              <p:embed/>
            </p:oleObj>
          </a:graphicData>
        </a:graphic>
      </p:graphicFrame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1258888" y="4700588"/>
            <a:ext cx="161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=18.424.</a:t>
            </a:r>
            <a:endParaRPr lang="de-DE" sz="2400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>
            <a:off x="179388" y="3327400"/>
            <a:ext cx="8526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Will man dagegen 3 Zahlen ankreuzen, so beträgt die Anzahl </a:t>
            </a:r>
          </a:p>
          <a:p>
            <a:pPr eaLnBrk="1" hangingPunct="1"/>
            <a:r>
              <a:rPr lang="de-DE" sz="2400"/>
              <a:t>der Möglichkeiten nur </a:t>
            </a:r>
          </a:p>
        </p:txBody>
      </p:sp>
    </p:spTree>
  </p:cSld>
  <p:clrMapOvr>
    <a:masterClrMapping/>
  </p:clrMapOvr>
  <p:transition advTm="31360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0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 dirty="0" smtClean="0"/>
              <a:t>1.4.5 </a:t>
            </a:r>
            <a:r>
              <a:rPr lang="de-DE" sz="3600" b="1" dirty="0"/>
              <a:t>Permutation und Kombination</a:t>
            </a:r>
            <a:r>
              <a:rPr lang="de-DE" dirty="0"/>
              <a:t> </a:t>
            </a:r>
          </a:p>
        </p:txBody>
      </p:sp>
      <p:sp>
        <p:nvSpPr>
          <p:cNvPr id="62472" name="Text Box 6"/>
          <p:cNvSpPr txBox="1">
            <a:spLocks noChangeArrowheads="1"/>
          </p:cNvSpPr>
          <p:nvPr/>
        </p:nvSpPr>
        <p:spPr bwMode="auto">
          <a:xfrm>
            <a:off x="539750" y="1052513"/>
            <a:ext cx="8135938" cy="592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300" b="1" dirty="0">
                <a:sym typeface="Bookshelf Symbol 5" pitchFamily="2" charset="2"/>
              </a:rPr>
              <a:t>(1.4.13) Satz </a:t>
            </a:r>
            <a:r>
              <a:rPr lang="de-DE" sz="2400" dirty="0">
                <a:sym typeface="Bookshelf Symbol 5" pitchFamily="2" charset="2"/>
              </a:rPr>
              <a:t>(Mit Berücksichtigung der Anordnung und ohne Wiederholung)</a:t>
            </a:r>
          </a:p>
          <a:p>
            <a:pPr eaLnBrk="1" hangingPunct="1"/>
            <a:r>
              <a:rPr lang="de-DE" sz="2300" dirty="0">
                <a:sym typeface="Bookshelf Symbol 5" pitchFamily="2" charset="2"/>
              </a:rPr>
              <a:t>Für n verschiedene Elemente beträgt die Anzahl der</a:t>
            </a:r>
          </a:p>
          <a:p>
            <a:pPr eaLnBrk="1" hangingPunct="1"/>
            <a:r>
              <a:rPr lang="de-DE" sz="2300" dirty="0">
                <a:sym typeface="Bookshelf Symbol 5" pitchFamily="2" charset="2"/>
              </a:rPr>
              <a:t>Kombinationen k- </a:t>
            </a:r>
            <a:r>
              <a:rPr lang="de-DE" sz="2300" dirty="0" err="1">
                <a:sym typeface="Bookshelf Symbol 5" pitchFamily="2" charset="2"/>
              </a:rPr>
              <a:t>ter</a:t>
            </a:r>
            <a:r>
              <a:rPr lang="de-DE" sz="2300" dirty="0">
                <a:sym typeface="Bookshelf Symbol 5" pitchFamily="2" charset="2"/>
              </a:rPr>
              <a:t> Ordnung ohne Berücksichtigung der </a:t>
            </a:r>
          </a:p>
          <a:p>
            <a:pPr eaLnBrk="1" hangingPunct="1"/>
            <a:r>
              <a:rPr lang="de-DE" sz="2300" dirty="0">
                <a:sym typeface="Bookshelf Symbol 5" pitchFamily="2" charset="2"/>
              </a:rPr>
              <a:t>Anordnung und ohne Wiederholung       .</a:t>
            </a:r>
          </a:p>
          <a:p>
            <a:pPr eaLnBrk="1" hangingPunct="1"/>
            <a:endParaRPr lang="de-DE" sz="1400" dirty="0">
              <a:sym typeface="Bookshelf Symbol 5" pitchFamily="2" charset="2"/>
            </a:endParaRPr>
          </a:p>
          <a:p>
            <a:pPr eaLnBrk="1" hangingPunct="1"/>
            <a:r>
              <a:rPr lang="de-DE" sz="2300" b="1" dirty="0">
                <a:sym typeface="Bookshelf Symbol 5" pitchFamily="2" charset="2"/>
              </a:rPr>
              <a:t>(1.4.14) Satz </a:t>
            </a:r>
            <a:r>
              <a:rPr lang="de-DE" sz="2400" dirty="0">
                <a:sym typeface="Bookshelf Symbol 5" pitchFamily="2" charset="2"/>
              </a:rPr>
              <a:t>(Mit Berücksichtigung der Anordnung und  Wiederholung)</a:t>
            </a:r>
          </a:p>
          <a:p>
            <a:pPr eaLnBrk="1" hangingPunct="1"/>
            <a:r>
              <a:rPr lang="de-DE" sz="2300" dirty="0">
                <a:sym typeface="Bookshelf Symbol 5" pitchFamily="2" charset="2"/>
              </a:rPr>
              <a:t>Gegeben seien n verschiedene Elemente. Dann beträgt die</a:t>
            </a:r>
          </a:p>
          <a:p>
            <a:pPr eaLnBrk="1" hangingPunct="1"/>
            <a:r>
              <a:rPr lang="de-DE" sz="2300" dirty="0">
                <a:sym typeface="Bookshelf Symbol 5" pitchFamily="2" charset="2"/>
              </a:rPr>
              <a:t>Anzahl der Kombinationen k- </a:t>
            </a:r>
            <a:r>
              <a:rPr lang="de-DE" sz="2300" dirty="0" err="1">
                <a:sym typeface="Bookshelf Symbol 5" pitchFamily="2" charset="2"/>
              </a:rPr>
              <a:t>ter</a:t>
            </a:r>
            <a:r>
              <a:rPr lang="de-DE" sz="2300" dirty="0">
                <a:sym typeface="Bookshelf Symbol 5" pitchFamily="2" charset="2"/>
              </a:rPr>
              <a:t> Ordnung mit</a:t>
            </a:r>
          </a:p>
          <a:p>
            <a:pPr eaLnBrk="1" hangingPunct="1"/>
            <a:r>
              <a:rPr lang="de-DE" sz="2300" dirty="0">
                <a:sym typeface="Bookshelf Symbol 5" pitchFamily="2" charset="2"/>
              </a:rPr>
              <a:t>Berücksichtigung der Anordnung und mit Wiederholungen </a:t>
            </a:r>
            <a:r>
              <a:rPr lang="de-DE" sz="2300" dirty="0" err="1">
                <a:sym typeface="Bookshelf Symbol 5" pitchFamily="2" charset="2"/>
              </a:rPr>
              <a:t>n</a:t>
            </a:r>
            <a:r>
              <a:rPr lang="de-DE" sz="2300" baseline="30000" dirty="0" err="1">
                <a:sym typeface="Bookshelf Symbol 5" pitchFamily="2" charset="2"/>
              </a:rPr>
              <a:t>k</a:t>
            </a:r>
            <a:r>
              <a:rPr lang="de-DE" sz="2300" dirty="0">
                <a:sym typeface="Bookshelf Symbol 5" pitchFamily="2" charset="2"/>
              </a:rPr>
              <a:t>. </a:t>
            </a:r>
          </a:p>
          <a:p>
            <a:pPr eaLnBrk="1" hangingPunct="1"/>
            <a:endParaRPr lang="de-DE" sz="1400" dirty="0">
              <a:sym typeface="Bookshelf Symbol 5" pitchFamily="2" charset="2"/>
            </a:endParaRPr>
          </a:p>
          <a:p>
            <a:pPr eaLnBrk="1" hangingPunct="1"/>
            <a:r>
              <a:rPr lang="de-DE" sz="2300" b="1" dirty="0">
                <a:sym typeface="Bookshelf Symbol 5" pitchFamily="2" charset="2"/>
              </a:rPr>
              <a:t>(1.4.15) Satz </a:t>
            </a:r>
            <a:r>
              <a:rPr lang="de-DE" sz="2400" dirty="0">
                <a:sym typeface="Bookshelf Symbol 5" pitchFamily="2" charset="2"/>
              </a:rPr>
              <a:t>(ohne Berücksichtigung der Anordnung und mit Wiederholung)</a:t>
            </a:r>
          </a:p>
          <a:p>
            <a:pPr eaLnBrk="1" hangingPunct="1"/>
            <a:r>
              <a:rPr lang="de-DE" sz="2300" dirty="0">
                <a:sym typeface="Bookshelf Symbol 5" pitchFamily="2" charset="2"/>
              </a:rPr>
              <a:t>Für n verschiedene Elemente beträgt die Anzahl der </a:t>
            </a:r>
          </a:p>
          <a:p>
            <a:pPr eaLnBrk="1" hangingPunct="1"/>
            <a:r>
              <a:rPr lang="de-DE" sz="2300" dirty="0" smtClean="0">
                <a:sym typeface="Bookshelf Symbol 5" pitchFamily="2" charset="2"/>
              </a:rPr>
              <a:t>Kombinationen </a:t>
            </a:r>
            <a:r>
              <a:rPr lang="de-DE" sz="2300" dirty="0">
                <a:sym typeface="Bookshelf Symbol 5" pitchFamily="2" charset="2"/>
              </a:rPr>
              <a:t>k- </a:t>
            </a:r>
            <a:r>
              <a:rPr lang="de-DE" sz="2300" dirty="0" err="1">
                <a:sym typeface="Bookshelf Symbol 5" pitchFamily="2" charset="2"/>
              </a:rPr>
              <a:t>ter</a:t>
            </a:r>
            <a:r>
              <a:rPr lang="de-DE" sz="2300" dirty="0">
                <a:sym typeface="Bookshelf Symbol 5" pitchFamily="2" charset="2"/>
              </a:rPr>
              <a:t> Ordnung ohne Berücksichtigung der </a:t>
            </a:r>
          </a:p>
          <a:p>
            <a:pPr eaLnBrk="1" hangingPunct="1"/>
            <a:r>
              <a:rPr lang="de-DE" sz="2300" dirty="0">
                <a:sym typeface="Bookshelf Symbol 5" pitchFamily="2" charset="2"/>
              </a:rPr>
              <a:t>Anordnung und mit Wiederholung</a:t>
            </a:r>
            <a:r>
              <a:rPr lang="de-DE" dirty="0">
                <a:sym typeface="Bookshelf Symbol 5" pitchFamily="2" charset="2"/>
              </a:rPr>
              <a:t> 		   .</a:t>
            </a:r>
          </a:p>
        </p:txBody>
      </p:sp>
      <p:sp>
        <p:nvSpPr>
          <p:cNvPr id="624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7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8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9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1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2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3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4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5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6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8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90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91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92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93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94" name="Rectangle 2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9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96" name="Rectangle 30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97" name="Rectangle 3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98" name="Rectangle 3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99" name="Rectangle 3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62466" name="Object 34"/>
          <p:cNvGraphicFramePr>
            <a:graphicFrameLocks noChangeAspect="1"/>
          </p:cNvGraphicFramePr>
          <p:nvPr/>
        </p:nvGraphicFramePr>
        <p:xfrm>
          <a:off x="5486400" y="2438400"/>
          <a:ext cx="477838" cy="790575"/>
        </p:xfrm>
        <a:graphic>
          <a:graphicData uri="http://schemas.openxmlformats.org/presentationml/2006/ole">
            <p:oleObj spid="_x0000_s160770" name="Formel" r:id="rId3" imgW="279400" imgH="457200" progId="Equation.3">
              <p:embed/>
            </p:oleObj>
          </a:graphicData>
        </a:graphic>
      </p:graphicFrame>
      <p:sp>
        <p:nvSpPr>
          <p:cNvPr id="62500" name="Rectangle 3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62467" name="Object 36"/>
          <p:cNvGraphicFramePr>
            <a:graphicFrameLocks noChangeAspect="1"/>
          </p:cNvGraphicFramePr>
          <p:nvPr/>
        </p:nvGraphicFramePr>
        <p:xfrm>
          <a:off x="7920038" y="5638800"/>
          <a:ext cx="1223962" cy="803275"/>
        </p:xfrm>
        <a:graphic>
          <a:graphicData uri="http://schemas.openxmlformats.org/presentationml/2006/ole">
            <p:oleObj spid="_x0000_s160771" name="Formel" r:id="rId4" imgW="698500" imgH="457200" progId="Equation.3">
              <p:embed/>
            </p:oleObj>
          </a:graphicData>
        </a:graphic>
      </p:graphicFrame>
    </p:spTree>
  </p:cSld>
  <p:clrMapOvr>
    <a:masterClrMapping/>
  </p:clrMapOvr>
  <p:transition advTm="99666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09538" y="188913"/>
            <a:ext cx="90344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Bei der Beurteilung der Klangqualität von 10 Lautsprecher-Boxen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verschiedener Hersteller wird so verfahren, dass die Tester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jeweils einen Hörvergleich zwischen 2 Boxen-Paaren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vornehmen. Um die Objektivität der Tester zu überprüfen, soll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auch jeweils ein Hörvergleich zwischen zwei Boxen-Paaren des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gleichen Fabrikats stattfinden. </a:t>
            </a: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endParaRPr lang="de-DE" sz="2400"/>
          </a:p>
          <a:p>
            <a:endParaRPr lang="de-DE" sz="2400"/>
          </a:p>
        </p:txBody>
      </p:sp>
    </p:spTree>
  </p:cSld>
  <p:clrMapOvr>
    <a:masterClrMapping/>
  </p:clrMapOvr>
  <p:transition advTm="31595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109538" y="188913"/>
            <a:ext cx="90344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Bei der Beurteilung der Klangqualität von 10 Lautsprecher-Boxen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verschiedener Hersteller wird so verfahren, dass die Tester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jeweils einen Hörvergleich zwischen 2 Boxen-Paaren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vornehmen. Um die Objektivität der Tester zu überprüfen, soll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auch jeweils ein Hörvergleich zwischen zwei Boxen-Paaren des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gleichen Fabrikats stattfinden. </a:t>
            </a:r>
          </a:p>
          <a:p>
            <a:pPr eaLnBrk="1" hangingPunct="1"/>
            <a:endParaRPr lang="de-DE" sz="2400">
              <a:cs typeface="Times New Roman" panose="02020603050405020304" pitchFamily="18" charset="0"/>
            </a:endParaRP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Da es hierbei nicht auf die Reihenfolge ankommt und </a:t>
            </a:r>
          </a:p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Wiederholungen zugelassen sind, muss jeder Tester insgesamt</a:t>
            </a:r>
            <a:endParaRPr lang="de-DE" sz="2400"/>
          </a:p>
          <a:p>
            <a:endParaRPr lang="de-DE" sz="2400"/>
          </a:p>
        </p:txBody>
      </p:sp>
      <p:graphicFrame>
        <p:nvGraphicFramePr>
          <p:cNvPr id="63490" name="Object 3"/>
          <p:cNvGraphicFramePr>
            <a:graphicFrameLocks noChangeAspect="1"/>
          </p:cNvGraphicFramePr>
          <p:nvPr/>
        </p:nvGraphicFramePr>
        <p:xfrm>
          <a:off x="611188" y="3789363"/>
          <a:ext cx="2952750" cy="901700"/>
        </p:xfrm>
        <a:graphic>
          <a:graphicData uri="http://schemas.openxmlformats.org/presentationml/2006/ole">
            <p:oleObj spid="_x0000_s161794" name="Formel" r:id="rId3" imgW="1498600" imgH="457200" progId="Equation.3">
              <p:embed/>
            </p:oleObj>
          </a:graphicData>
        </a:graphic>
      </p:graphicFrame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30175" y="5059363"/>
            <a:ext cx="386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Hörvergleiche durchführen.</a:t>
            </a:r>
            <a:endParaRPr lang="de-DE" sz="2400"/>
          </a:p>
        </p:txBody>
      </p:sp>
    </p:spTree>
  </p:cSld>
  <p:clrMapOvr>
    <a:masterClrMapping/>
  </p:clrMapOvr>
  <p:transition advTm="25136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</a:p>
        </p:txBody>
      </p:sp>
      <p:sp>
        <p:nvSpPr>
          <p:cNvPr id="3076" name="Textfeld 2"/>
          <p:cNvSpPr txBox="1">
            <a:spLocks noChangeArrowheads="1"/>
          </p:cNvSpPr>
          <p:nvPr/>
        </p:nvSpPr>
        <p:spPr bwMode="auto">
          <a:xfrm>
            <a:off x="755650" y="1700213"/>
            <a:ext cx="756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a1=4, a2=7, a3=12, a4=18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00113" y="2349500"/>
          <a:ext cx="5100637" cy="790575"/>
        </p:xfrm>
        <a:graphic>
          <a:graphicData uri="http://schemas.openxmlformats.org/presentationml/2006/ole">
            <p:oleObj spid="_x0000_s3081" name="Formel" r:id="rId3" imgW="2781300" imgH="431800" progId="Equation.3">
              <p:embed/>
            </p:oleObj>
          </a:graphicData>
        </a:graphic>
      </p:graphicFrame>
      <p:sp>
        <p:nvSpPr>
          <p:cNvPr id="3077" name="Textfeld 4"/>
          <p:cNvSpPr txBox="1">
            <a:spLocks noChangeArrowheads="1"/>
          </p:cNvSpPr>
          <p:nvPr/>
        </p:nvSpPr>
        <p:spPr bwMode="auto">
          <a:xfrm>
            <a:off x="755650" y="4508500"/>
            <a:ext cx="77771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Eine größere Bedeutung hat das Summenzeichen, wenn es möglich ist, die zu summierende Größe a</a:t>
            </a:r>
            <a:r>
              <a:rPr lang="de-DE" baseline="-25000"/>
              <a:t>i </a:t>
            </a:r>
            <a:r>
              <a:rPr lang="de-DE"/>
              <a:t>explizit als eine Funktion des Summationsindex i darzustellen.</a:t>
            </a:r>
          </a:p>
          <a:p>
            <a:pPr eaLnBrk="1" hangingPunct="1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2" name="Textfeld 4"/>
          <p:cNvSpPr txBox="1">
            <a:spLocks noChangeArrowheads="1"/>
          </p:cNvSpPr>
          <p:nvPr/>
        </p:nvSpPr>
        <p:spPr bwMode="auto">
          <a:xfrm>
            <a:off x="359631" y="283449"/>
            <a:ext cx="8424738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/>
              <a:t>Faustregel:</a:t>
            </a:r>
          </a:p>
          <a:p>
            <a:pPr eaLnBrk="1" hangingPunct="1"/>
            <a:r>
              <a:rPr lang="de-DE" dirty="0"/>
              <a:t>1. unterscheiden sich die Folgeglieder um gleichen Betrag (habe er den Wert d), dann ist der Ausdruck etwas mit i*d (wobei i der Laufindex ist), z.B. 2+5+8+11; hier ist gleiche Differenz 3, also ist Formel 3*i, nun geht es mit Startwert los. Starte ich mit i=1, so </a:t>
            </a:r>
            <a:r>
              <a:rPr lang="de-DE"/>
              <a:t>wäre </a:t>
            </a:r>
            <a:r>
              <a:rPr lang="de-DE" smtClean="0"/>
              <a:t>1*3=3 </a:t>
            </a:r>
            <a:r>
              <a:rPr lang="de-DE" dirty="0"/>
              <a:t>und 1 zu hoch, also muss ich meinen Ausdruck, wenn ich mit i=1 starte um 1 reduzieren. Formel lautet Summe I=1 bis 4 von 3*i-1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2. Kann ich Regel 1) nicht anwenden, zerlege ich jeden Summanden um zu sehen, dass sich die zerlegten Teile je Summand um 1 in den Bestandteilen erhöhen, z.B. 4+9+16+25</a:t>
            </a:r>
          </a:p>
          <a:p>
            <a:pPr eaLnBrk="1" hangingPunct="1"/>
            <a:r>
              <a:rPr lang="de-DE" dirty="0"/>
              <a:t>Ich zerlege 2*2+3*3+4*4+5*5</a:t>
            </a:r>
          </a:p>
          <a:p>
            <a:pPr eaLnBrk="1" hangingPunct="1"/>
            <a:r>
              <a:rPr lang="de-DE" dirty="0"/>
              <a:t>also je Summand werden die zwei Faktoren des Produktes um 1 größer, genau das mach ja auch der Summationsindex i, </a:t>
            </a:r>
          </a:p>
          <a:p>
            <a:pPr eaLnBrk="1" hangingPunct="1"/>
            <a:r>
              <a:rPr lang="de-DE" dirty="0"/>
              <a:t>starte ich mit i=2 wäre i*i der erste Summand  2*2 und dann steigt i auf 3 und der zweite Summand wäre 3*3, so dass ich habe: Summe I=2 bis 5 von i*i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b="1" dirty="0"/>
              <a:t>3. </a:t>
            </a:r>
            <a:r>
              <a:rPr lang="de-DE" dirty="0"/>
              <a:t>Das Vorzeichenalternieren bei den Summanden lässt sich mit (-1)</a:t>
            </a:r>
            <a:r>
              <a:rPr lang="de-DE" baseline="30000" dirty="0"/>
              <a:t>i</a:t>
            </a:r>
            <a:r>
              <a:rPr lang="de-DE" dirty="0"/>
              <a:t> realisieren ((-1)^1=-1;(-1)^2=1; i(-1)^3=-1; (-1)^4=1),  wobei man die Potenz i so variieren muss (i, i+1), so dass er erste Summand das richtige Vorzeichen hat, z.B. 1,-2,3.-4 benötigt (-1)</a:t>
            </a:r>
            <a:r>
              <a:rPr lang="de-DE" baseline="30000" dirty="0"/>
              <a:t>i-1</a:t>
            </a:r>
            <a:r>
              <a:rPr lang="de-DE" dirty="0"/>
              <a:t>, da erstes positiv sein muss und wenn i bei 1 beginnt muss zwei als Potenz beim ersten Summanden raus kommen.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advTm="6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9236287"/>
              </p:ext>
            </p:extLst>
          </p:nvPr>
        </p:nvGraphicFramePr>
        <p:xfrm>
          <a:off x="1204913" y="1768475"/>
          <a:ext cx="3132137" cy="500063"/>
        </p:xfrm>
        <a:graphic>
          <a:graphicData uri="http://schemas.openxmlformats.org/presentationml/2006/ole">
            <p:oleObj spid="_x0000_s5129" name="Formel" r:id="rId3" imgW="1104840" imgH="177480" progId="Equation.3">
              <p:embed/>
            </p:oleObj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</p:spTree>
  </p:cSld>
  <p:clrMapOvr>
    <a:masterClrMapping/>
  </p:clrMapOvr>
  <p:transition advTm="5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684213" y="1412875"/>
          <a:ext cx="4175125" cy="1212850"/>
        </p:xfrm>
        <a:graphic>
          <a:graphicData uri="http://schemas.openxmlformats.org/presentationml/2006/ole">
            <p:oleObj spid="_x0000_s108548" name="Formel" r:id="rId3" imgW="1473200" imgH="431800" progId="Equation.3">
              <p:embed/>
            </p:oleObj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</p:spTree>
    <p:extLst>
      <p:ext uri="{BB962C8B-B14F-4D97-AF65-F5344CB8AC3E}">
        <p14:creationId xmlns:p14="http://schemas.microsoft.com/office/powerpoint/2010/main" xmlns="" val="2425478808"/>
      </p:ext>
    </p:extLst>
  </p:cSld>
  <p:clrMapOvr>
    <a:masterClrMapping/>
  </p:clrMapOvr>
  <p:transition advTm="5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900113" y="620713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900113" y="1484313"/>
          <a:ext cx="3924300" cy="992187"/>
        </p:xfrm>
        <a:graphic>
          <a:graphicData uri="http://schemas.openxmlformats.org/presentationml/2006/ole">
            <p:oleObj spid="_x0000_s6154" name="Formel" r:id="rId3" imgW="1548728" imgH="393529" progId="Equation.3">
              <p:embed/>
            </p:oleObj>
          </a:graphicData>
        </a:graphic>
      </p:graphicFrame>
    </p:spTree>
  </p:cSld>
  <p:clrMapOvr>
    <a:masterClrMapping/>
  </p:clrMapOvr>
  <p:transition advTm="5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900113" y="620713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900113" y="1484313"/>
          <a:ext cx="5616575" cy="1066800"/>
        </p:xfrm>
        <a:graphic>
          <a:graphicData uri="http://schemas.openxmlformats.org/presentationml/2006/ole">
            <p:oleObj spid="_x0000_s7178" name="Formel" r:id="rId3" imgW="2260600" imgH="431800" progId="Equation.3">
              <p:embed/>
            </p:oleObj>
          </a:graphicData>
        </a:graphic>
      </p:graphicFrame>
    </p:spTree>
  </p:cSld>
  <p:clrMapOvr>
    <a:masterClrMapping/>
  </p:clrMapOvr>
  <p:transition advTm="5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900113" y="620713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900113" y="1484313"/>
          <a:ext cx="5543550" cy="1052512"/>
        </p:xfrm>
        <a:graphic>
          <a:graphicData uri="http://schemas.openxmlformats.org/presentationml/2006/ole">
            <p:oleObj spid="_x0000_s8208" name="Formel" r:id="rId3" imgW="2260600" imgH="431800" progId="Equation.3">
              <p:embed/>
            </p:oleObj>
          </a:graphicData>
        </a:graphic>
      </p:graphicFrame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755650" y="3284538"/>
            <a:ext cx="63595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cs typeface="Times New Roman" panose="02020603050405020304" pitchFamily="18" charset="0"/>
              </a:rPr>
              <a:t>Hierbei lautet das allgemeine Bildungsgesetz:</a:t>
            </a:r>
            <a:r>
              <a:rPr lang="de-DE" sz="1200">
                <a:cs typeface="Times New Roman" panose="02020603050405020304" pitchFamily="18" charset="0"/>
              </a:rPr>
              <a:t/>
            </a:r>
            <a:br>
              <a:rPr lang="de-DE" sz="1200">
                <a:cs typeface="Times New Roman" panose="02020603050405020304" pitchFamily="18" charset="0"/>
              </a:rPr>
            </a:br>
            <a:endParaRPr lang="de-DE"/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827088" y="4005263"/>
          <a:ext cx="3457575" cy="922337"/>
        </p:xfrm>
        <a:graphic>
          <a:graphicData uri="http://schemas.openxmlformats.org/presentationml/2006/ole">
            <p:oleObj spid="_x0000_s8209" name="Formel" r:id="rId4" imgW="1574800" imgH="419100" progId="Equation.3">
              <p:embed/>
            </p:oleObj>
          </a:graphicData>
        </a:graphic>
      </p:graphicFrame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2944813" y="3776663"/>
            <a:ext cx="265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200">
                <a:cs typeface="Times New Roman" panose="02020603050405020304" pitchFamily="18" charset="0"/>
              </a:rPr>
              <a:t>.</a:t>
            </a:r>
            <a:r>
              <a:rPr lang="de-DE" sz="1100"/>
              <a:t> </a:t>
            </a:r>
            <a:endParaRPr lang="de-DE"/>
          </a:p>
        </p:txBody>
      </p:sp>
    </p:spTree>
  </p:cSld>
  <p:clrMapOvr>
    <a:masterClrMapping/>
  </p:clrMapOvr>
  <p:transition advTm="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Gliederung</a:t>
            </a:r>
            <a:endParaRPr lang="en-US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dirty="0" smtClean="0"/>
              <a:t>Summenzeichen</a:t>
            </a:r>
          </a:p>
          <a:p>
            <a:pPr eaLnBrk="1" hangingPunct="1">
              <a:defRPr/>
            </a:pPr>
            <a:r>
              <a:rPr lang="de-DE" dirty="0" smtClean="0"/>
              <a:t>Produktzeichen</a:t>
            </a:r>
          </a:p>
          <a:p>
            <a:pPr eaLnBrk="1" hangingPunct="1">
              <a:defRPr/>
            </a:pPr>
            <a:r>
              <a:rPr lang="de-DE" dirty="0" smtClean="0"/>
              <a:t>Binomialkoeffizient und Fakultät</a:t>
            </a:r>
          </a:p>
          <a:p>
            <a:pPr eaLnBrk="1" hangingPunct="1">
              <a:defRPr/>
            </a:pPr>
            <a:r>
              <a:rPr lang="de-DE" dirty="0" smtClean="0"/>
              <a:t>Logarithmus </a:t>
            </a:r>
            <a:r>
              <a:rPr lang="de-DE" dirty="0" err="1" smtClean="0"/>
              <a:t>naturalis</a:t>
            </a:r>
            <a:r>
              <a:rPr lang="de-DE" dirty="0" smtClean="0"/>
              <a:t> (</a:t>
            </a:r>
            <a:r>
              <a:rPr lang="de-DE" dirty="0" err="1" smtClean="0"/>
              <a:t>ln</a:t>
            </a:r>
            <a:r>
              <a:rPr lang="de-DE" dirty="0" smtClean="0"/>
              <a:t>)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611188" y="4762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611188" y="1700213"/>
          <a:ext cx="3600450" cy="461962"/>
        </p:xfrm>
        <a:graphic>
          <a:graphicData uri="http://schemas.openxmlformats.org/presentationml/2006/ole">
            <p:oleObj spid="_x0000_s9227" name="Formel" r:id="rId3" imgW="1371600" imgH="177800" progId="Equation.3">
              <p:embed/>
            </p:oleObj>
          </a:graphicData>
        </a:graphic>
      </p:graphicFrame>
    </p:spTree>
  </p:cSld>
  <p:clrMapOvr>
    <a:masterClrMapping/>
  </p:clrMapOvr>
  <p:transition advTm="5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611188" y="4762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611188" y="1412875"/>
          <a:ext cx="6408737" cy="1104900"/>
        </p:xfrm>
        <a:graphic>
          <a:graphicData uri="http://schemas.openxmlformats.org/presentationml/2006/ole">
            <p:oleObj spid="_x0000_s10252" name="Formel" r:id="rId3" imgW="2489200" imgH="431800" progId="Equation.3">
              <p:embed/>
            </p:oleObj>
          </a:graphicData>
        </a:graphic>
      </p:graphicFrame>
    </p:spTree>
  </p:cSld>
  <p:clrMapOvr>
    <a:masterClrMapping/>
  </p:clrMapOvr>
  <p:transition advTm="6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11188" y="549275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611188" y="1412875"/>
          <a:ext cx="6265862" cy="1081088"/>
        </p:xfrm>
        <a:graphic>
          <a:graphicData uri="http://schemas.openxmlformats.org/presentationml/2006/ole">
            <p:oleObj spid="_x0000_s11277" name="Formel" r:id="rId3" imgW="2489200" imgH="431800" progId="Equation.3">
              <p:embed/>
            </p:oleObj>
          </a:graphicData>
        </a:graphic>
      </p:graphicFrame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250825" y="3573463"/>
            <a:ext cx="8713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Ungerade Zahlen kann man darstellen durch die Formel (2i-1); </a:t>
            </a:r>
          </a:p>
          <a:p>
            <a:pPr eaLnBrk="1" hangingPunct="1"/>
            <a:r>
              <a:rPr lang="de-DE" sz="2400"/>
              <a:t>einen Vorzeichenwechsel durch die Formel (-1)</a:t>
            </a:r>
            <a:r>
              <a:rPr lang="de-DE" sz="2400" baseline="30000"/>
              <a:t>i+1</a:t>
            </a:r>
            <a:r>
              <a:rPr lang="de-DE" sz="2400"/>
              <a:t> </a:t>
            </a:r>
          </a:p>
        </p:txBody>
      </p:sp>
    </p:spTree>
  </p:cSld>
  <p:clrMapOvr>
    <a:masterClrMapping/>
  </p:clrMapOvr>
  <p:transition advTm="54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11188" y="4762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755650" y="1125538"/>
          <a:ext cx="2833688" cy="460375"/>
        </p:xfrm>
        <a:graphic>
          <a:graphicData uri="http://schemas.openxmlformats.org/presentationml/2006/ole">
            <p:oleObj spid="_x0000_s12299" name="Formel" r:id="rId3" imgW="1079032" imgH="177723" progId="Equation.3">
              <p:embed/>
            </p:oleObj>
          </a:graphicData>
        </a:graphic>
      </p:graphicFrame>
      <p:sp>
        <p:nvSpPr>
          <p:cNvPr id="12295" name="Textfeld 6"/>
          <p:cNvSpPr txBox="1">
            <a:spLocks noChangeArrowheads="1"/>
          </p:cNvSpPr>
          <p:nvPr/>
        </p:nvSpPr>
        <p:spPr bwMode="auto">
          <a:xfrm>
            <a:off x="900113" y="1916113"/>
            <a:ext cx="8064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Da nicht gleicher Abstand zwischen den Summanden, teste ich Regel 2, d.h. zerlegen</a:t>
            </a:r>
          </a:p>
          <a:p>
            <a:pPr eaLnBrk="1" hangingPunct="1"/>
            <a:r>
              <a:rPr lang="de-DE"/>
              <a:t>4= 2*2</a:t>
            </a:r>
          </a:p>
          <a:p>
            <a:pPr eaLnBrk="1" hangingPunct="1"/>
            <a:r>
              <a:rPr lang="de-DE"/>
              <a:t>27=3*9=3*3*3</a:t>
            </a:r>
          </a:p>
          <a:p>
            <a:pPr eaLnBrk="1" hangingPunct="1"/>
            <a:r>
              <a:rPr lang="de-DE"/>
              <a:t>256=16*16=4*4*4*4</a:t>
            </a:r>
          </a:p>
          <a:p>
            <a:pPr eaLnBrk="1" hangingPunct="1"/>
            <a:r>
              <a:rPr lang="de-DE"/>
              <a:t>Also je Summand wird Faktor um 1 größer, also ist das i; aber die Anzahl der multiplizierenden i-s werden auch je Summand um eins mehr, also</a:t>
            </a:r>
          </a:p>
        </p:txBody>
      </p:sp>
    </p:spTree>
  </p:cSld>
  <p:clrMapOvr>
    <a:masterClrMapping/>
  </p:clrMapOvr>
  <p:transition advTm="54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11188" y="4762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755650" y="1125538"/>
          <a:ext cx="2833688" cy="460375"/>
        </p:xfrm>
        <a:graphic>
          <a:graphicData uri="http://schemas.openxmlformats.org/presentationml/2006/ole">
            <p:oleObj spid="_x0000_s13327" name="Formel" r:id="rId3" imgW="1079032" imgH="177723" progId="Equation.3">
              <p:embed/>
            </p:oleObj>
          </a:graphicData>
        </a:graphic>
      </p:graphicFrame>
      <p:sp>
        <p:nvSpPr>
          <p:cNvPr id="13320" name="Textfeld 6"/>
          <p:cNvSpPr txBox="1">
            <a:spLocks noChangeArrowheads="1"/>
          </p:cNvSpPr>
          <p:nvPr/>
        </p:nvSpPr>
        <p:spPr bwMode="auto">
          <a:xfrm>
            <a:off x="900113" y="1916113"/>
            <a:ext cx="8064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Da nicht gleicher Abstand zwischen den Summanden, teste ich Regel 2, d.h. zerlegen</a:t>
            </a:r>
          </a:p>
          <a:p>
            <a:pPr eaLnBrk="1" hangingPunct="1"/>
            <a:r>
              <a:rPr lang="de-DE"/>
              <a:t>4= 2*2</a:t>
            </a:r>
          </a:p>
          <a:p>
            <a:pPr eaLnBrk="1" hangingPunct="1"/>
            <a:r>
              <a:rPr lang="de-DE"/>
              <a:t>27=3*9=3*3*3</a:t>
            </a:r>
          </a:p>
          <a:p>
            <a:pPr eaLnBrk="1" hangingPunct="1"/>
            <a:r>
              <a:rPr lang="de-DE"/>
              <a:t>256=16*16=4*4*4*4</a:t>
            </a:r>
          </a:p>
          <a:p>
            <a:pPr eaLnBrk="1" hangingPunct="1"/>
            <a:r>
              <a:rPr lang="de-DE"/>
              <a:t>Also je Summand wird Faktor um 1 größer, also ist das i; aber die Anzahl der multiplizierenden i-s werden auch je Summand um eins mehr, also</a:t>
            </a:r>
          </a:p>
        </p:txBody>
      </p:sp>
      <p:graphicFrame>
        <p:nvGraphicFramePr>
          <p:cNvPr id="13315" name="Object 21"/>
          <p:cNvGraphicFramePr>
            <a:graphicFrameLocks noChangeAspect="1"/>
          </p:cNvGraphicFramePr>
          <p:nvPr/>
        </p:nvGraphicFramePr>
        <p:xfrm>
          <a:off x="1042988" y="4149725"/>
          <a:ext cx="587375" cy="752475"/>
        </p:xfrm>
        <a:graphic>
          <a:graphicData uri="http://schemas.openxmlformats.org/presentationml/2006/ole">
            <p:oleObj spid="_x0000_s13328" name="Formel" r:id="rId4" imgW="126835" imgH="202936" progId="Equation.3">
              <p:embed/>
            </p:oleObj>
          </a:graphicData>
        </a:graphic>
      </p:graphicFrame>
    </p:spTree>
  </p:cSld>
  <p:clrMapOvr>
    <a:masterClrMapping/>
  </p:clrMapOvr>
  <p:transition advTm="54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611188" y="4762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Beispiel: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755650" y="1125538"/>
          <a:ext cx="2833688" cy="460375"/>
        </p:xfrm>
        <a:graphic>
          <a:graphicData uri="http://schemas.openxmlformats.org/presentationml/2006/ole">
            <p:oleObj spid="_x0000_s14354" name="Formel" r:id="rId3" imgW="1079032" imgH="177723" progId="Equation.3">
              <p:embed/>
            </p:oleObj>
          </a:graphicData>
        </a:graphic>
      </p:graphicFrame>
      <p:graphicFrame>
        <p:nvGraphicFramePr>
          <p:cNvPr id="14339" name="Object 21"/>
          <p:cNvGraphicFramePr>
            <a:graphicFrameLocks noChangeAspect="1"/>
          </p:cNvGraphicFramePr>
          <p:nvPr/>
        </p:nvGraphicFramePr>
        <p:xfrm>
          <a:off x="4427538" y="981075"/>
          <a:ext cx="587375" cy="752475"/>
        </p:xfrm>
        <a:graphic>
          <a:graphicData uri="http://schemas.openxmlformats.org/presentationml/2006/ole">
            <p:oleObj spid="_x0000_s14355" name="Formel" r:id="rId4" imgW="126835" imgH="202936" progId="Equation.3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867400" y="620713"/>
          <a:ext cx="1330325" cy="1455737"/>
        </p:xfrm>
        <a:graphic>
          <a:graphicData uri="http://schemas.openxmlformats.org/presentationml/2006/ole">
            <p:oleObj spid="_x0000_s14356" name="Formel" r:id="rId5" imgW="317225" imgH="431425" progId="Equation.3">
              <p:embed/>
            </p:oleObj>
          </a:graphicData>
        </a:graphic>
      </p:graphicFrame>
    </p:spTree>
  </p:cSld>
  <p:clrMapOvr>
    <a:masterClrMapping/>
  </p:clrMapOvr>
  <p:transition advTm="54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1.4.1 Das Summenzeichen</a:t>
            </a:r>
            <a:r>
              <a:rPr lang="de-DE"/>
              <a:t> </a:t>
            </a:r>
          </a:p>
        </p:txBody>
      </p:sp>
      <p:sp>
        <p:nvSpPr>
          <p:cNvPr id="14347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latin typeface="Arial" charset="0"/>
                <a:sym typeface="Bookshelf Symbol 5" pitchFamily="2" charset="2"/>
              </a:rPr>
              <a:t>Für das Rechnen mit Summen gelten allgemein folgende Regeln:</a:t>
            </a:r>
            <a:endParaRPr lang="de-DE" sz="2400" b="1" dirty="0">
              <a:latin typeface="Arial" charset="0"/>
              <a:sym typeface="Bookshelf Symbol 5" pitchFamily="2" charset="2"/>
            </a:endParaRPr>
          </a:p>
          <a:p>
            <a:pPr>
              <a:defRPr/>
            </a:pPr>
            <a:r>
              <a:rPr lang="de-DE" sz="2400" b="1" dirty="0">
                <a:latin typeface="Arial" charset="0"/>
                <a:sym typeface="Bookshelf Symbol 5" pitchFamily="2" charset="2"/>
              </a:rPr>
              <a:t>(1.4.2) Satz</a:t>
            </a:r>
            <a:r>
              <a:rPr lang="de-DE" sz="2400" dirty="0">
                <a:latin typeface="Arial" charset="0"/>
                <a:sym typeface="Bookshelf Symbol 5" pitchFamily="2" charset="2"/>
              </a:rPr>
              <a:t> </a:t>
            </a:r>
          </a:p>
          <a:p>
            <a:pPr>
              <a:defRPr/>
            </a:pPr>
            <a:endParaRPr lang="de-DE" sz="2400" dirty="0">
              <a:latin typeface="Arial" charset="0"/>
              <a:sym typeface="Bookshelf Symbol 5" pitchFamily="2" charset="2"/>
            </a:endParaRPr>
          </a:p>
          <a:p>
            <a:pPr>
              <a:defRPr/>
            </a:pPr>
            <a:r>
              <a:rPr lang="de-DE" sz="2400" dirty="0">
                <a:latin typeface="Arial" charset="0"/>
                <a:sym typeface="Bookshelf Symbol 5" pitchFamily="2" charset="2"/>
              </a:rPr>
              <a:t>a.                              </a:t>
            </a:r>
            <a:r>
              <a:rPr lang="de-DE" sz="2000" dirty="0">
                <a:latin typeface="Arial" charset="0"/>
                <a:sym typeface="Bookshelf Symbol 5" pitchFamily="2" charset="2"/>
              </a:rPr>
              <a:t>(c = </a:t>
            </a:r>
            <a:r>
              <a:rPr lang="de-DE" sz="2000" dirty="0" err="1">
                <a:latin typeface="Arial" charset="0"/>
                <a:sym typeface="Bookshelf Symbol 5" pitchFamily="2" charset="2"/>
              </a:rPr>
              <a:t>const</a:t>
            </a:r>
            <a:r>
              <a:rPr lang="de-DE" sz="2000" dirty="0">
                <a:latin typeface="Arial" charset="0"/>
                <a:sym typeface="Bookshelf Symbol 5" pitchFamily="2" charset="2"/>
              </a:rPr>
              <a:t>);</a:t>
            </a:r>
          </a:p>
          <a:p>
            <a:pPr marL="457200" indent="-457200">
              <a:buFontTx/>
              <a:buAutoNum type="alphaLcParenBoth"/>
              <a:defRPr/>
            </a:pPr>
            <a:endParaRPr lang="de-DE" sz="2000" dirty="0">
              <a:latin typeface="Arial" charset="0"/>
              <a:sym typeface="Bookshelf Symbol 5" pitchFamily="2" charset="2"/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5362" name="Object 13"/>
          <p:cNvGraphicFramePr>
            <a:graphicFrameLocks noChangeAspect="1"/>
          </p:cNvGraphicFramePr>
          <p:nvPr/>
        </p:nvGraphicFramePr>
        <p:xfrm>
          <a:off x="1476375" y="2492375"/>
          <a:ext cx="1152525" cy="711200"/>
        </p:xfrm>
        <a:graphic>
          <a:graphicData uri="http://schemas.openxmlformats.org/presentationml/2006/ole">
            <p:oleObj spid="_x0000_s15385" name="Formel" r:id="rId3" imgW="698197" imgH="431613" progId="Equation.3">
              <p:embed/>
            </p:oleObj>
          </a:graphicData>
        </a:graphic>
      </p:graphicFrame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8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5363" name="Object 22"/>
          <p:cNvGraphicFramePr>
            <a:graphicFrameLocks noChangeAspect="1"/>
          </p:cNvGraphicFramePr>
          <p:nvPr/>
        </p:nvGraphicFramePr>
        <p:xfrm>
          <a:off x="5292725" y="2349500"/>
          <a:ext cx="3038475" cy="782638"/>
        </p:xfrm>
        <a:graphic>
          <a:graphicData uri="http://schemas.openxmlformats.org/presentationml/2006/ole">
            <p:oleObj spid="_x0000_s15386" name="Formel" r:id="rId4" imgW="1841500" imgH="431800" progId="Equation.3">
              <p:embed/>
            </p:oleObj>
          </a:graphicData>
        </a:graphic>
      </p:graphicFrame>
    </p:spTree>
  </p:cSld>
  <p:clrMapOvr>
    <a:masterClrMapping/>
  </p:clrMapOvr>
  <p:transition advTm="6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1.4.1 Das Summenzeichen</a:t>
            </a:r>
            <a:r>
              <a:rPr lang="de-DE"/>
              <a:t> </a:t>
            </a:r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sym typeface="Bookshelf Symbol 5" pitchFamily="2" charset="2"/>
              </a:rPr>
              <a:t>Für das Rechnen mit Summen gelten allgemein folgende Regeln:</a:t>
            </a:r>
            <a:endParaRPr lang="de-DE" sz="2400" b="1">
              <a:sym typeface="Bookshelf Symbol 5" pitchFamily="2" charset="2"/>
            </a:endParaRPr>
          </a:p>
          <a:p>
            <a:pPr eaLnBrk="1" hangingPunct="1"/>
            <a:r>
              <a:rPr lang="de-DE" sz="2400" b="1">
                <a:sym typeface="Bookshelf Symbol 5" pitchFamily="2" charset="2"/>
              </a:rPr>
              <a:t>(1.4.2) Satz</a:t>
            </a:r>
            <a:r>
              <a:rPr lang="de-DE" sz="2400">
                <a:sym typeface="Bookshelf Symbol 5" pitchFamily="2" charset="2"/>
              </a:rPr>
              <a:t>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(a)			(c = const);</a:t>
            </a:r>
          </a:p>
          <a:p>
            <a:pPr eaLnBrk="1" hangingPunct="1"/>
            <a:endParaRPr lang="de-DE" sz="20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(b)</a:t>
            </a:r>
          </a:p>
          <a:p>
            <a:pPr eaLnBrk="1" hangingPunct="1"/>
            <a:endParaRPr lang="de-DE" sz="2000">
              <a:sym typeface="Bookshelf Symbol 5" pitchFamily="2" charset="2"/>
            </a:endParaRPr>
          </a:p>
          <a:p>
            <a:pPr eaLnBrk="1" hangingPunct="1"/>
            <a:r>
              <a:rPr lang="de-DE">
                <a:sym typeface="Bookshelf Symbol 5" pitchFamily="2" charset="2"/>
              </a:rPr>
              <a:t>Ein Handelsunternehm,en hat 2 Filialen a und b und erzielt dort in einem Jahr die monatlichen Umsätze von ai und bi (i=1,…,12).</a:t>
            </a:r>
          </a:p>
          <a:p>
            <a:pPr eaLnBrk="1" hangingPunct="1"/>
            <a:r>
              <a:rPr lang="de-DE">
                <a:sym typeface="Bookshelf Symbol 5" pitchFamily="2" charset="2"/>
              </a:rPr>
              <a:t>Der gesamte Jahresumsatz berechnet sich aus</a:t>
            </a: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6386" name="Object 13"/>
          <p:cNvGraphicFramePr>
            <a:graphicFrameLocks noChangeAspect="1"/>
          </p:cNvGraphicFramePr>
          <p:nvPr/>
        </p:nvGraphicFramePr>
        <p:xfrm>
          <a:off x="1476375" y="2492375"/>
          <a:ext cx="1152525" cy="711200"/>
        </p:xfrm>
        <a:graphic>
          <a:graphicData uri="http://schemas.openxmlformats.org/presentationml/2006/ole">
            <p:oleObj spid="_x0000_s16413" name="Formel" r:id="rId3" imgW="698197" imgH="431613" progId="Equation.3">
              <p:embed/>
            </p:oleObj>
          </a:graphicData>
        </a:graphic>
      </p:graphicFrame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6387" name="Object 15"/>
          <p:cNvGraphicFramePr>
            <a:graphicFrameLocks noChangeAspect="1"/>
          </p:cNvGraphicFramePr>
          <p:nvPr/>
        </p:nvGraphicFramePr>
        <p:xfrm>
          <a:off x="1476375" y="3357563"/>
          <a:ext cx="2736850" cy="703262"/>
        </p:xfrm>
        <a:graphic>
          <a:graphicData uri="http://schemas.openxmlformats.org/presentationml/2006/ole">
            <p:oleObj spid="_x0000_s16414" name="Formel" r:id="rId4" imgW="1663700" imgH="431800" progId="Equation.3">
              <p:embed/>
            </p:oleObj>
          </a:graphicData>
        </a:graphic>
      </p:graphicFrame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403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1403350" y="5084763"/>
          <a:ext cx="2568575" cy="703262"/>
        </p:xfrm>
        <a:graphic>
          <a:graphicData uri="http://schemas.openxmlformats.org/presentationml/2006/ole">
            <p:oleObj spid="_x0000_s16415" name="Formel" r:id="rId5" imgW="1562100" imgH="431800" progId="Equation.3">
              <p:embed/>
            </p:oleObj>
          </a:graphicData>
        </a:graphic>
      </p:graphicFrame>
    </p:spTree>
  </p:cSld>
  <p:clrMapOvr>
    <a:masterClrMapping/>
  </p:clrMapOvr>
  <p:transition advTm="64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6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1.4.1 Das Summenzeichen</a:t>
            </a:r>
            <a:r>
              <a:rPr lang="de-DE"/>
              <a:t> </a:t>
            </a:r>
          </a:p>
        </p:txBody>
      </p:sp>
      <p:sp>
        <p:nvSpPr>
          <p:cNvPr id="17419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sym typeface="Bookshelf Symbol 5" pitchFamily="2" charset="2"/>
              </a:rPr>
              <a:t>Für das Rechnen mit Summen gelten allgemein folgende Regeln:</a:t>
            </a:r>
            <a:endParaRPr lang="de-DE" sz="2400" b="1">
              <a:sym typeface="Bookshelf Symbol 5" pitchFamily="2" charset="2"/>
            </a:endParaRPr>
          </a:p>
          <a:p>
            <a:pPr eaLnBrk="1" hangingPunct="1"/>
            <a:r>
              <a:rPr lang="de-DE" sz="2400" b="1">
                <a:sym typeface="Bookshelf Symbol 5" pitchFamily="2" charset="2"/>
              </a:rPr>
              <a:t>(1.4.2) Satz</a:t>
            </a:r>
            <a:r>
              <a:rPr lang="de-DE" sz="2400">
                <a:sym typeface="Bookshelf Symbol 5" pitchFamily="2" charset="2"/>
              </a:rPr>
              <a:t>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(a)			(c = const);</a:t>
            </a:r>
          </a:p>
          <a:p>
            <a:pPr eaLnBrk="1" hangingPunct="1"/>
            <a:endParaRPr lang="de-DE" sz="20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(b)</a:t>
            </a:r>
          </a:p>
          <a:p>
            <a:pPr eaLnBrk="1" hangingPunct="1"/>
            <a:endParaRPr lang="de-DE" sz="20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(c)			(c </a:t>
            </a:r>
            <a:r>
              <a:rPr lang="de-DE" sz="2000">
                <a:sym typeface="Symbol" panose="05050102010706020507" pitchFamily="18" charset="2"/>
              </a:rPr>
              <a:t></a:t>
            </a:r>
            <a:r>
              <a:rPr lang="de-DE" sz="2000">
                <a:sym typeface="Bookshelf Symbol 5" pitchFamily="2" charset="2"/>
              </a:rPr>
              <a:t> IR); </a:t>
            </a:r>
          </a:p>
          <a:p>
            <a:pPr eaLnBrk="1" hangingPunct="1"/>
            <a:endParaRPr lang="de-DE" sz="20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(d)				(m </a:t>
            </a:r>
            <a:r>
              <a:rPr lang="de-DE" sz="2000">
                <a:sym typeface="Symbol" panose="05050102010706020507" pitchFamily="18" charset="2"/>
              </a:rPr>
              <a:t></a:t>
            </a:r>
            <a:r>
              <a:rPr lang="de-DE" sz="2000">
                <a:sym typeface="Bookshelf Symbol 5" pitchFamily="2" charset="2"/>
              </a:rPr>
              <a:t> k </a:t>
            </a:r>
            <a:r>
              <a:rPr lang="de-DE" sz="2000">
                <a:sym typeface="Symbol" panose="05050102010706020507" pitchFamily="18" charset="2"/>
              </a:rPr>
              <a:t></a:t>
            </a:r>
            <a:r>
              <a:rPr lang="de-DE" sz="2000">
                <a:sym typeface="Bookshelf Symbol 5" pitchFamily="2" charset="2"/>
              </a:rPr>
              <a:t> n - 1); </a:t>
            </a: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Ein Unternehmen kann seinen jährlichen Gesamtumsatz bestimmen als Addition der Monatssummen oder Addition der beiden Halbjahre</a:t>
            </a:r>
          </a:p>
          <a:p>
            <a:pPr eaLnBrk="1" hangingPunct="1"/>
            <a:endParaRPr lang="de-DE" sz="2000">
              <a:sym typeface="Bookshelf Symbol 5" pitchFamily="2" charset="2"/>
            </a:endParaRPr>
          </a:p>
        </p:txBody>
      </p:sp>
      <p:sp>
        <p:nvSpPr>
          <p:cNvPr id="174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1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3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4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5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7410" name="Object 13"/>
          <p:cNvGraphicFramePr>
            <a:graphicFrameLocks noChangeAspect="1"/>
          </p:cNvGraphicFramePr>
          <p:nvPr/>
        </p:nvGraphicFramePr>
        <p:xfrm>
          <a:off x="1476375" y="2492375"/>
          <a:ext cx="1152525" cy="711200"/>
        </p:xfrm>
        <a:graphic>
          <a:graphicData uri="http://schemas.openxmlformats.org/presentationml/2006/ole">
            <p:oleObj spid="_x0000_s17445" name="Formel" r:id="rId3" imgW="698197" imgH="431613" progId="Equation.3">
              <p:embed/>
            </p:oleObj>
          </a:graphicData>
        </a:graphic>
      </p:graphicFrame>
      <p:sp>
        <p:nvSpPr>
          <p:cNvPr id="17426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7411" name="Object 15"/>
          <p:cNvGraphicFramePr>
            <a:graphicFrameLocks noChangeAspect="1"/>
          </p:cNvGraphicFramePr>
          <p:nvPr/>
        </p:nvGraphicFramePr>
        <p:xfrm>
          <a:off x="1476375" y="3284538"/>
          <a:ext cx="2736850" cy="703262"/>
        </p:xfrm>
        <a:graphic>
          <a:graphicData uri="http://schemas.openxmlformats.org/presentationml/2006/ole">
            <p:oleObj spid="_x0000_s17446" name="Formel" r:id="rId4" imgW="1663700" imgH="431800" progId="Equation.3">
              <p:embed/>
            </p:oleObj>
          </a:graphicData>
        </a:graphic>
      </p:graphicFrame>
      <p:sp>
        <p:nvSpPr>
          <p:cNvPr id="1742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7412" name="Object 17"/>
          <p:cNvGraphicFramePr>
            <a:graphicFrameLocks noChangeAspect="1"/>
          </p:cNvGraphicFramePr>
          <p:nvPr/>
        </p:nvGraphicFramePr>
        <p:xfrm>
          <a:off x="1476375" y="4076700"/>
          <a:ext cx="1584325" cy="704850"/>
        </p:xfrm>
        <a:graphic>
          <a:graphicData uri="http://schemas.openxmlformats.org/presentationml/2006/ole">
            <p:oleObj spid="_x0000_s17447" name="Formel" r:id="rId5" imgW="965200" imgH="431800" progId="Equation.3">
              <p:embed/>
            </p:oleObj>
          </a:graphicData>
        </a:graphic>
      </p:graphicFrame>
      <p:sp>
        <p:nvSpPr>
          <p:cNvPr id="17428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7413" name="Object 19"/>
          <p:cNvGraphicFramePr>
            <a:graphicFrameLocks noChangeAspect="1"/>
          </p:cNvGraphicFramePr>
          <p:nvPr/>
        </p:nvGraphicFramePr>
        <p:xfrm>
          <a:off x="1476375" y="4868863"/>
          <a:ext cx="2160588" cy="700087"/>
        </p:xfrm>
        <a:graphic>
          <a:graphicData uri="http://schemas.openxmlformats.org/presentationml/2006/ole">
            <p:oleObj spid="_x0000_s17448" name="Formel" r:id="rId6" imgW="1320227" imgH="431613" progId="Equation.3">
              <p:embed/>
            </p:oleObj>
          </a:graphicData>
        </a:graphic>
      </p:graphicFrame>
      <p:sp>
        <p:nvSpPr>
          <p:cNvPr id="17429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7414" name="Object 7"/>
          <p:cNvGraphicFramePr>
            <a:graphicFrameLocks noChangeAspect="1"/>
          </p:cNvGraphicFramePr>
          <p:nvPr/>
        </p:nvGraphicFramePr>
        <p:xfrm>
          <a:off x="1589088" y="6157913"/>
          <a:ext cx="2076450" cy="700087"/>
        </p:xfrm>
        <a:graphic>
          <a:graphicData uri="http://schemas.openxmlformats.org/presentationml/2006/ole">
            <p:oleObj spid="_x0000_s17449" name="Formel" r:id="rId7" imgW="1269449" imgH="431613" progId="Equation.3">
              <p:embed/>
            </p:oleObj>
          </a:graphicData>
        </a:graphic>
      </p:graphicFrame>
    </p:spTree>
  </p:cSld>
  <p:clrMapOvr>
    <a:masterClrMapping/>
  </p:clrMapOvr>
  <p:transition advTm="64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2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1.4.1 Das Summenzeichen</a:t>
            </a:r>
            <a:r>
              <a:rPr lang="de-DE"/>
              <a:t> </a:t>
            </a:r>
          </a:p>
        </p:txBody>
      </p:sp>
      <p:sp>
        <p:nvSpPr>
          <p:cNvPr id="18444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sym typeface="Bookshelf Symbol 5" pitchFamily="2" charset="2"/>
              </a:rPr>
              <a:t>Für das Rechnen mit Summen gelten allgemein folgende Regeln:</a:t>
            </a:r>
            <a:endParaRPr lang="de-DE" sz="2400" b="1">
              <a:sym typeface="Bookshelf Symbol 5" pitchFamily="2" charset="2"/>
            </a:endParaRPr>
          </a:p>
          <a:p>
            <a:pPr eaLnBrk="1" hangingPunct="1"/>
            <a:r>
              <a:rPr lang="de-DE" sz="2400" b="1">
                <a:sym typeface="Bookshelf Symbol 5" pitchFamily="2" charset="2"/>
              </a:rPr>
              <a:t>(1.4.2) Satz</a:t>
            </a:r>
            <a:r>
              <a:rPr lang="de-DE" sz="2400">
                <a:sym typeface="Bookshelf Symbol 5" pitchFamily="2" charset="2"/>
              </a:rPr>
              <a:t>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(a)			(c = const);</a:t>
            </a:r>
          </a:p>
          <a:p>
            <a:pPr eaLnBrk="1" hangingPunct="1"/>
            <a:endParaRPr lang="de-DE" sz="20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(b)</a:t>
            </a:r>
          </a:p>
          <a:p>
            <a:pPr eaLnBrk="1" hangingPunct="1"/>
            <a:endParaRPr lang="de-DE" sz="20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(c)			(c </a:t>
            </a:r>
            <a:r>
              <a:rPr lang="de-DE" sz="2000">
                <a:sym typeface="Symbol" panose="05050102010706020507" pitchFamily="18" charset="2"/>
              </a:rPr>
              <a:t></a:t>
            </a:r>
            <a:r>
              <a:rPr lang="de-DE" sz="2000">
                <a:sym typeface="Bookshelf Symbol 5" pitchFamily="2" charset="2"/>
              </a:rPr>
              <a:t> IR); </a:t>
            </a:r>
          </a:p>
          <a:p>
            <a:pPr eaLnBrk="1" hangingPunct="1"/>
            <a:endParaRPr lang="de-DE" sz="20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(d)				(m </a:t>
            </a:r>
            <a:r>
              <a:rPr lang="de-DE" sz="2000">
                <a:sym typeface="Symbol" panose="05050102010706020507" pitchFamily="18" charset="2"/>
              </a:rPr>
              <a:t></a:t>
            </a:r>
            <a:r>
              <a:rPr lang="de-DE" sz="2000">
                <a:sym typeface="Bookshelf Symbol 5" pitchFamily="2" charset="2"/>
              </a:rPr>
              <a:t> k </a:t>
            </a:r>
            <a:r>
              <a:rPr lang="de-DE" sz="2000">
                <a:sym typeface="Symbol" panose="05050102010706020507" pitchFamily="18" charset="2"/>
              </a:rPr>
              <a:t></a:t>
            </a:r>
            <a:r>
              <a:rPr lang="de-DE" sz="2000">
                <a:sym typeface="Bookshelf Symbol 5" pitchFamily="2" charset="2"/>
              </a:rPr>
              <a:t> n - 1); </a:t>
            </a: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endParaRPr lang="de-DE" sz="2000">
              <a:sym typeface="Bookshelf Symbol 5" pitchFamily="2" charset="2"/>
            </a:endParaRPr>
          </a:p>
          <a:p>
            <a:pPr eaLnBrk="1" hangingPunct="1"/>
            <a:r>
              <a:rPr lang="de-DE" sz="2000">
                <a:sym typeface="Bookshelf Symbol 5" pitchFamily="2" charset="2"/>
              </a:rPr>
              <a:t>(e)</a:t>
            </a:r>
          </a:p>
        </p:txBody>
      </p:sp>
      <p:sp>
        <p:nvSpPr>
          <p:cNvPr id="1844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8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9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50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8434" name="Object 13"/>
          <p:cNvGraphicFramePr>
            <a:graphicFrameLocks noChangeAspect="1"/>
          </p:cNvGraphicFramePr>
          <p:nvPr/>
        </p:nvGraphicFramePr>
        <p:xfrm>
          <a:off x="1476375" y="2492375"/>
          <a:ext cx="1152525" cy="711200"/>
        </p:xfrm>
        <a:graphic>
          <a:graphicData uri="http://schemas.openxmlformats.org/presentationml/2006/ole">
            <p:oleObj spid="_x0000_s18473" name="Formel" r:id="rId3" imgW="698197" imgH="431613" progId="Equation.3">
              <p:embed/>
            </p:oleObj>
          </a:graphicData>
        </a:graphic>
      </p:graphicFrame>
      <p:sp>
        <p:nvSpPr>
          <p:cNvPr id="18451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8435" name="Object 15"/>
          <p:cNvGraphicFramePr>
            <a:graphicFrameLocks noChangeAspect="1"/>
          </p:cNvGraphicFramePr>
          <p:nvPr/>
        </p:nvGraphicFramePr>
        <p:xfrm>
          <a:off x="1476375" y="3284538"/>
          <a:ext cx="2736850" cy="703262"/>
        </p:xfrm>
        <a:graphic>
          <a:graphicData uri="http://schemas.openxmlformats.org/presentationml/2006/ole">
            <p:oleObj spid="_x0000_s18474" name="Formel" r:id="rId4" imgW="1663700" imgH="431800" progId="Equation.3">
              <p:embed/>
            </p:oleObj>
          </a:graphicData>
        </a:graphic>
      </p:graphicFrame>
      <p:sp>
        <p:nvSpPr>
          <p:cNvPr id="184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8436" name="Object 17"/>
          <p:cNvGraphicFramePr>
            <a:graphicFrameLocks noChangeAspect="1"/>
          </p:cNvGraphicFramePr>
          <p:nvPr/>
        </p:nvGraphicFramePr>
        <p:xfrm>
          <a:off x="1476375" y="4076700"/>
          <a:ext cx="1584325" cy="704850"/>
        </p:xfrm>
        <a:graphic>
          <a:graphicData uri="http://schemas.openxmlformats.org/presentationml/2006/ole">
            <p:oleObj spid="_x0000_s18475" name="Formel" r:id="rId5" imgW="965200" imgH="431800" progId="Equation.3">
              <p:embed/>
            </p:oleObj>
          </a:graphicData>
        </a:graphic>
      </p:graphicFrame>
      <p:sp>
        <p:nvSpPr>
          <p:cNvPr id="1845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8437" name="Object 19"/>
          <p:cNvGraphicFramePr>
            <a:graphicFrameLocks noChangeAspect="1"/>
          </p:cNvGraphicFramePr>
          <p:nvPr/>
        </p:nvGraphicFramePr>
        <p:xfrm>
          <a:off x="1476375" y="4868863"/>
          <a:ext cx="2160588" cy="700087"/>
        </p:xfrm>
        <a:graphic>
          <a:graphicData uri="http://schemas.openxmlformats.org/presentationml/2006/ole">
            <p:oleObj spid="_x0000_s18476" name="Formel" r:id="rId6" imgW="1320227" imgH="431613" progId="Equation.3">
              <p:embed/>
            </p:oleObj>
          </a:graphicData>
        </a:graphic>
      </p:graphicFrame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8438" name="Object 21"/>
          <p:cNvGraphicFramePr>
            <a:graphicFrameLocks noChangeAspect="1"/>
          </p:cNvGraphicFramePr>
          <p:nvPr/>
        </p:nvGraphicFramePr>
        <p:xfrm>
          <a:off x="1476375" y="5661025"/>
          <a:ext cx="1584325" cy="692150"/>
        </p:xfrm>
        <a:graphic>
          <a:graphicData uri="http://schemas.openxmlformats.org/presentationml/2006/ole">
            <p:oleObj spid="_x0000_s18477" name="Formel" r:id="rId7" imgW="977900" imgH="431800" progId="Equation.3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325938" y="5661025"/>
          <a:ext cx="1501775" cy="692150"/>
        </p:xfrm>
        <a:graphic>
          <a:graphicData uri="http://schemas.openxmlformats.org/presentationml/2006/ole">
            <p:oleObj spid="_x0000_s18478" name="Formel" r:id="rId8" imgW="927100" imgH="431800" progId="Equation.3">
              <p:embed/>
            </p:oleObj>
          </a:graphicData>
        </a:graphic>
      </p:graphicFrame>
    </p:spTree>
  </p:cSld>
  <p:clrMapOvr>
    <a:masterClrMapping/>
  </p:clrMapOvr>
  <p:transition advTm="64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 Rechenregeln mit reellen Zahlen -Arithmetik</a:t>
            </a:r>
          </a:p>
          <a:p>
            <a:pPr algn="ctr"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9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70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71" name="Textfeld 10"/>
          <p:cNvSpPr txBox="1">
            <a:spLocks noChangeArrowheads="1"/>
          </p:cNvSpPr>
          <p:nvPr/>
        </p:nvSpPr>
        <p:spPr bwMode="auto">
          <a:xfrm>
            <a:off x="684213" y="1916113"/>
            <a:ext cx="73437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Die Menge IR der reellen Zahlen ist so konstruiert, dass in ihr die Ausführungen der vier Grundrechenarten möglich ist. </a:t>
            </a:r>
          </a:p>
          <a:p>
            <a:pPr eaLnBrk="1" hangingPunct="1"/>
            <a:r>
              <a:rPr lang="de-DE"/>
              <a:t>Für je zwei Zahlen a, b </a:t>
            </a:r>
            <a:r>
              <a:rPr lang="de-DE">
                <a:sym typeface="Symbol" panose="05050102010706020507" pitchFamily="18" charset="2"/>
              </a:rPr>
              <a:t></a:t>
            </a:r>
            <a:r>
              <a:rPr lang="de-DE"/>
              <a:t> R ist also auch</a:t>
            </a:r>
          </a:p>
          <a:p>
            <a:pPr eaLnBrk="1" hangingPunct="1"/>
            <a:r>
              <a:rPr lang="de-DE"/>
              <a:t>Addition			a + b </a:t>
            </a:r>
            <a:r>
              <a:rPr lang="de-DE">
                <a:sym typeface="Symbol" panose="05050102010706020507" pitchFamily="18" charset="2"/>
              </a:rPr>
              <a:t></a:t>
            </a:r>
            <a:r>
              <a:rPr lang="de-DE"/>
              <a:t> IR</a:t>
            </a:r>
          </a:p>
          <a:p>
            <a:pPr eaLnBrk="1" hangingPunct="1"/>
            <a:r>
              <a:rPr lang="en-US"/>
              <a:t>Subtraktion		a – b </a:t>
            </a:r>
            <a:r>
              <a:rPr lang="de-DE">
                <a:sym typeface="Symbol" panose="05050102010706020507" pitchFamily="18" charset="2"/>
              </a:rPr>
              <a:t></a:t>
            </a:r>
            <a:r>
              <a:rPr lang="de-DE"/>
              <a:t> </a:t>
            </a:r>
            <a:r>
              <a:rPr lang="en-US"/>
              <a:t>IR</a:t>
            </a:r>
            <a:endParaRPr lang="de-DE"/>
          </a:p>
          <a:p>
            <a:pPr eaLnBrk="1" hangingPunct="1"/>
            <a:r>
              <a:rPr lang="en-US"/>
              <a:t>Multiplikation		a * b </a:t>
            </a:r>
            <a:r>
              <a:rPr lang="de-DE">
                <a:sym typeface="Symbol" panose="05050102010706020507" pitchFamily="18" charset="2"/>
              </a:rPr>
              <a:t></a:t>
            </a:r>
            <a:r>
              <a:rPr lang="de-DE"/>
              <a:t> </a:t>
            </a:r>
            <a:r>
              <a:rPr lang="en-US"/>
              <a:t>IR</a:t>
            </a:r>
            <a:endParaRPr lang="de-DE"/>
          </a:p>
          <a:p>
            <a:pPr eaLnBrk="1" hangingPunct="1"/>
            <a:r>
              <a:rPr lang="de-DE"/>
              <a:t>Division (für b </a:t>
            </a:r>
            <a:r>
              <a:rPr lang="de-DE">
                <a:sym typeface="Symbol" panose="05050102010706020507" pitchFamily="18" charset="2"/>
              </a:rPr>
              <a:t></a:t>
            </a:r>
            <a:r>
              <a:rPr lang="de-DE"/>
              <a:t> 0)	a / b </a:t>
            </a:r>
            <a:r>
              <a:rPr lang="de-DE">
                <a:sym typeface="Symbol" panose="05050102010706020507" pitchFamily="18" charset="2"/>
              </a:rPr>
              <a:t></a:t>
            </a:r>
            <a:r>
              <a:rPr lang="de-DE"/>
              <a:t> IR</a:t>
            </a:r>
          </a:p>
          <a:p>
            <a:pPr eaLnBrk="1" hangingPunct="1"/>
            <a:endParaRPr lang="de-DE"/>
          </a:p>
        </p:txBody>
      </p:sp>
    </p:spTree>
  </p:cSld>
  <p:clrMapOvr>
    <a:masterClrMapping/>
  </p:clrMapOvr>
  <p:transition advTm="186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50825" y="260350"/>
            <a:ext cx="72532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Ein Betrieb verbraucht 8 Rohstoffe. </a:t>
            </a:r>
          </a:p>
          <a:p>
            <a:pPr eaLnBrk="1" hangingPunct="1"/>
            <a:r>
              <a:rPr lang="de-DE" sz="2400"/>
              <a:t>Der Verbrauch an Rohstoffen in Geldeinheiten (GE) </a:t>
            </a:r>
          </a:p>
          <a:p>
            <a:pPr eaLnBrk="1" hangingPunct="1"/>
            <a:r>
              <a:rPr lang="de-DE" sz="2400"/>
              <a:t>pro Monat sei gegeben.</a:t>
            </a:r>
          </a:p>
        </p:txBody>
      </p:sp>
    </p:spTree>
  </p:cSld>
  <p:clrMapOvr>
    <a:masterClrMapping/>
  </p:clrMapOvr>
  <p:transition advTm="5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07950" y="1628775"/>
          <a:ext cx="8964613" cy="4464050"/>
        </p:xfrm>
        <a:graphic>
          <a:graphicData uri="http://schemas.openxmlformats.org/presentationml/2006/ole">
            <p:oleObj spid="_x0000_s19463" name="Arbeitsblatt" r:id="rId3" imgW="8381160" imgH="3791160" progId="Excel.Sheet.8">
              <p:embed/>
            </p:oleObj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0825" y="260350"/>
            <a:ext cx="72532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Ein Betrieb verbraucht 8 Rohstoffe. </a:t>
            </a:r>
          </a:p>
          <a:p>
            <a:pPr eaLnBrk="1" hangingPunct="1"/>
            <a:r>
              <a:rPr lang="de-DE" sz="2400"/>
              <a:t>Der Verbrauch an Rohstoffen in Geldeinheiten (GE) </a:t>
            </a:r>
          </a:p>
          <a:p>
            <a:pPr eaLnBrk="1" hangingPunct="1"/>
            <a:r>
              <a:rPr lang="de-DE" sz="2400"/>
              <a:t>pro Monat sei gegeben.</a:t>
            </a:r>
          </a:p>
        </p:txBody>
      </p:sp>
    </p:spTree>
  </p:cSld>
  <p:clrMapOvr>
    <a:masterClrMapping/>
  </p:clrMapOvr>
  <p:transition advTm="8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7950" y="1628775"/>
          <a:ext cx="8964613" cy="4464050"/>
        </p:xfrm>
        <a:graphic>
          <a:graphicData uri="http://schemas.openxmlformats.org/presentationml/2006/ole">
            <p:oleObj spid="_x0000_s20487" name="Arbeitsblatt" r:id="rId3" imgW="8381160" imgH="3791160" progId="Excel.Sheet.8">
              <p:embed/>
            </p:oleObj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260350"/>
            <a:ext cx="72532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Ein Betrieb verbraucht 8 Rohstoffe. </a:t>
            </a:r>
          </a:p>
          <a:p>
            <a:pPr eaLnBrk="1" hangingPunct="1"/>
            <a:r>
              <a:rPr lang="de-DE" sz="2400"/>
              <a:t>Der Verbrauch an Rohstoffen in Geldeinheiten (GE) </a:t>
            </a:r>
          </a:p>
          <a:p>
            <a:pPr eaLnBrk="1" hangingPunct="1"/>
            <a:r>
              <a:rPr lang="de-DE" sz="2400"/>
              <a:t>pro Monat sei gegeben.</a:t>
            </a:r>
          </a:p>
        </p:txBody>
      </p:sp>
    </p:spTree>
  </p:cSld>
  <p:clrMapOvr>
    <a:masterClrMapping/>
  </p:clrMapOvr>
  <p:transition advTm="7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07950" y="1628775"/>
          <a:ext cx="8964613" cy="4464050"/>
        </p:xfrm>
        <a:graphic>
          <a:graphicData uri="http://schemas.openxmlformats.org/presentationml/2006/ole">
            <p:oleObj spid="_x0000_s21511" name="Arbeitsblatt" r:id="rId3" imgW="7096049" imgH="3209849" progId="Excel.Sheet.8">
              <p:embed/>
            </p:oleObj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0825" y="260350"/>
            <a:ext cx="72532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Ein Betrieb verbraucht 8 Rohstoffe. </a:t>
            </a:r>
          </a:p>
          <a:p>
            <a:pPr eaLnBrk="1" hangingPunct="1"/>
            <a:r>
              <a:rPr lang="de-DE" sz="2400"/>
              <a:t>Der Verbrauch an Rohstoffen in Geldeinheiten (GE) </a:t>
            </a:r>
          </a:p>
          <a:p>
            <a:pPr eaLnBrk="1" hangingPunct="1"/>
            <a:r>
              <a:rPr lang="de-DE" sz="2400"/>
              <a:t>pro Monat sei gegeben.</a:t>
            </a:r>
          </a:p>
        </p:txBody>
      </p:sp>
    </p:spTree>
  </p:cSld>
  <p:clrMapOvr>
    <a:masterClrMapping/>
  </p:clrMapOvr>
  <p:transition advTm="458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Doppelsumme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827088" y="2133600"/>
          <a:ext cx="2244725" cy="1079500"/>
        </p:xfrm>
        <a:graphic>
          <a:graphicData uri="http://schemas.openxmlformats.org/presentationml/2006/ole">
            <p:oleObj spid="_x0000_s22537" name="Formel" r:id="rId3" imgW="926698" imgH="444307" progId="Equation.3">
              <p:embed/>
            </p:oleObj>
          </a:graphicData>
        </a:graphic>
      </p:graphicFrame>
      <p:sp>
        <p:nvSpPr>
          <p:cNvPr id="22533" name="Textfeld 4"/>
          <p:cNvSpPr txBox="1">
            <a:spLocks noChangeArrowheads="1"/>
          </p:cNvSpPr>
          <p:nvPr/>
        </p:nvSpPr>
        <p:spPr bwMode="auto">
          <a:xfrm>
            <a:off x="827088" y="1557338"/>
            <a:ext cx="4176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Berechnen Sie die Doppelsummen: </a:t>
            </a:r>
            <a:br>
              <a:rPr lang="de-DE"/>
            </a:b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Doppelsumme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27088" y="2133600"/>
          <a:ext cx="2244725" cy="1079500"/>
        </p:xfrm>
        <a:graphic>
          <a:graphicData uri="http://schemas.openxmlformats.org/presentationml/2006/ole">
            <p:oleObj spid="_x0000_s23562" name="Formel" r:id="rId3" imgW="926698" imgH="444307" progId="Equation.3">
              <p:embed/>
            </p:oleObj>
          </a:graphicData>
        </a:graphic>
      </p:graphicFrame>
      <p:sp>
        <p:nvSpPr>
          <p:cNvPr id="23557" name="Textfeld 4"/>
          <p:cNvSpPr txBox="1">
            <a:spLocks noChangeArrowheads="1"/>
          </p:cNvSpPr>
          <p:nvPr/>
        </p:nvSpPr>
        <p:spPr bwMode="auto">
          <a:xfrm>
            <a:off x="827088" y="1557338"/>
            <a:ext cx="4176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Berechnen Sie die Doppelsummen: </a:t>
            </a:r>
            <a:br>
              <a:rPr lang="de-DE"/>
            </a:br>
            <a:endParaRPr lang="de-DE"/>
          </a:p>
        </p:txBody>
      </p:sp>
      <p:sp>
        <p:nvSpPr>
          <p:cNvPr id="23558" name="Textfeld 5"/>
          <p:cNvSpPr txBox="1">
            <a:spLocks noChangeArrowheads="1"/>
          </p:cNvSpPr>
          <p:nvPr/>
        </p:nvSpPr>
        <p:spPr bwMode="auto">
          <a:xfrm>
            <a:off x="971550" y="3500438"/>
            <a:ext cx="669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i=1 (j=0,1): 6*1+3*1*0+</a:t>
            </a:r>
            <a:br>
              <a:rPr lang="de-DE"/>
            </a:br>
            <a:r>
              <a:rPr lang="de-DE"/>
              <a:t>                  6*1+3*1*1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Doppelsumme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827088" y="2133600"/>
          <a:ext cx="2244725" cy="1079500"/>
        </p:xfrm>
        <a:graphic>
          <a:graphicData uri="http://schemas.openxmlformats.org/presentationml/2006/ole">
            <p:oleObj spid="_x0000_s24586" name="Formel" r:id="rId3" imgW="926698" imgH="444307" progId="Equation.3">
              <p:embed/>
            </p:oleObj>
          </a:graphicData>
        </a:graphic>
      </p:graphicFrame>
      <p:sp>
        <p:nvSpPr>
          <p:cNvPr id="24581" name="Textfeld 4"/>
          <p:cNvSpPr txBox="1">
            <a:spLocks noChangeArrowheads="1"/>
          </p:cNvSpPr>
          <p:nvPr/>
        </p:nvSpPr>
        <p:spPr bwMode="auto">
          <a:xfrm>
            <a:off x="827088" y="1557338"/>
            <a:ext cx="4176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Berechnen Sie die Doppelsummen: </a:t>
            </a:r>
            <a:br>
              <a:rPr lang="de-DE"/>
            </a:br>
            <a:endParaRPr lang="de-DE"/>
          </a:p>
        </p:txBody>
      </p:sp>
      <p:sp>
        <p:nvSpPr>
          <p:cNvPr id="24582" name="Textfeld 5"/>
          <p:cNvSpPr txBox="1">
            <a:spLocks noChangeArrowheads="1"/>
          </p:cNvSpPr>
          <p:nvPr/>
        </p:nvSpPr>
        <p:spPr bwMode="auto">
          <a:xfrm>
            <a:off x="971550" y="3500438"/>
            <a:ext cx="66960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dirty="0"/>
              <a:t>i=1 (j=0,1): 6*1+3*1*0+</a:t>
            </a:r>
            <a:br>
              <a:rPr lang="de-DE" dirty="0"/>
            </a:br>
            <a:r>
              <a:rPr lang="de-DE" dirty="0"/>
              <a:t>                  6*1+3*1*1+</a:t>
            </a:r>
          </a:p>
          <a:p>
            <a:pPr eaLnBrk="1" hangingPunct="1"/>
            <a:r>
              <a:rPr lang="de-DE" smtClean="0"/>
              <a:t>i=2 </a:t>
            </a:r>
            <a:r>
              <a:rPr lang="de-DE"/>
              <a:t>(j=0,1): 6*2+3*2*0+</a:t>
            </a:r>
            <a:br>
              <a:rPr lang="de-DE"/>
            </a:br>
            <a:r>
              <a:rPr lang="de-DE"/>
              <a:t>                  6*2+3*2*1=</a:t>
            </a:r>
          </a:p>
          <a:p>
            <a:pPr eaLnBrk="1" hangingPunct="1"/>
            <a:r>
              <a:rPr lang="de-DE" dirty="0"/>
              <a:t>6+0 +6 +3+12+0+12+6 =45</a:t>
            </a:r>
          </a:p>
          <a:p>
            <a:pPr eaLnBrk="1" hangingPunct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1.4.1 Das Summenzeichen</a:t>
            </a:r>
            <a:r>
              <a:rPr lang="de-DE"/>
              <a:t> </a:t>
            </a: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81359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Für Doppelsummen sind die zu Satz (1.4.2) analogen Rechenregeln erfüllt. Dabei gilt insbesondere: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es ist also gleichgültig, ob zuerst über die Indices i oder j summiert wird.</a:t>
            </a:r>
          </a:p>
        </p:txBody>
      </p:sp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2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3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4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5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7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8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9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0" name="Rectangle 1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5602" name="Object 20"/>
          <p:cNvGraphicFramePr>
            <a:graphicFrameLocks noChangeAspect="1"/>
          </p:cNvGraphicFramePr>
          <p:nvPr/>
        </p:nvGraphicFramePr>
        <p:xfrm>
          <a:off x="838200" y="4648200"/>
          <a:ext cx="2895600" cy="1060450"/>
        </p:xfrm>
        <a:graphic>
          <a:graphicData uri="http://schemas.openxmlformats.org/presentationml/2006/ole">
            <p:oleObj spid="_x0000_s25629" name="Formel" r:id="rId3" imgW="1218671" imgH="444307" progId="Equation.3">
              <p:embed/>
            </p:oleObj>
          </a:graphicData>
        </a:graphic>
      </p:graphicFrame>
      <p:sp>
        <p:nvSpPr>
          <p:cNvPr id="25621" name="Rectangle 22"/>
          <p:cNvSpPr>
            <a:spLocks noChangeArrowheads="1"/>
          </p:cNvSpPr>
          <p:nvPr/>
        </p:nvSpPr>
        <p:spPr bwMode="auto">
          <a:xfrm>
            <a:off x="255270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5603" name="Object 21"/>
          <p:cNvGraphicFramePr>
            <a:graphicFrameLocks noChangeAspect="1"/>
          </p:cNvGraphicFramePr>
          <p:nvPr/>
        </p:nvGraphicFramePr>
        <p:xfrm>
          <a:off x="533400" y="2700338"/>
          <a:ext cx="8382000" cy="928687"/>
        </p:xfrm>
        <a:graphic>
          <a:graphicData uri="http://schemas.openxmlformats.org/presentationml/2006/ole">
            <p:oleObj spid="_x0000_s25630" r:id="rId4" imgW="4038600" imgH="444500" progId="Equation.3">
              <p:embed/>
            </p:oleObj>
          </a:graphicData>
        </a:graphic>
      </p:graphicFrame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533400" y="1295400"/>
            <a:ext cx="8001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 b="1">
                <a:cs typeface="Times New Roman" panose="02020603050405020304" pitchFamily="18" charset="0"/>
              </a:rPr>
              <a:t>(1.4.3) Definition</a:t>
            </a:r>
            <a:endParaRPr lang="de-DE" sz="24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2400">
                <a:cs typeface="Times New Roman" panose="02020603050405020304" pitchFamily="18" charset="0"/>
              </a:rPr>
              <a:t>Gegeben seien die Zahlen a</a:t>
            </a:r>
            <a:r>
              <a:rPr lang="de-DE" sz="2400" baseline="-30000">
                <a:cs typeface="Times New Roman" panose="02020603050405020304" pitchFamily="18" charset="0"/>
              </a:rPr>
              <a:t>11</a:t>
            </a:r>
            <a:r>
              <a:rPr lang="de-DE" sz="2400">
                <a:cs typeface="Times New Roman" panose="02020603050405020304" pitchFamily="18" charset="0"/>
              </a:rPr>
              <a:t>, ..., a</a:t>
            </a:r>
            <a:r>
              <a:rPr lang="de-DE" sz="2400" baseline="-30000">
                <a:cs typeface="Times New Roman" panose="02020603050405020304" pitchFamily="18" charset="0"/>
              </a:rPr>
              <a:t>mn</a:t>
            </a:r>
            <a:r>
              <a:rPr lang="de-DE" sz="2400">
                <a:cs typeface="Times New Roman" panose="02020603050405020304" pitchFamily="18" charset="0"/>
              </a:rPr>
              <a:t>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de-DE" sz="2400">
                <a:cs typeface="Times New Roman" panose="02020603050405020304" pitchFamily="18" charset="0"/>
              </a:rPr>
              <a:t> IR. Dann bezeichnet man die folgende Summe die Doppelsumme:</a:t>
            </a:r>
          </a:p>
          <a:p>
            <a:pPr eaLnBrk="1" hangingPunct="1">
              <a:spcBef>
                <a:spcPct val="50000"/>
              </a:spcBef>
            </a:pPr>
            <a:endParaRPr lang="de-DE" sz="2400"/>
          </a:p>
        </p:txBody>
      </p:sp>
    </p:spTree>
  </p:cSld>
  <p:clrMapOvr>
    <a:masterClrMapping/>
  </p:clrMapOvr>
  <p:transition advTm="32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(1.4.4) Definition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Das Produkt der reellen Zahlen a</a:t>
            </a:r>
            <a:r>
              <a:rPr lang="de-DE" sz="2400" baseline="-25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, ..., a</a:t>
            </a:r>
            <a:r>
              <a:rPr lang="de-DE" sz="2400" baseline="-25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kann man abkürzen in der Form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(sprich: Produkt der a</a:t>
            </a:r>
            <a:r>
              <a:rPr lang="de-DE" sz="2400" baseline="-25000">
                <a:sym typeface="Bookshelf Symbol 5" pitchFamily="2" charset="2"/>
              </a:rPr>
              <a:t>i</a:t>
            </a:r>
            <a:r>
              <a:rPr lang="de-DE" sz="2400">
                <a:sym typeface="Bookshelf Symbol 5" pitchFamily="2" charset="2"/>
              </a:rPr>
              <a:t>, für i = m bis n).</a:t>
            </a:r>
            <a:endParaRPr lang="de-DE" sz="1200">
              <a:sym typeface="Bookshelf Symbol 5" pitchFamily="2" charset="2"/>
            </a:endParaRP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40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41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42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43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44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6626" name="Object 20"/>
          <p:cNvGraphicFramePr>
            <a:graphicFrameLocks noChangeAspect="1"/>
          </p:cNvGraphicFramePr>
          <p:nvPr/>
        </p:nvGraphicFramePr>
        <p:xfrm>
          <a:off x="611188" y="2349500"/>
          <a:ext cx="3168650" cy="908050"/>
        </p:xfrm>
        <a:graphic>
          <a:graphicData uri="http://schemas.openxmlformats.org/presentationml/2006/ole">
            <p:oleObj spid="_x0000_s26649" name="Formel" r:id="rId3" imgW="1497950" imgH="431613" progId="Equation.3">
              <p:embed/>
            </p:oleObj>
          </a:graphicData>
        </a:graphic>
      </p:graphicFrame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advTm="3339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(1.4.4) Definition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Das Produkt der reellen Zahlen a</a:t>
            </a:r>
            <a:r>
              <a:rPr lang="de-DE" sz="2400" baseline="-25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, ..., a</a:t>
            </a:r>
            <a:r>
              <a:rPr lang="de-DE" sz="2400" baseline="-25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kann man abkürzen in der Form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(sprich: Produkt der a</a:t>
            </a:r>
            <a:r>
              <a:rPr lang="de-DE" sz="2400" baseline="-25000">
                <a:sym typeface="Bookshelf Symbol 5" pitchFamily="2" charset="2"/>
              </a:rPr>
              <a:t>i</a:t>
            </a:r>
            <a:r>
              <a:rPr lang="de-DE" sz="2400">
                <a:sym typeface="Bookshelf Symbol 5" pitchFamily="2" charset="2"/>
              </a:rPr>
              <a:t>, für i = m bis n).</a:t>
            </a: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Einen wichtigen Spezialfall stellt das Produkt 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(für n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N und a</a:t>
            </a:r>
            <a:r>
              <a:rPr lang="de-DE" sz="2400" baseline="30000">
                <a:sym typeface="Bookshelf Symbol 5" pitchFamily="2" charset="2"/>
              </a:rPr>
              <a:t>0</a:t>
            </a:r>
            <a:r>
              <a:rPr lang="de-DE" sz="2400">
                <a:sym typeface="Bookshelf Symbol 5" pitchFamily="2" charset="2"/>
              </a:rPr>
              <a:t> = 1) dar.</a:t>
            </a: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Für eine beliebige reelle Zahl bezeichnen wir 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als die 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n-te Potenz von a. Dabei heißt a Basis und die Hochzahl n Exponent. </a:t>
            </a: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5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6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7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8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9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7650" name="Object 20"/>
          <p:cNvGraphicFramePr>
            <a:graphicFrameLocks noChangeAspect="1"/>
          </p:cNvGraphicFramePr>
          <p:nvPr/>
        </p:nvGraphicFramePr>
        <p:xfrm>
          <a:off x="611188" y="2349500"/>
          <a:ext cx="3168650" cy="908050"/>
        </p:xfrm>
        <a:graphic>
          <a:graphicData uri="http://schemas.openxmlformats.org/presentationml/2006/ole">
            <p:oleObj spid="_x0000_s27677" name="Formel" r:id="rId3" imgW="1497950" imgH="431613" progId="Equation.3">
              <p:embed/>
            </p:oleObj>
          </a:graphicData>
        </a:graphic>
      </p:graphicFrame>
      <p:sp>
        <p:nvSpPr>
          <p:cNvPr id="27670" name="Rectangle 2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7651" name="Object 22"/>
          <p:cNvGraphicFramePr>
            <a:graphicFrameLocks noChangeAspect="1"/>
          </p:cNvGraphicFramePr>
          <p:nvPr/>
        </p:nvGraphicFramePr>
        <p:xfrm>
          <a:off x="6877050" y="3573463"/>
          <a:ext cx="1368425" cy="892175"/>
        </p:xfrm>
        <a:graphic>
          <a:graphicData uri="http://schemas.openxmlformats.org/presentationml/2006/ole">
            <p:oleObj spid="_x0000_s27678" name="Formel" r:id="rId4" imgW="660113" imgH="431613" progId="Equation.3">
              <p:embed/>
            </p:oleObj>
          </a:graphicData>
        </a:graphic>
      </p:graphicFrame>
    </p:spTree>
  </p:cSld>
  <p:clrMapOvr>
    <a:masterClrMapping/>
  </p:clrMapOvr>
  <p:transition advTm="147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 Rechenregeln mit reellen Zahlen -Arithmetik</a:t>
            </a:r>
          </a:p>
          <a:p>
            <a:pPr algn="ctr"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591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59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593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594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595" name="Textfeld 10"/>
          <p:cNvSpPr txBox="1">
            <a:spLocks noChangeArrowheads="1"/>
          </p:cNvSpPr>
          <p:nvPr/>
        </p:nvSpPr>
        <p:spPr bwMode="auto">
          <a:xfrm>
            <a:off x="611188" y="1989138"/>
            <a:ext cx="81375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Regeln bezüglich der Vertauschbarkeit der Zahlen und der</a:t>
            </a:r>
          </a:p>
          <a:p>
            <a:pPr eaLnBrk="1" hangingPunct="1"/>
            <a:r>
              <a:rPr lang="de-DE"/>
              <a:t>Klammermultiplikation (Assoziativität, Kommutativität, Distributivität) sind erfüllt. </a:t>
            </a:r>
          </a:p>
          <a:p>
            <a:pPr eaLnBrk="1" hangingPunct="1"/>
            <a:r>
              <a:rPr lang="de-DE"/>
              <a:t>Gegeben sind die reellen Zahlen a, b, c .</a:t>
            </a:r>
          </a:p>
          <a:p>
            <a:pPr eaLnBrk="1" hangingPunct="1"/>
            <a:r>
              <a:rPr lang="de-DE"/>
              <a:t>a + b = b + a</a:t>
            </a:r>
          </a:p>
          <a:p>
            <a:pPr eaLnBrk="1" hangingPunct="1"/>
            <a:r>
              <a:rPr lang="de-DE"/>
              <a:t>a * b = b * a</a:t>
            </a:r>
          </a:p>
          <a:p>
            <a:pPr eaLnBrk="1" hangingPunct="1"/>
            <a:r>
              <a:rPr lang="de-DE"/>
              <a:t>(a + b) + c = a + (b + c)</a:t>
            </a:r>
          </a:p>
          <a:p>
            <a:pPr eaLnBrk="1" hangingPunct="1"/>
            <a:r>
              <a:rPr lang="de-DE"/>
              <a:t>(a * b) * c = a * (b * c)</a:t>
            </a:r>
          </a:p>
          <a:p>
            <a:pPr eaLnBrk="1" hangingPunct="1"/>
            <a:r>
              <a:rPr lang="de-DE"/>
              <a:t>a + 0 = a</a:t>
            </a:r>
          </a:p>
          <a:p>
            <a:pPr eaLnBrk="1" hangingPunct="1"/>
            <a:r>
              <a:rPr lang="de-DE"/>
              <a:t>a + (-a) = 0</a:t>
            </a:r>
          </a:p>
          <a:p>
            <a:pPr eaLnBrk="1" hangingPunct="1"/>
            <a:r>
              <a:rPr lang="de-DE"/>
              <a:t>a * 1 = a</a:t>
            </a:r>
          </a:p>
          <a:p>
            <a:pPr eaLnBrk="1" hangingPunct="1"/>
            <a:r>
              <a:rPr lang="de-DE"/>
              <a:t>a * 1/a = 1 für alle Werte von a außer der Null.</a:t>
            </a:r>
          </a:p>
          <a:p>
            <a:pPr eaLnBrk="1" hangingPunct="1"/>
            <a:r>
              <a:rPr lang="de-DE"/>
              <a:t>a * 0 = 0</a:t>
            </a:r>
          </a:p>
          <a:p>
            <a:pPr eaLnBrk="1" hangingPunct="1"/>
            <a:r>
              <a:rPr lang="de-DE"/>
              <a:t>a * (b + c) = a * b + a * c.  (Distributivität)</a:t>
            </a:r>
          </a:p>
          <a:p>
            <a:pPr eaLnBrk="1" hangingPunct="1"/>
            <a:endParaRPr lang="de-DE"/>
          </a:p>
        </p:txBody>
      </p:sp>
    </p:spTree>
  </p:cSld>
  <p:clrMapOvr>
    <a:masterClrMapping/>
  </p:clrMapOvr>
  <p:transition advTm="1862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Produktzeichen</a:t>
            </a:r>
          </a:p>
        </p:txBody>
      </p:sp>
      <p:sp>
        <p:nvSpPr>
          <p:cNvPr id="28676" name="Textfeld 3"/>
          <p:cNvSpPr txBox="1">
            <a:spLocks noChangeArrowheads="1"/>
          </p:cNvSpPr>
          <p:nvPr/>
        </p:nvSpPr>
        <p:spPr bwMode="auto">
          <a:xfrm>
            <a:off x="539750" y="1916113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Schreiben sie mit Hilfe des Produktzeichens</a:t>
            </a:r>
          </a:p>
        </p:txBody>
      </p:sp>
      <p:graphicFrame>
        <p:nvGraphicFramePr>
          <p:cNvPr id="28674" name="Object 52"/>
          <p:cNvGraphicFramePr>
            <a:graphicFrameLocks noChangeAspect="1"/>
          </p:cNvGraphicFramePr>
          <p:nvPr/>
        </p:nvGraphicFramePr>
        <p:xfrm>
          <a:off x="755650" y="2420938"/>
          <a:ext cx="2016125" cy="739775"/>
        </p:xfrm>
        <a:graphic>
          <a:graphicData uri="http://schemas.openxmlformats.org/presentationml/2006/ole">
            <p:oleObj spid="_x0000_s28680" name="Formel" r:id="rId3" imgW="12446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Produktzeichen</a:t>
            </a:r>
          </a:p>
        </p:txBody>
      </p:sp>
      <p:sp>
        <p:nvSpPr>
          <p:cNvPr id="29700" name="Textfeld 3"/>
          <p:cNvSpPr txBox="1">
            <a:spLocks noChangeArrowheads="1"/>
          </p:cNvSpPr>
          <p:nvPr/>
        </p:nvSpPr>
        <p:spPr bwMode="auto">
          <a:xfrm>
            <a:off x="539750" y="1916113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Schreiben sie mit Hilfe des Produktzeichens</a:t>
            </a:r>
          </a:p>
        </p:txBody>
      </p:sp>
      <p:graphicFrame>
        <p:nvGraphicFramePr>
          <p:cNvPr id="29698" name="Object 52"/>
          <p:cNvGraphicFramePr>
            <a:graphicFrameLocks noChangeAspect="1"/>
          </p:cNvGraphicFramePr>
          <p:nvPr/>
        </p:nvGraphicFramePr>
        <p:xfrm>
          <a:off x="755650" y="2420938"/>
          <a:ext cx="2016125" cy="739775"/>
        </p:xfrm>
        <a:graphic>
          <a:graphicData uri="http://schemas.openxmlformats.org/presentationml/2006/ole">
            <p:oleObj spid="_x0000_s29705" name="Formel" r:id="rId3" imgW="1244600" imgH="393700" progId="Equation.3">
              <p:embed/>
            </p:oleObj>
          </a:graphicData>
        </a:graphic>
      </p:graphicFrame>
      <p:sp>
        <p:nvSpPr>
          <p:cNvPr id="29701" name="Textfeld 4"/>
          <p:cNvSpPr txBox="1">
            <a:spLocks noChangeArrowheads="1"/>
          </p:cNvSpPr>
          <p:nvPr/>
        </p:nvSpPr>
        <p:spPr bwMode="auto">
          <a:xfrm>
            <a:off x="684213" y="3500438"/>
            <a:ext cx="66246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Faktoren (Nenner) unterscheiden sich nicht um gleichen Betrag, also Regel 2 anwenden: zerlegen</a:t>
            </a:r>
          </a:p>
          <a:p>
            <a:pPr eaLnBrk="1" hangingPunct="1"/>
            <a:r>
              <a:rPr lang="de-DE"/>
              <a:t>8=2*2*2</a:t>
            </a:r>
          </a:p>
          <a:p>
            <a:pPr eaLnBrk="1" hangingPunct="1"/>
            <a:r>
              <a:rPr lang="de-DE"/>
              <a:t>27= 3*3*3</a:t>
            </a:r>
          </a:p>
          <a:p>
            <a:pPr eaLnBrk="1" hangingPunct="1"/>
            <a:r>
              <a:rPr lang="de-DE"/>
              <a:t>64=4*4*4</a:t>
            </a:r>
          </a:p>
          <a:p>
            <a:pPr eaLnBrk="1" hangingPunct="1"/>
            <a:r>
              <a:rPr lang="de-DE"/>
              <a:t>Formel lautet i^3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Produktzeichen</a:t>
            </a:r>
          </a:p>
        </p:txBody>
      </p:sp>
      <p:sp>
        <p:nvSpPr>
          <p:cNvPr id="30725" name="Textfeld 3"/>
          <p:cNvSpPr txBox="1">
            <a:spLocks noChangeArrowheads="1"/>
          </p:cNvSpPr>
          <p:nvPr/>
        </p:nvSpPr>
        <p:spPr bwMode="auto">
          <a:xfrm>
            <a:off x="539750" y="1916113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Schreiben sie mit Hilfe des Produktzeichens</a:t>
            </a:r>
          </a:p>
        </p:txBody>
      </p:sp>
      <p:graphicFrame>
        <p:nvGraphicFramePr>
          <p:cNvPr id="30722" name="Object 52"/>
          <p:cNvGraphicFramePr>
            <a:graphicFrameLocks noChangeAspect="1"/>
          </p:cNvGraphicFramePr>
          <p:nvPr/>
        </p:nvGraphicFramePr>
        <p:xfrm>
          <a:off x="693738" y="2420938"/>
          <a:ext cx="2139950" cy="739775"/>
        </p:xfrm>
        <a:graphic>
          <a:graphicData uri="http://schemas.openxmlformats.org/presentationml/2006/ole">
            <p:oleObj spid="_x0000_s30733" name="Formel" r:id="rId3" imgW="1320227" imgH="393529" progId="Equation.3">
              <p:embed/>
            </p:oleObj>
          </a:graphicData>
        </a:graphic>
      </p:graphicFrame>
      <p:sp>
        <p:nvSpPr>
          <p:cNvPr id="30726" name="Textfeld 4"/>
          <p:cNvSpPr txBox="1">
            <a:spLocks noChangeArrowheads="1"/>
          </p:cNvSpPr>
          <p:nvPr/>
        </p:nvSpPr>
        <p:spPr bwMode="auto">
          <a:xfrm>
            <a:off x="684213" y="3500438"/>
            <a:ext cx="66246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Faktoren (Nenner) unterscheiden sich nicht um gleichen Betrag, also Regel 2 anwenden: zerlegen</a:t>
            </a:r>
          </a:p>
          <a:p>
            <a:pPr eaLnBrk="1" hangingPunct="1"/>
            <a:r>
              <a:rPr lang="de-DE"/>
              <a:t>8=2*2*2</a:t>
            </a:r>
          </a:p>
          <a:p>
            <a:pPr eaLnBrk="1" hangingPunct="1"/>
            <a:r>
              <a:rPr lang="de-DE"/>
              <a:t>27= 3*3*3</a:t>
            </a:r>
          </a:p>
          <a:p>
            <a:pPr eaLnBrk="1" hangingPunct="1"/>
            <a:r>
              <a:rPr lang="de-DE"/>
              <a:t>64=4*4*4</a:t>
            </a:r>
          </a:p>
          <a:p>
            <a:pPr eaLnBrk="1" hangingPunct="1"/>
            <a:r>
              <a:rPr lang="de-DE"/>
              <a:t>Formel lautet i^3</a:t>
            </a:r>
          </a:p>
        </p:txBody>
      </p:sp>
      <p:graphicFrame>
        <p:nvGraphicFramePr>
          <p:cNvPr id="30723" name="Object 16"/>
          <p:cNvGraphicFramePr>
            <a:graphicFrameLocks noChangeAspect="1"/>
          </p:cNvGraphicFramePr>
          <p:nvPr/>
        </p:nvGraphicFramePr>
        <p:xfrm>
          <a:off x="3276600" y="2420938"/>
          <a:ext cx="787400" cy="863600"/>
        </p:xfrm>
        <a:graphic>
          <a:graphicData uri="http://schemas.openxmlformats.org/presentationml/2006/ole">
            <p:oleObj spid="_x0000_s30734" name="Formel" r:id="rId4" imgW="393529" imgH="431613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hteck 1"/>
              <p:cNvSpPr/>
              <p:nvPr/>
            </p:nvSpPr>
            <p:spPr>
              <a:xfrm>
                <a:off x="467544" y="1124744"/>
                <a:ext cx="7632848" cy="4591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635">
                  <a:spcAft>
                    <a:spcPts val="0"/>
                  </a:spcAft>
                </a:pPr>
                <a:r>
                  <a:rPr lang="de-DE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marR="126047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 </m:t>
                    </m:r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de-DE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alle beliebigen Werte von </a:t>
                </a:r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außer der Null. Wir nennen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den </a:t>
                </a:r>
                <a:r>
                  <a:rPr lang="de-DE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Kehrwert</a:t>
                </a: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von</a:t>
                </a:r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117030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Bei einem Bruch werden Zähler und Nenner so behandelt, wie wenn sie in Klammern stünden.</a:t>
                </a:r>
              </a:p>
              <a:p>
                <a:pPr marL="342900" marR="117030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Zwei Brüche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≠0</m:t>
                        </m:r>
                      </m:e>
                    </m:d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werden multipliziert, indem man die Zähler miteinander und die Nenner miteinander multipliziert:</a:t>
                </a:r>
              </a:p>
              <a:p>
                <a:pPr marL="2286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⋅ 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⋅ 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de-D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r>
                  <a:rPr lang="de-DE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63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Kehrwert eines Bruchs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ist der Bruch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7632848" cy="459189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857224" y="2214554"/>
          <a:ext cx="554037" cy="736600"/>
        </p:xfrm>
        <a:graphic>
          <a:graphicData uri="http://schemas.openxmlformats.org/presentationml/2006/ole">
            <p:oleObj spid="_x0000_s236546" name="Equation" r:id="rId3" imgW="342720" imgH="39348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85786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1: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592138" y="1909763"/>
          <a:ext cx="1087437" cy="1947862"/>
        </p:xfrm>
        <a:graphic>
          <a:graphicData uri="http://schemas.openxmlformats.org/presentationml/2006/ole">
            <p:oleObj spid="_x0000_s237570" name="Formel" r:id="rId3" imgW="672840" imgH="104112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85786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1: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hteck 1"/>
              <p:cNvSpPr/>
              <p:nvPr/>
            </p:nvSpPr>
            <p:spPr>
              <a:xfrm>
                <a:off x="467544" y="1124744"/>
                <a:ext cx="7632848" cy="4591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635">
                  <a:spcAft>
                    <a:spcPts val="0"/>
                  </a:spcAft>
                </a:pPr>
                <a:r>
                  <a:rPr lang="de-DE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marR="126047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 </m:t>
                    </m:r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de-DE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alle beliebigen Werte von </a:t>
                </a:r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außer der Null. Wir nennen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den </a:t>
                </a:r>
                <a:r>
                  <a:rPr lang="de-DE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Kehrwert</a:t>
                </a: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von</a:t>
                </a:r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117030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Bei einem Bruch werden Zähler und Nenner so behandelt, wie wenn sie in Klammern stünden.</a:t>
                </a:r>
              </a:p>
              <a:p>
                <a:pPr marL="342900" marR="117030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Zwei Brüche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≠0</m:t>
                        </m:r>
                      </m:e>
                    </m:d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werden multipliziert, indem man die Zähler miteinander und die Nenner miteinander multipliziert:</a:t>
                </a:r>
              </a:p>
              <a:p>
                <a:pPr marL="2286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⋅ 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⋅ 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de-D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r>
                  <a:rPr lang="de-DE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63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Kehrwert eines Bruchs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ist der Bruch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7632848" cy="459189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849313" y="2500306"/>
          <a:ext cx="719137" cy="736600"/>
        </p:xfrm>
        <a:graphic>
          <a:graphicData uri="http://schemas.openxmlformats.org/presentationml/2006/ole">
            <p:oleObj spid="_x0000_s238594" name="Equation" r:id="rId3" imgW="444240" imgH="39348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85786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2: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1093788" y="2514600"/>
          <a:ext cx="1047750" cy="736600"/>
        </p:xfrm>
        <a:graphic>
          <a:graphicData uri="http://schemas.openxmlformats.org/presentationml/2006/ole">
            <p:oleObj spid="_x0000_s239618" name="Formel" r:id="rId3" imgW="647640" imgH="39348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85786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2: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hteck 1"/>
              <p:cNvSpPr/>
              <p:nvPr/>
            </p:nvSpPr>
            <p:spPr>
              <a:xfrm>
                <a:off x="467544" y="1124744"/>
                <a:ext cx="7632848" cy="4591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635">
                  <a:spcAft>
                    <a:spcPts val="0"/>
                  </a:spcAft>
                </a:pPr>
                <a:r>
                  <a:rPr lang="de-DE" sz="1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marR="126047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 </m:t>
                    </m:r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de-DE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alle beliebigen Werte von </a:t>
                </a:r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außer der Null. Wir nennen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den </a:t>
                </a:r>
                <a:r>
                  <a:rPr lang="de-DE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Kehrwert</a:t>
                </a: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von</a:t>
                </a:r>
                <a14:m>
                  <m:oMath xmlns:m="http://schemas.openxmlformats.org/officeDocument/2006/math"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117030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Bei einem Bruch werden Zähler und Nenner so behandelt, wie wenn sie in Klammern stünden.</a:t>
                </a:r>
              </a:p>
              <a:p>
                <a:pPr marL="342900" marR="117030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Zwei Brüche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≠0</m:t>
                        </m:r>
                      </m:e>
                    </m:d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werden multipliziert, indem man die Zähler miteinander und die Nenner miteinander multipliziert:</a:t>
                </a:r>
              </a:p>
              <a:p>
                <a:pPr marL="2286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⋅ 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⋅ </m:t>
                          </m:r>
                          <m:r>
                            <a:rPr lang="de-D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de-D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r>
                  <a:rPr lang="de-DE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D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635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Kehrwert eines Bruchs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ist der Bruch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7632848" cy="459189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Beispiel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180226" name="Formel" r:id="rId3" imgW="17145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hteck 1"/>
              <p:cNvSpPr/>
              <p:nvPr/>
            </p:nvSpPr>
            <p:spPr>
              <a:xfrm>
                <a:off x="467544" y="1124744"/>
                <a:ext cx="8424936" cy="5686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Zwei 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Brüche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≠0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werden dividiert, indem man den Zählerbruch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𝑏𝑟𝑢𝑐h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dem Kehrwert des </a:t>
                </a:r>
                <a:r>
                  <a:rPr lang="de-DE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Nennerbruchs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𝑏𝑟𝑢𝑐h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multipliziert: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Kann man einen Bruch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mit Hilfe eines Wertes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umformen, dass man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erhält, kann man den Bruch mit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kürzen und erhält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Der Wert des neuen Bruches hat sich nicht verändert.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≠0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𝑢𝑛𝑑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Es gilt dann also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Brüche werden so addiert: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Brüche werden gleichnamig gemacht. Es werden also alle Brüche durch Erweitern so umgeformt, dass sie den gleichen Nenner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haben.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Zähler, die durch das Gleichnamig-Machen resultierten, werden addiert zur Summe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Ergebnis steht im Zähler die Summe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im Nenner der gleichnamige Ausdruck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Potenz ist ein Term, der in der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dargestellt werden kann, wobei x im Allgemeinen größer als 0 und a beliebig sind.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 </a:t>
                </a:r>
                <a:r>
                  <a:rPr lang="de-DE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ungeradzahligem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auch aus negativen Zahlen die n-</a:t>
                </a:r>
                <a:r>
                  <a:rPr lang="de-DE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Wurzel gezogen werden</a:t>
                </a:r>
                <a:endParaRPr 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635">
                  <a:spcAft>
                    <a:spcPts val="0"/>
                  </a:spcAft>
                </a:pPr>
                <a:endParaRPr lang="de-DE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8424936" cy="568681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13882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714348" y="2170113"/>
          <a:ext cx="471488" cy="1425575"/>
        </p:xfrm>
        <a:graphic>
          <a:graphicData uri="http://schemas.openxmlformats.org/presentationml/2006/ole">
            <p:oleObj spid="_x0000_s240642" name="Equation" r:id="rId3" imgW="291960" imgH="76176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3:</a:t>
            </a:r>
            <a:endParaRPr lang="de-DE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708025" y="2170113"/>
          <a:ext cx="1393825" cy="1425575"/>
        </p:xfrm>
        <a:graphic>
          <a:graphicData uri="http://schemas.openxmlformats.org/presentationml/2006/ole">
            <p:oleObj spid="_x0000_s245762" name="Equation" r:id="rId3" imgW="863280" imgH="76176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3:</a:t>
            </a:r>
            <a:endParaRPr lang="de-DE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hteck 1"/>
              <p:cNvSpPr/>
              <p:nvPr/>
            </p:nvSpPr>
            <p:spPr>
              <a:xfrm>
                <a:off x="467544" y="1124744"/>
                <a:ext cx="8424936" cy="5686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Zwei 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Brüche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≠0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werden dividiert, indem man den Zählerbruch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𝑏𝑟𝑢𝑐h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dem Kehrwert des </a:t>
                </a:r>
                <a:r>
                  <a:rPr lang="de-DE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Nennerbruchs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𝑏𝑟𝑢𝑐h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multipliziert: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Kann man einen Bruch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mit Hilfe eines Wertes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umformen, dass man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erhält, kann man den Bruch mit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kürzen und erhält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Der Wert des neuen Bruches hat sich nicht verändert.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≠0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𝑢𝑛𝑑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Es gilt dann also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Brüche werden so addiert: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Brüche werden gleichnamig gemacht. Es werden also alle Brüche durch Erweitern so umgeformt, dass sie den gleichen Nenner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haben.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Zähler, die durch das Gleichnamig-Machen resultierten, werden addiert zur Summe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Ergebnis steht im Zähler die Summe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im Nenner der gleichnamige Ausdruck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Potenz ist ein Term, der in der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dargestellt werden kann, wobei x im Allgemeinen größer als 0 und a beliebig sind.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 </a:t>
                </a:r>
                <a:r>
                  <a:rPr lang="de-DE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ungeradzahligem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auch aus negativen Zahlen die n-</a:t>
                </a:r>
                <a:r>
                  <a:rPr lang="de-DE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Wurzel gezogen werden</a:t>
                </a:r>
                <a:endParaRPr 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635">
                  <a:spcAft>
                    <a:spcPts val="0"/>
                  </a:spcAft>
                </a:pPr>
                <a:endParaRPr lang="de-DE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8424936" cy="568681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138829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750864" y="2514600"/>
          <a:ext cx="534988" cy="736600"/>
        </p:xfrm>
        <a:graphic>
          <a:graphicData uri="http://schemas.openxmlformats.org/presentationml/2006/ole">
            <p:oleObj spid="_x0000_s246786" name="Equation" r:id="rId3" imgW="330120" imgH="39348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4:</a:t>
            </a:r>
            <a:endParaRPr lang="de-DE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744521" y="2514600"/>
          <a:ext cx="1398587" cy="736600"/>
        </p:xfrm>
        <a:graphic>
          <a:graphicData uri="http://schemas.openxmlformats.org/presentationml/2006/ole">
            <p:oleObj spid="_x0000_s247810" name="Equation" r:id="rId3" imgW="863280" imgH="39348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4:</a:t>
            </a:r>
            <a:endParaRPr lang="de-DE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hteck 1"/>
              <p:cNvSpPr/>
              <p:nvPr/>
            </p:nvSpPr>
            <p:spPr>
              <a:xfrm>
                <a:off x="467544" y="1124744"/>
                <a:ext cx="8424936" cy="5686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Zwei 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Brüche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≠0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werden dividiert, indem man den Zählerbruch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𝑏𝑟𝑢𝑐h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dem Kehrwert des </a:t>
                </a:r>
                <a:r>
                  <a:rPr lang="de-DE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Nennerbruchs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𝑏𝑟𝑢𝑐h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multipliziert: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Kann man einen Bruch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mit Hilfe eines Wertes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umformen, dass man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erhält, kann man den Bruch mit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kürzen und erhält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Der Wert des neuen Bruches hat sich nicht verändert.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≠0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𝑢𝑛𝑑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Es gilt dann also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Brüche werden so addiert: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Brüche werden gleichnamig gemacht. Es werden also alle Brüche durch Erweitern so umgeformt, dass sie den gleichen Nenner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haben.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Zähler, die durch das Gleichnamig-Machen resultierten, werden addiert zur Summe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Ergebnis steht im Zähler die Summe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im Nenner der gleichnamige Ausdruck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Potenz ist ein Term, der in der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dargestellt werden kann, wobei x im Allgemeinen größer als 0 und a beliebig sind.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 </a:t>
                </a:r>
                <a:r>
                  <a:rPr lang="de-DE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ungeradzahligem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auch aus negativen Zahlen die n-</a:t>
                </a:r>
                <a:r>
                  <a:rPr lang="de-DE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Wurzel gezogen werden</a:t>
                </a:r>
                <a:endParaRPr 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635">
                  <a:spcAft>
                    <a:spcPts val="0"/>
                  </a:spcAft>
                </a:pPr>
                <a:endParaRPr lang="de-DE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8424936" cy="568681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13882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1031875" y="2514600"/>
          <a:ext cx="822325" cy="736600"/>
        </p:xfrm>
        <a:graphic>
          <a:graphicData uri="http://schemas.openxmlformats.org/presentationml/2006/ole">
            <p:oleObj spid="_x0000_s248834" name="Equation" r:id="rId3" imgW="507960" imgH="39348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5:</a:t>
            </a:r>
            <a:endParaRPr lang="de-DE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873113" y="2514600"/>
          <a:ext cx="1912937" cy="736600"/>
        </p:xfrm>
        <a:graphic>
          <a:graphicData uri="http://schemas.openxmlformats.org/presentationml/2006/ole">
            <p:oleObj spid="_x0000_s250882" name="Equation" r:id="rId3" imgW="1180800" imgH="39348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5:</a:t>
            </a:r>
            <a:endParaRPr lang="de-DE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hteck 1"/>
              <p:cNvSpPr/>
              <p:nvPr/>
            </p:nvSpPr>
            <p:spPr>
              <a:xfrm>
                <a:off x="467544" y="1124744"/>
                <a:ext cx="8424936" cy="5686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Zwei 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Brüche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≠0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werden dividiert, indem man den Zählerbruch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𝑏𝑟𝑢𝑐h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dem Kehrwert des </a:t>
                </a:r>
                <a:r>
                  <a:rPr lang="de-DE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Nennerbruchs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𝑏𝑟𝑢𝑐h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multipliziert: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Kann man einen Bruch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mit Hilfe eines Wertes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umformen, dass man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erhält, kann man den Bruch mit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kürzen und erhält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Der Wert des neuen Bruches hat sich nicht verändert.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≠0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𝑢𝑛𝑑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Es gilt dann also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Brüche werden so addiert: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Brüche werden gleichnamig gemacht. Es werden also alle Brüche durch Erweitern so umgeformt, dass sie den gleichen Nenner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haben.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Zähler, die durch das Gleichnamig-Machen resultierten, werden addiert zur Summe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Ergebnis steht im Zähler die Summe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im Nenner der gleichnamige Ausdruck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Potenz ist ein Term, der in der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dargestellt werden kann, wobei x im Allgemeinen größer als 0 und a beliebig sind.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 </a:t>
                </a:r>
                <a:r>
                  <a:rPr lang="de-DE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ungeradzahligem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auch aus negativen Zahlen die n-</a:t>
                </a:r>
                <a:r>
                  <a:rPr lang="de-DE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Wurzel gezogen werden</a:t>
                </a:r>
                <a:endParaRPr 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635">
                  <a:spcAft>
                    <a:spcPts val="0"/>
                  </a:spcAft>
                </a:pPr>
                <a:endParaRPr lang="de-DE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8424936" cy="568681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1388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181250" name="Formel" r:id="rId3" imgW="1714500" imgH="203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29969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[richtig]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1043608" y="3429000"/>
          <a:ext cx="2719361" cy="432048"/>
        </p:xfrm>
        <a:graphic>
          <a:graphicData uri="http://schemas.openxmlformats.org/presentationml/2006/ole">
            <p:oleObj spid="_x0000_s181251" name="Formel" r:id="rId4" imgW="1015559" imgH="16502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1071538" y="2514600"/>
          <a:ext cx="1233488" cy="736600"/>
        </p:xfrm>
        <a:graphic>
          <a:graphicData uri="http://schemas.openxmlformats.org/presentationml/2006/ole">
            <p:oleObj spid="_x0000_s251906" name="Equation" r:id="rId3" imgW="761760" imgH="39348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6:</a:t>
            </a:r>
            <a:endParaRPr lang="de-DE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884225" y="2336800"/>
          <a:ext cx="1830387" cy="1093788"/>
        </p:xfrm>
        <a:graphic>
          <a:graphicData uri="http://schemas.openxmlformats.org/presentationml/2006/ole">
            <p:oleObj spid="_x0000_s252930" name="Equation" r:id="rId3" imgW="1130040" imgH="58392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6:</a:t>
            </a:r>
            <a:endParaRPr lang="de-DE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hteck 1"/>
              <p:cNvSpPr/>
              <p:nvPr/>
            </p:nvSpPr>
            <p:spPr>
              <a:xfrm>
                <a:off x="467544" y="1124744"/>
                <a:ext cx="8424936" cy="5686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Zwei 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Brüche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≠0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werden dividiert, indem man den Zählerbruch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𝑏𝑟𝑢𝑐h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dem Kehrwert des </a:t>
                </a:r>
                <a:r>
                  <a:rPr lang="de-DE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Nennerbruchs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𝑏𝑟𝑢𝑐h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multipliziert: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Kann man einen Bruch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mit Hilfe eines Wertes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umformen, dass man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erhält, kann man den Bruch mit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kürzen und erhält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Der Wert des neuen Bruches hat sich nicht verändert.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≠0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𝑢𝑛𝑑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Es gilt dann also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Brüche werden so addiert: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Brüche werden gleichnamig gemacht. Es werden also alle Brüche durch Erweitern so umgeformt, dass sie den gleichen Nenner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haben.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Zähler, die durch das Gleichnamig-Machen resultierten, werden addiert zur Summe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Ergebnis steht im Zähler die Summe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im Nenner der gleichnamige Ausdruck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Potenz ist ein Term, der in der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dargestellt werden kann, wobei x im Allgemeinen größer als 0 und a beliebig sind.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 </a:t>
                </a:r>
                <a:r>
                  <a:rPr lang="de-DE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ungeradzahligem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auch aus negativen Zahlen die n-</a:t>
                </a:r>
                <a:r>
                  <a:rPr lang="de-DE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Wurzel gezogen werden</a:t>
                </a:r>
                <a:endParaRPr 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635">
                  <a:spcAft>
                    <a:spcPts val="0"/>
                  </a:spcAft>
                </a:pPr>
                <a:endParaRPr lang="de-DE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8424936" cy="568681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13882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1142976" y="2668588"/>
          <a:ext cx="741363" cy="428625"/>
        </p:xfrm>
        <a:graphic>
          <a:graphicData uri="http://schemas.openxmlformats.org/presentationml/2006/ole">
            <p:oleObj spid="_x0000_s253954" name="Equation" r:id="rId3" imgW="457200" imgH="22860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7:</a:t>
            </a:r>
            <a:endParaRPr lang="de-DE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Rechenregeln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1092183" y="2668588"/>
          <a:ext cx="1050925" cy="428625"/>
        </p:xfrm>
        <a:graphic>
          <a:graphicData uri="http://schemas.openxmlformats.org/presentationml/2006/ole">
            <p:oleObj spid="_x0000_s256002" name="Equation" r:id="rId3" imgW="647640" imgH="22860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 7:</a:t>
            </a:r>
            <a:endParaRPr lang="de-DE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29341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(1.4.5)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Es seien a,b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IR und n, m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Z. Dann gilt: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52" name="Rectangle 2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54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advTm="1734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(1.4.5)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Es seien a,b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IR und n, m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Z. Dann gilt: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	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* a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n+m</a:t>
            </a:r>
            <a:r>
              <a:rPr lang="de-DE" sz="2400">
                <a:sym typeface="Bookshelf Symbol 5" pitchFamily="2" charset="2"/>
              </a:rPr>
              <a:t>; 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78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79" name="Rectangle 25"/>
          <p:cNvSpPr>
            <a:spLocks noChangeArrowheads="1"/>
          </p:cNvSpPr>
          <p:nvPr/>
        </p:nvSpPr>
        <p:spPr bwMode="auto">
          <a:xfrm>
            <a:off x="3962400" y="2057400"/>
            <a:ext cx="2530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3</a:t>
            </a:r>
            <a:r>
              <a:rPr lang="de-DE" sz="2400"/>
              <a:t>*2</a:t>
            </a:r>
            <a:r>
              <a:rPr lang="de-DE" sz="2400" baseline="30000"/>
              <a:t>4</a:t>
            </a:r>
            <a:r>
              <a:rPr lang="de-DE" sz="2400"/>
              <a:t>= 8*16=128 </a:t>
            </a:r>
          </a:p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3+4</a:t>
            </a:r>
            <a:r>
              <a:rPr lang="de-DE" sz="2400"/>
              <a:t>= 2</a:t>
            </a:r>
            <a:r>
              <a:rPr lang="de-DE" sz="2400" baseline="30000"/>
              <a:t>7</a:t>
            </a:r>
            <a:r>
              <a:rPr lang="de-DE" sz="2400"/>
              <a:t>=128</a:t>
            </a:r>
          </a:p>
          <a:p>
            <a:pPr algn="ctr" eaLnBrk="1" hangingPunct="1"/>
            <a:endParaRPr lang="de-DE" sz="2400"/>
          </a:p>
          <a:p>
            <a:pPr algn="ctr" eaLnBrk="1" hangingPunct="1"/>
            <a:endParaRPr lang="de-DE" sz="2400"/>
          </a:p>
        </p:txBody>
      </p:sp>
    </p:spTree>
  </p:cSld>
  <p:clrMapOvr>
    <a:masterClrMapping/>
  </p:clrMapOvr>
  <p:transition advTm="2826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(1.4.5)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Es seien a,b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IR und n, m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Z. Dann gilt: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	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* a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n+m</a:t>
            </a:r>
            <a:r>
              <a:rPr lang="de-DE" sz="2400">
                <a:sym typeface="Bookshelf Symbol 5" pitchFamily="2" charset="2"/>
              </a:rPr>
              <a:t>;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(b)	(a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)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n*m</a:t>
            </a:r>
            <a:r>
              <a:rPr lang="de-DE" sz="2400">
                <a:sym typeface="Bookshelf Symbol 5" pitchFamily="2" charset="2"/>
              </a:rPr>
              <a:t>;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02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advTm="107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(1.4.5)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Es seien a,b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IR und n, m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Z. Dann gilt: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	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* a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n+m</a:t>
            </a:r>
            <a:r>
              <a:rPr lang="de-DE" sz="2400">
                <a:sym typeface="Bookshelf Symbol 5" pitchFamily="2" charset="2"/>
              </a:rPr>
              <a:t>;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(b)	(a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)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n*m</a:t>
            </a:r>
            <a:r>
              <a:rPr lang="de-DE" sz="2400">
                <a:sym typeface="Bookshelf Symbol 5" pitchFamily="2" charset="2"/>
              </a:rPr>
              <a:t>;   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3810000" y="2667000"/>
            <a:ext cx="96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400"/>
              <a:t>(2</a:t>
            </a:r>
            <a:r>
              <a:rPr lang="de-DE" sz="2400" baseline="30000"/>
              <a:t>3</a:t>
            </a:r>
            <a:r>
              <a:rPr lang="de-DE" sz="2400"/>
              <a:t>)</a:t>
            </a:r>
            <a:r>
              <a:rPr lang="de-DE" sz="2400" baseline="30000"/>
              <a:t>4</a:t>
            </a:r>
            <a:r>
              <a:rPr lang="de-DE" sz="2400"/>
              <a:t>=</a:t>
            </a:r>
          </a:p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12</a:t>
            </a:r>
            <a:r>
              <a:rPr lang="de-DE" sz="2400"/>
              <a:t>=</a:t>
            </a:r>
          </a:p>
        </p:txBody>
      </p:sp>
    </p:spTree>
  </p:cSld>
  <p:clrMapOvr>
    <a:masterClrMapping/>
  </p:clrMapOvr>
  <p:transition advTm="3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(1.4.5)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Es seien a,b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IR und n, m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Z. Dann gilt: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	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* a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n+m</a:t>
            </a:r>
            <a:r>
              <a:rPr lang="de-DE" sz="2400">
                <a:sym typeface="Bookshelf Symbol 5" pitchFamily="2" charset="2"/>
              </a:rPr>
              <a:t>;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(b)	(a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)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n*m</a:t>
            </a:r>
            <a:r>
              <a:rPr lang="de-DE" sz="2400">
                <a:sym typeface="Bookshelf Symbol 5" pitchFamily="2" charset="2"/>
              </a:rPr>
              <a:t>;   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51" name="Rectangle 24"/>
          <p:cNvSpPr>
            <a:spLocks noChangeArrowheads="1"/>
          </p:cNvSpPr>
          <p:nvPr/>
        </p:nvSpPr>
        <p:spPr bwMode="auto">
          <a:xfrm>
            <a:off x="3733800" y="2743200"/>
            <a:ext cx="21002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400"/>
              <a:t>(2</a:t>
            </a:r>
            <a:r>
              <a:rPr lang="de-DE" sz="2400" baseline="30000"/>
              <a:t>3</a:t>
            </a:r>
            <a:r>
              <a:rPr lang="de-DE" sz="2400"/>
              <a:t>)</a:t>
            </a:r>
            <a:r>
              <a:rPr lang="de-DE" sz="2400" baseline="30000"/>
              <a:t>4</a:t>
            </a:r>
            <a:r>
              <a:rPr lang="de-DE" sz="2400"/>
              <a:t>=8</a:t>
            </a:r>
            <a:r>
              <a:rPr lang="de-DE" sz="2400" baseline="30000"/>
              <a:t>4</a:t>
            </a:r>
            <a:r>
              <a:rPr lang="de-DE" sz="2400"/>
              <a:t>=4096</a:t>
            </a:r>
          </a:p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12</a:t>
            </a:r>
            <a:r>
              <a:rPr lang="de-DE" sz="2400"/>
              <a:t>=4096</a:t>
            </a:r>
          </a:p>
          <a:p>
            <a:pPr algn="ctr" eaLnBrk="1" hangingPunct="1"/>
            <a:endParaRPr lang="de-DE" sz="2400"/>
          </a:p>
        </p:txBody>
      </p:sp>
    </p:spTree>
  </p:cSld>
  <p:clrMapOvr>
    <a:masterClrMapping/>
  </p:clrMapOvr>
  <p:transition advTm="50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182274" name="Formel" r:id="rId3" imgW="1714500" imgH="203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29969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[richtig]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1043608" y="3429000"/>
          <a:ext cx="2719361" cy="432048"/>
        </p:xfrm>
        <a:graphic>
          <a:graphicData uri="http://schemas.openxmlformats.org/presentationml/2006/ole">
            <p:oleObj spid="_x0000_s182275" name="Formel" r:id="rId4" imgW="1015559" imgH="16502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(1.4.5)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Es seien a,b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IR und n, m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Z. Dann gilt: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	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* a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n+m</a:t>
            </a:r>
            <a:r>
              <a:rPr lang="de-DE" sz="2400">
                <a:sym typeface="Bookshelf Symbol 5" pitchFamily="2" charset="2"/>
              </a:rPr>
              <a:t>;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(b)	(a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)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n*m</a:t>
            </a:r>
            <a:r>
              <a:rPr lang="de-DE" sz="2400">
                <a:sym typeface="Bookshelf Symbol 5" pitchFamily="2" charset="2"/>
              </a:rPr>
              <a:t>;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(c)			für a </a:t>
            </a:r>
            <a:r>
              <a:rPr lang="de-DE" sz="2400">
                <a:sym typeface="Symbol" panose="05050102010706020507" pitchFamily="18" charset="2"/>
              </a:rPr>
              <a:t></a:t>
            </a:r>
            <a:r>
              <a:rPr lang="de-DE" sz="2400">
                <a:sym typeface="Bookshelf Symbol 5" pitchFamily="2" charset="2"/>
              </a:rPr>
              <a:t> 0;</a:t>
            </a:r>
            <a:r>
              <a:rPr lang="de-DE">
                <a:sym typeface="Bookshelf Symbol 5" pitchFamily="2" charset="2"/>
              </a:rPr>
              <a:t> </a:t>
            </a:r>
            <a:r>
              <a:rPr lang="de-DE" sz="2400">
                <a:sym typeface="Bookshelf Symbol 5" pitchFamily="2" charset="2"/>
              </a:rPr>
              <a:t>	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8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0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1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3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4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5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1746" name="Object 25"/>
          <p:cNvGraphicFramePr>
            <a:graphicFrameLocks noChangeAspect="1"/>
          </p:cNvGraphicFramePr>
          <p:nvPr/>
        </p:nvGraphicFramePr>
        <p:xfrm>
          <a:off x="1447800" y="3657600"/>
          <a:ext cx="1150938" cy="727075"/>
        </p:xfrm>
        <a:graphic>
          <a:graphicData uri="http://schemas.openxmlformats.org/presentationml/2006/ole">
            <p:oleObj spid="_x0000_s31771" name="Formel" r:id="rId3" imgW="622030" imgH="393529" progId="Equation.3">
              <p:embed/>
            </p:oleObj>
          </a:graphicData>
        </a:graphic>
      </p:graphicFrame>
    </p:spTree>
  </p:cSld>
  <p:clrMapOvr>
    <a:masterClrMapping/>
  </p:clrMapOvr>
  <p:transition advTm="152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(1.4.5)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Es seien a,b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IR und n, m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Z. Dann gilt: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	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* a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n+m</a:t>
            </a:r>
            <a:r>
              <a:rPr lang="de-DE" sz="2400">
                <a:sym typeface="Bookshelf Symbol 5" pitchFamily="2" charset="2"/>
              </a:rPr>
              <a:t>;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(b)	(a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)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n*m</a:t>
            </a:r>
            <a:r>
              <a:rPr lang="de-DE" sz="2400">
                <a:sym typeface="Bookshelf Symbol 5" pitchFamily="2" charset="2"/>
              </a:rPr>
              <a:t>;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(c) 	 		für a </a:t>
            </a:r>
            <a:r>
              <a:rPr lang="de-DE" sz="2400">
                <a:sym typeface="Symbol" panose="05050102010706020507" pitchFamily="18" charset="2"/>
              </a:rPr>
              <a:t></a:t>
            </a:r>
            <a:r>
              <a:rPr lang="de-DE" sz="2400">
                <a:sym typeface="Bookshelf Symbol 5" pitchFamily="2" charset="2"/>
              </a:rPr>
              <a:t> 0;</a:t>
            </a:r>
            <a:r>
              <a:rPr lang="de-DE">
                <a:sym typeface="Bookshelf Symbol 5" pitchFamily="2" charset="2"/>
              </a:rPr>
              <a:t> </a:t>
            </a:r>
            <a:endParaRPr lang="de-DE" sz="2400">
              <a:sym typeface="Bookshelf Symbol 5" pitchFamily="2" charset="2"/>
            </a:endParaRPr>
          </a:p>
          <a:p>
            <a:pPr eaLnBrk="1" hangingPunct="1">
              <a:buFontTx/>
              <a:buAutoNum type="alphaLcParenBoth" startAt="3"/>
            </a:pPr>
            <a:endParaRPr lang="de-DE" sz="2400">
              <a:sym typeface="Bookshelf Symbol 5" pitchFamily="2" charset="2"/>
            </a:endParaRPr>
          </a:p>
          <a:p>
            <a:pPr eaLnBrk="1" hangingPunct="1">
              <a:buFontTx/>
              <a:buAutoNum type="alphaLcParenBoth" startAt="3"/>
            </a:pPr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(d) 			für a </a:t>
            </a:r>
            <a:r>
              <a:rPr lang="de-DE" sz="2400">
                <a:sym typeface="Symbol" panose="05050102010706020507" pitchFamily="18" charset="2"/>
              </a:rPr>
              <a:t></a:t>
            </a:r>
            <a:r>
              <a:rPr lang="de-DE" sz="2400">
                <a:sym typeface="Bookshelf Symbol 5" pitchFamily="2" charset="2"/>
              </a:rPr>
              <a:t> 0;</a:t>
            </a:r>
            <a:r>
              <a:rPr lang="de-DE">
                <a:sym typeface="Bookshelf Symbol 5" pitchFamily="2" charset="2"/>
              </a:rPr>
              <a:t> </a:t>
            </a:r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0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3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5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6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7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8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9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90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9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92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2770" name="Object 23"/>
          <p:cNvGraphicFramePr>
            <a:graphicFrameLocks noChangeAspect="1"/>
          </p:cNvGraphicFramePr>
          <p:nvPr/>
        </p:nvGraphicFramePr>
        <p:xfrm>
          <a:off x="1447800" y="3657600"/>
          <a:ext cx="1150938" cy="727075"/>
        </p:xfrm>
        <a:graphic>
          <a:graphicData uri="http://schemas.openxmlformats.org/presentationml/2006/ole">
            <p:oleObj spid="_x0000_s32800" name="Formel" r:id="rId3" imgW="622030" imgH="393529" progId="Equation.3">
              <p:embed/>
            </p:oleObj>
          </a:graphicData>
        </a:graphic>
      </p:graphicFrame>
      <p:graphicFrame>
        <p:nvGraphicFramePr>
          <p:cNvPr id="32771" name="Object 24"/>
          <p:cNvGraphicFramePr>
            <a:graphicFrameLocks noChangeAspect="1"/>
          </p:cNvGraphicFramePr>
          <p:nvPr/>
        </p:nvGraphicFramePr>
        <p:xfrm>
          <a:off x="1447800" y="4648200"/>
          <a:ext cx="1295400" cy="803275"/>
        </p:xfrm>
        <a:graphic>
          <a:graphicData uri="http://schemas.openxmlformats.org/presentationml/2006/ole">
            <p:oleObj spid="_x0000_s32801" name="Formel" r:id="rId4" imgW="672808" imgH="418918" progId="Equation.3">
              <p:embed/>
            </p:oleObj>
          </a:graphicData>
        </a:graphic>
      </p:graphicFrame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5181600" y="4648200"/>
            <a:ext cx="2374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3</a:t>
            </a:r>
            <a:r>
              <a:rPr lang="de-DE" sz="2400"/>
              <a:t>/2</a:t>
            </a:r>
            <a:r>
              <a:rPr lang="de-DE" sz="2400" baseline="30000"/>
              <a:t>4</a:t>
            </a:r>
            <a:r>
              <a:rPr lang="de-DE" sz="2400"/>
              <a:t>=8/16=1/2  </a:t>
            </a:r>
          </a:p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3-4</a:t>
            </a:r>
            <a:r>
              <a:rPr lang="de-DE" sz="2400"/>
              <a:t>=1/2</a:t>
            </a:r>
          </a:p>
          <a:p>
            <a:pPr algn="ctr" eaLnBrk="1" hangingPunct="1"/>
            <a:endParaRPr lang="de-DE" sz="2400"/>
          </a:p>
        </p:txBody>
      </p:sp>
    </p:spTree>
  </p:cSld>
  <p:clrMapOvr>
    <a:masterClrMapping/>
  </p:clrMapOvr>
  <p:transition advTm="482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(1.4.5)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Es seien a,b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IR und n, m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Z. Dann gilt: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	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* a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n+m</a:t>
            </a:r>
            <a:r>
              <a:rPr lang="de-DE" sz="2400">
                <a:sym typeface="Bookshelf Symbol 5" pitchFamily="2" charset="2"/>
              </a:rPr>
              <a:t>;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(b)	(a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)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n*m</a:t>
            </a:r>
            <a:r>
              <a:rPr lang="de-DE" sz="2400">
                <a:sym typeface="Bookshelf Symbol 5" pitchFamily="2" charset="2"/>
              </a:rPr>
              <a:t>;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(c) 	 		für a </a:t>
            </a:r>
            <a:r>
              <a:rPr lang="de-DE" sz="2400">
                <a:sym typeface="Symbol" panose="05050102010706020507" pitchFamily="18" charset="2"/>
              </a:rPr>
              <a:t></a:t>
            </a:r>
            <a:r>
              <a:rPr lang="de-DE" sz="2400">
                <a:sym typeface="Bookshelf Symbol 5" pitchFamily="2" charset="2"/>
              </a:rPr>
              <a:t> 0;</a:t>
            </a:r>
            <a:r>
              <a:rPr lang="de-DE">
                <a:sym typeface="Bookshelf Symbol 5" pitchFamily="2" charset="2"/>
              </a:rPr>
              <a:t> </a:t>
            </a:r>
            <a:endParaRPr lang="de-DE" sz="2400">
              <a:sym typeface="Bookshelf Symbol 5" pitchFamily="2" charset="2"/>
            </a:endParaRPr>
          </a:p>
          <a:p>
            <a:pPr eaLnBrk="1" hangingPunct="1">
              <a:buFontTx/>
              <a:buAutoNum type="alphaLcParenBoth" startAt="3"/>
            </a:pPr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(d)                            für a </a:t>
            </a:r>
            <a:r>
              <a:rPr lang="de-DE" sz="2400">
                <a:sym typeface="Symbol" panose="05050102010706020507" pitchFamily="18" charset="2"/>
              </a:rPr>
              <a:t></a:t>
            </a:r>
            <a:r>
              <a:rPr lang="de-DE" sz="2400">
                <a:sym typeface="Bookshelf Symbol 5" pitchFamily="2" charset="2"/>
              </a:rPr>
              <a:t> 0;</a:t>
            </a:r>
            <a:r>
              <a:rPr lang="de-DE">
                <a:sym typeface="Bookshelf Symbol 5" pitchFamily="2" charset="2"/>
              </a:rPr>
              <a:t> </a:t>
            </a:r>
          </a:p>
          <a:p>
            <a:pPr eaLnBrk="1" hangingPunct="1">
              <a:buFontTx/>
              <a:buAutoNum type="alphaLcParenBoth" startAt="4"/>
            </a:pPr>
            <a:endParaRPr lang="de-DE" sz="2400">
              <a:sym typeface="Bookshelf Symbol 5" pitchFamily="2" charset="2"/>
            </a:endParaRPr>
          </a:p>
          <a:p>
            <a:pPr eaLnBrk="1" hangingPunct="1">
              <a:buFontTx/>
              <a:buAutoNum type="alphaLcParenBoth" startAt="4"/>
            </a:pPr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(e) 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b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= (ab)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.</a:t>
            </a:r>
          </a:p>
          <a:p>
            <a:pPr eaLnBrk="1" hangingPunct="1"/>
            <a:endParaRPr lang="de-DE" sz="1200">
              <a:sym typeface="Bookshelf Symbol 5" pitchFamily="2" charset="2"/>
            </a:endParaRP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5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6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9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10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11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12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13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14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16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3794" name="Object 23"/>
          <p:cNvGraphicFramePr>
            <a:graphicFrameLocks noChangeAspect="1"/>
          </p:cNvGraphicFramePr>
          <p:nvPr/>
        </p:nvGraphicFramePr>
        <p:xfrm>
          <a:off x="1447800" y="3657600"/>
          <a:ext cx="1150938" cy="727075"/>
        </p:xfrm>
        <a:graphic>
          <a:graphicData uri="http://schemas.openxmlformats.org/presentationml/2006/ole">
            <p:oleObj spid="_x0000_s33825" name="Formel" r:id="rId3" imgW="622030" imgH="393529" progId="Equation.3">
              <p:embed/>
            </p:oleObj>
          </a:graphicData>
        </a:graphic>
      </p:graphicFrame>
      <p:graphicFrame>
        <p:nvGraphicFramePr>
          <p:cNvPr id="33795" name="Object 24"/>
          <p:cNvGraphicFramePr>
            <a:graphicFrameLocks noChangeAspect="1"/>
          </p:cNvGraphicFramePr>
          <p:nvPr/>
        </p:nvGraphicFramePr>
        <p:xfrm>
          <a:off x="1447800" y="4572000"/>
          <a:ext cx="1295400" cy="803275"/>
        </p:xfrm>
        <a:graphic>
          <a:graphicData uri="http://schemas.openxmlformats.org/presentationml/2006/ole">
            <p:oleObj spid="_x0000_s33826" name="Formel" r:id="rId4" imgW="672808" imgH="418918" progId="Equation.3">
              <p:embed/>
            </p:oleObj>
          </a:graphicData>
        </a:graphic>
      </p:graphicFrame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5181600" y="4495800"/>
            <a:ext cx="2374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3</a:t>
            </a:r>
            <a:r>
              <a:rPr lang="de-DE" sz="2400"/>
              <a:t>/2</a:t>
            </a:r>
            <a:r>
              <a:rPr lang="de-DE" sz="2400" baseline="30000"/>
              <a:t>4</a:t>
            </a:r>
            <a:r>
              <a:rPr lang="de-DE" sz="2400"/>
              <a:t>=8/16=1/2  </a:t>
            </a:r>
          </a:p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3-4</a:t>
            </a:r>
            <a:r>
              <a:rPr lang="de-DE" sz="2400"/>
              <a:t>=1/2</a:t>
            </a:r>
          </a:p>
          <a:p>
            <a:pPr algn="ctr" eaLnBrk="1" hangingPunct="1"/>
            <a:endParaRPr lang="de-DE" sz="2400"/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3124200" y="5410200"/>
            <a:ext cx="1136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2</a:t>
            </a:r>
            <a:r>
              <a:rPr lang="de-DE" sz="2400"/>
              <a:t>*3</a:t>
            </a:r>
            <a:r>
              <a:rPr lang="de-DE" sz="2400" baseline="30000"/>
              <a:t>2</a:t>
            </a:r>
            <a:r>
              <a:rPr lang="de-DE" sz="2400"/>
              <a:t>= </a:t>
            </a:r>
          </a:p>
          <a:p>
            <a:pPr algn="ctr" eaLnBrk="1" hangingPunct="1"/>
            <a:r>
              <a:rPr lang="de-DE" sz="2400"/>
              <a:t>(2*3)</a:t>
            </a:r>
            <a:r>
              <a:rPr lang="de-DE" sz="2400" baseline="30000"/>
              <a:t>2</a:t>
            </a:r>
            <a:r>
              <a:rPr lang="de-DE" sz="2400"/>
              <a:t>=</a:t>
            </a:r>
          </a:p>
        </p:txBody>
      </p:sp>
    </p:spTree>
  </p:cSld>
  <p:clrMapOvr>
    <a:masterClrMapping/>
  </p:clrMapOvr>
  <p:transition advTm="1306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3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4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5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1.4.2 Das Produktzeichen</a:t>
            </a:r>
            <a:r>
              <a:rPr lang="de-DE"/>
              <a:t> </a:t>
            </a:r>
          </a:p>
        </p:txBody>
      </p:sp>
      <p:sp>
        <p:nvSpPr>
          <p:cNvPr id="34826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135938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(1.4.5)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Es seien a,b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IR und n, m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Z. Dann gilt: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	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* a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n+m</a:t>
            </a:r>
            <a:r>
              <a:rPr lang="de-DE" sz="2400">
                <a:sym typeface="Bookshelf Symbol 5" pitchFamily="2" charset="2"/>
              </a:rPr>
              <a:t>;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(b)	(a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)</a:t>
            </a:r>
            <a:r>
              <a:rPr lang="de-DE" sz="2400" baseline="30000">
                <a:sym typeface="Bookshelf Symbol 5" pitchFamily="2" charset="2"/>
              </a:rPr>
              <a:t>m</a:t>
            </a:r>
            <a:r>
              <a:rPr lang="de-DE" sz="2400">
                <a:sym typeface="Bookshelf Symbol 5" pitchFamily="2" charset="2"/>
              </a:rPr>
              <a:t> = a</a:t>
            </a:r>
            <a:r>
              <a:rPr lang="de-DE" sz="2400" baseline="30000">
                <a:sym typeface="Bookshelf Symbol 5" pitchFamily="2" charset="2"/>
              </a:rPr>
              <a:t>n*m</a:t>
            </a:r>
            <a:r>
              <a:rPr lang="de-DE" sz="2400">
                <a:sym typeface="Bookshelf Symbol 5" pitchFamily="2" charset="2"/>
              </a:rPr>
              <a:t>;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(c) 	 		für a </a:t>
            </a:r>
            <a:r>
              <a:rPr lang="de-DE" sz="2400">
                <a:sym typeface="Symbol" panose="05050102010706020507" pitchFamily="18" charset="2"/>
              </a:rPr>
              <a:t></a:t>
            </a:r>
            <a:r>
              <a:rPr lang="de-DE" sz="2400">
                <a:sym typeface="Bookshelf Symbol 5" pitchFamily="2" charset="2"/>
              </a:rPr>
              <a:t> 0;</a:t>
            </a:r>
            <a:r>
              <a:rPr lang="de-DE">
                <a:sym typeface="Bookshelf Symbol 5" pitchFamily="2" charset="2"/>
              </a:rPr>
              <a:t> </a:t>
            </a:r>
            <a:endParaRPr lang="de-DE" sz="2400">
              <a:sym typeface="Bookshelf Symbol 5" pitchFamily="2" charset="2"/>
            </a:endParaRPr>
          </a:p>
          <a:p>
            <a:pPr eaLnBrk="1" hangingPunct="1">
              <a:buFontTx/>
              <a:buAutoNum type="alphaLcParenBoth" startAt="3"/>
            </a:pPr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(d)                            für a </a:t>
            </a:r>
            <a:r>
              <a:rPr lang="de-DE" sz="2400">
                <a:sym typeface="Symbol" panose="05050102010706020507" pitchFamily="18" charset="2"/>
              </a:rPr>
              <a:t></a:t>
            </a:r>
            <a:r>
              <a:rPr lang="de-DE" sz="2400">
                <a:sym typeface="Bookshelf Symbol 5" pitchFamily="2" charset="2"/>
              </a:rPr>
              <a:t> 0;</a:t>
            </a:r>
            <a:r>
              <a:rPr lang="de-DE">
                <a:sym typeface="Bookshelf Symbol 5" pitchFamily="2" charset="2"/>
              </a:rPr>
              <a:t> </a:t>
            </a:r>
          </a:p>
          <a:p>
            <a:pPr eaLnBrk="1" hangingPunct="1">
              <a:buFontTx/>
              <a:buAutoNum type="alphaLcParenBoth" startAt="4"/>
            </a:pPr>
            <a:endParaRPr lang="de-DE" sz="2400">
              <a:sym typeface="Bookshelf Symbol 5" pitchFamily="2" charset="2"/>
            </a:endParaRPr>
          </a:p>
          <a:p>
            <a:pPr eaLnBrk="1" hangingPunct="1">
              <a:buFontTx/>
              <a:buAutoNum type="alphaLcParenBoth" startAt="4"/>
            </a:pPr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(e) a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b</a:t>
            </a:r>
            <a:r>
              <a:rPr lang="de-DE" sz="2400" baseline="30000">
                <a:sym typeface="Bookshelf Symbol 5" pitchFamily="2" charset="2"/>
              </a:rPr>
              <a:t>n</a:t>
            </a:r>
            <a:r>
              <a:rPr lang="de-DE" sz="2400">
                <a:sym typeface="Bookshelf Symbol 5" pitchFamily="2" charset="2"/>
              </a:rPr>
              <a:t> = (ab)</a:t>
            </a:r>
            <a:r>
              <a:rPr lang="de-DE" sz="2400" baseline="30000">
                <a:sym typeface="Bookshelf Symbol 5" pitchFamily="2" charset="2"/>
              </a:rPr>
              <a:t>n</a:t>
            </a:r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(f) a </a:t>
            </a:r>
            <a:r>
              <a:rPr lang="de-DE" sz="2400" baseline="30000">
                <a:sym typeface="Bookshelf Symbol 5" pitchFamily="2" charset="2"/>
              </a:rPr>
              <a:t>m/n = </a:t>
            </a:r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1200">
              <a:sym typeface="Bookshelf Symbol 5" pitchFamily="2" charset="2"/>
            </a:endParaRPr>
          </a:p>
        </p:txBody>
      </p:sp>
      <p:sp>
        <p:nvSpPr>
          <p:cNvPr id="348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8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0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3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5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6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7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8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9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40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4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42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4818" name="Object 23"/>
          <p:cNvGraphicFramePr>
            <a:graphicFrameLocks noChangeAspect="1"/>
          </p:cNvGraphicFramePr>
          <p:nvPr/>
        </p:nvGraphicFramePr>
        <p:xfrm>
          <a:off x="1447800" y="3657600"/>
          <a:ext cx="1150938" cy="727075"/>
        </p:xfrm>
        <a:graphic>
          <a:graphicData uri="http://schemas.openxmlformats.org/presentationml/2006/ole">
            <p:oleObj spid="_x0000_s34857" name="Formel" r:id="rId3" imgW="622030" imgH="393529" progId="Equation.3">
              <p:embed/>
            </p:oleObj>
          </a:graphicData>
        </a:graphic>
      </p:graphicFrame>
      <p:graphicFrame>
        <p:nvGraphicFramePr>
          <p:cNvPr id="34819" name="Object 24"/>
          <p:cNvGraphicFramePr>
            <a:graphicFrameLocks noChangeAspect="1"/>
          </p:cNvGraphicFramePr>
          <p:nvPr/>
        </p:nvGraphicFramePr>
        <p:xfrm>
          <a:off x="1447800" y="4572000"/>
          <a:ext cx="1295400" cy="803275"/>
        </p:xfrm>
        <a:graphic>
          <a:graphicData uri="http://schemas.openxmlformats.org/presentationml/2006/ole">
            <p:oleObj spid="_x0000_s34858" name="Formel" r:id="rId4" imgW="672808" imgH="418918" progId="Equation.3">
              <p:embed/>
            </p:oleObj>
          </a:graphicData>
        </a:graphic>
      </p:graphicFrame>
      <p:sp>
        <p:nvSpPr>
          <p:cNvPr id="34843" name="Rectangle 25"/>
          <p:cNvSpPr>
            <a:spLocks noChangeArrowheads="1"/>
          </p:cNvSpPr>
          <p:nvPr/>
        </p:nvSpPr>
        <p:spPr bwMode="auto">
          <a:xfrm>
            <a:off x="5181600" y="4495800"/>
            <a:ext cx="2374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3</a:t>
            </a:r>
            <a:r>
              <a:rPr lang="de-DE" sz="2400"/>
              <a:t>/2</a:t>
            </a:r>
            <a:r>
              <a:rPr lang="de-DE" sz="2400" baseline="30000"/>
              <a:t>4</a:t>
            </a:r>
            <a:r>
              <a:rPr lang="de-DE" sz="2400"/>
              <a:t>=8/16=1/2  </a:t>
            </a:r>
          </a:p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3-4</a:t>
            </a:r>
            <a:r>
              <a:rPr lang="de-DE" sz="2400"/>
              <a:t>=1/2</a:t>
            </a:r>
          </a:p>
          <a:p>
            <a:pPr algn="ctr" eaLnBrk="1" hangingPunct="1"/>
            <a:endParaRPr lang="de-DE" sz="2400"/>
          </a:p>
        </p:txBody>
      </p:sp>
      <p:sp>
        <p:nvSpPr>
          <p:cNvPr id="34844" name="Rectangle 27"/>
          <p:cNvSpPr>
            <a:spLocks noChangeArrowheads="1"/>
          </p:cNvSpPr>
          <p:nvPr/>
        </p:nvSpPr>
        <p:spPr bwMode="auto">
          <a:xfrm>
            <a:off x="3429000" y="5486400"/>
            <a:ext cx="2190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400"/>
              <a:t>2</a:t>
            </a:r>
            <a:r>
              <a:rPr lang="de-DE" sz="2400" baseline="30000"/>
              <a:t>2</a:t>
            </a:r>
            <a:r>
              <a:rPr lang="de-DE" sz="2400"/>
              <a:t>*3</a:t>
            </a:r>
            <a:r>
              <a:rPr lang="de-DE" sz="2400" baseline="30000"/>
              <a:t>2</a:t>
            </a:r>
            <a:r>
              <a:rPr lang="de-DE" sz="2400"/>
              <a:t>=4*9= 36 </a:t>
            </a:r>
          </a:p>
          <a:p>
            <a:pPr algn="ctr" eaLnBrk="1" hangingPunct="1"/>
            <a:r>
              <a:rPr lang="de-DE" sz="2400"/>
              <a:t>(2*3)</a:t>
            </a:r>
            <a:r>
              <a:rPr lang="de-DE" sz="2400" baseline="30000"/>
              <a:t>2</a:t>
            </a:r>
            <a:r>
              <a:rPr lang="de-DE" sz="2400"/>
              <a:t>=6</a:t>
            </a:r>
            <a:r>
              <a:rPr lang="de-DE" sz="2400" baseline="30000"/>
              <a:t>2</a:t>
            </a:r>
            <a:r>
              <a:rPr lang="de-DE" sz="2400"/>
              <a:t>=36</a:t>
            </a:r>
          </a:p>
        </p:txBody>
      </p:sp>
      <p:graphicFrame>
        <p:nvGraphicFramePr>
          <p:cNvPr id="34820" name="Object 30"/>
          <p:cNvGraphicFramePr>
            <a:graphicFrameLocks noChangeAspect="1"/>
          </p:cNvGraphicFramePr>
          <p:nvPr/>
        </p:nvGraphicFramePr>
        <p:xfrm>
          <a:off x="1828800" y="6245225"/>
          <a:ext cx="762000" cy="523875"/>
        </p:xfrm>
        <a:graphic>
          <a:graphicData uri="http://schemas.openxmlformats.org/presentationml/2006/ole">
            <p:oleObj spid="_x0000_s34859" name="Formel" r:id="rId5" imgW="330057" imgH="253890" progId="Equation.3">
              <p:embed/>
            </p:oleObj>
          </a:graphicData>
        </a:graphic>
      </p:graphicFrame>
      <p:graphicFrame>
        <p:nvGraphicFramePr>
          <p:cNvPr id="34821" name="Object 28"/>
          <p:cNvGraphicFramePr>
            <a:graphicFrameLocks noChangeAspect="1"/>
          </p:cNvGraphicFramePr>
          <p:nvPr/>
        </p:nvGraphicFramePr>
        <p:xfrm>
          <a:off x="5940425" y="5949950"/>
          <a:ext cx="2132013" cy="792163"/>
        </p:xfrm>
        <a:graphic>
          <a:graphicData uri="http://schemas.openxmlformats.org/presentationml/2006/ole">
            <p:oleObj spid="_x0000_s34860" name="Formel" r:id="rId6" imgW="889000" imgH="330200" progId="Equation.3">
              <p:embed/>
            </p:oleObj>
          </a:graphicData>
        </a:graphic>
      </p:graphicFrame>
    </p:spTree>
  </p:cSld>
  <p:clrMapOvr>
    <a:masterClrMapping/>
  </p:clrMapOvr>
  <p:transition advTm="19094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Quadratische Gleichung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eaLnBrk="1" hangingPunct="1"/>
            <a:r>
              <a:rPr lang="de-DE" sz="2800" smtClean="0">
                <a:cs typeface="Times New Roman" panose="02020603050405020304" pitchFamily="18" charset="0"/>
              </a:rPr>
              <a:t>ax² + bx + c = 0 </a:t>
            </a:r>
            <a:br>
              <a:rPr lang="de-DE" sz="2800" smtClean="0">
                <a:cs typeface="Times New Roman" panose="02020603050405020304" pitchFamily="18" charset="0"/>
              </a:rPr>
            </a:br>
            <a:r>
              <a:rPr lang="de-DE" sz="2800" smtClean="0">
                <a:cs typeface="Times New Roman" panose="02020603050405020304" pitchFamily="18" charset="0"/>
              </a:rPr>
              <a:t>mit a, b, c </a:t>
            </a:r>
            <a:r>
              <a:rPr lang="de-DE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de-DE" sz="2800" smtClean="0">
                <a:cs typeface="Times New Roman" panose="02020603050405020304" pitchFamily="18" charset="0"/>
              </a:rPr>
              <a:t> IR und a </a:t>
            </a:r>
            <a:r>
              <a:rPr lang="de-DE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de-DE" sz="2800" smtClean="0">
                <a:cs typeface="Times New Roman" panose="02020603050405020304" pitchFamily="18" charset="0"/>
              </a:rPr>
              <a:t> 0 </a:t>
            </a:r>
          </a:p>
          <a:p>
            <a:pPr eaLnBrk="1" hangingPunct="1"/>
            <a:r>
              <a:rPr lang="de-DE" sz="2800" smtClean="0">
                <a:cs typeface="Times New Roman" panose="02020603050405020304" pitchFamily="18" charset="0"/>
              </a:rPr>
              <a:t>Es gibt hierbei zwei Lösungen x</a:t>
            </a:r>
            <a:r>
              <a:rPr lang="de-DE" sz="2800" baseline="-30000" smtClean="0">
                <a:cs typeface="Times New Roman" panose="02020603050405020304" pitchFamily="18" charset="0"/>
              </a:rPr>
              <a:t>1</a:t>
            </a:r>
            <a:r>
              <a:rPr lang="de-DE" sz="2800" smtClean="0">
                <a:cs typeface="Times New Roman" panose="02020603050405020304" pitchFamily="18" charset="0"/>
              </a:rPr>
              <a:t> und x</a:t>
            </a:r>
            <a:r>
              <a:rPr lang="de-DE" sz="2800" baseline="-30000" smtClean="0">
                <a:cs typeface="Times New Roman" panose="02020603050405020304" pitchFamily="18" charset="0"/>
              </a:rPr>
              <a:t>2</a:t>
            </a:r>
            <a:r>
              <a:rPr lang="de-DE" sz="2800" smtClean="0">
                <a:cs typeface="Times New Roman" panose="02020603050405020304" pitchFamily="18" charset="0"/>
              </a:rPr>
              <a:t> falls </a:t>
            </a:r>
          </a:p>
          <a:p>
            <a:pPr eaLnBrk="1" hangingPunct="1"/>
            <a:r>
              <a:rPr lang="de-DE" sz="2800" smtClean="0">
                <a:cs typeface="Times New Roman" panose="02020603050405020304" pitchFamily="18" charset="0"/>
              </a:rPr>
              <a:t>b² - 4ac </a:t>
            </a:r>
            <a:r>
              <a:rPr lang="de-DE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de-DE" sz="2800" smtClean="0">
                <a:cs typeface="Times New Roman" panose="02020603050405020304" pitchFamily="18" charset="0"/>
              </a:rPr>
              <a:t> 0  </a:t>
            </a:r>
          </a:p>
          <a:p>
            <a:pPr eaLnBrk="1" hangingPunct="1">
              <a:buFontTx/>
              <a:buNone/>
            </a:pPr>
            <a:endParaRPr lang="de-DE" sz="2800" smtClean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62388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862388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5842" name="Object 6"/>
          <p:cNvGraphicFramePr>
            <a:graphicFrameLocks noChangeAspect="1"/>
          </p:cNvGraphicFramePr>
          <p:nvPr/>
        </p:nvGraphicFramePr>
        <p:xfrm>
          <a:off x="1447800" y="3962400"/>
          <a:ext cx="3200400" cy="1009650"/>
        </p:xfrm>
        <a:graphic>
          <a:graphicData uri="http://schemas.openxmlformats.org/presentationml/2006/ole">
            <p:oleObj spid="_x0000_s35851" r:id="rId3" imgW="1422400" imgH="444500" progId="Equation.3">
              <p:embed/>
            </p:oleObj>
          </a:graphicData>
        </a:graphic>
      </p:graphicFrame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5791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>
                <a:cs typeface="Times New Roman" panose="02020603050405020304" pitchFamily="18" charset="0"/>
              </a:rPr>
              <a:t>Im Falle von b² - 4ac &lt; 0 existiert keine reellwertige Lösung.</a:t>
            </a:r>
            <a:r>
              <a:rPr lang="de-DE" sz="2800"/>
              <a:t> </a:t>
            </a:r>
          </a:p>
        </p:txBody>
      </p:sp>
    </p:spTree>
  </p:cSld>
  <p:clrMapOvr>
    <a:masterClrMapping/>
  </p:clrMapOvr>
  <p:transition advTm="100736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79388" y="258763"/>
            <a:ext cx="527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Lösen Sie die folgende quadratische Gleichung: </a:t>
            </a:r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684213" y="184467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x² - 4x + 3 = 0 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2771775" y="18446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ym typeface="Wingdings" panose="05000000000000000000" pitchFamily="2" charset="2"/>
              </a:rPr>
              <a:t></a:t>
            </a:r>
            <a:endParaRPr lang="de-DE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6866" name="Object 10"/>
          <p:cNvGraphicFramePr>
            <a:graphicFrameLocks noChangeAspect="1"/>
          </p:cNvGraphicFramePr>
          <p:nvPr/>
        </p:nvGraphicFramePr>
        <p:xfrm>
          <a:off x="3635375" y="1557338"/>
          <a:ext cx="5176838" cy="903287"/>
        </p:xfrm>
        <a:graphic>
          <a:graphicData uri="http://schemas.openxmlformats.org/presentationml/2006/ole">
            <p:oleObj spid="_x0000_s36879" name="Formel" r:id="rId3" imgW="2667000" imgH="431800" progId="Equation.3">
              <p:embed/>
            </p:oleObj>
          </a:graphicData>
        </a:graphic>
      </p:graphicFrame>
      <p:graphicFrame>
        <p:nvGraphicFramePr>
          <p:cNvPr id="36867" name="Object 6"/>
          <p:cNvGraphicFramePr>
            <a:graphicFrameLocks noChangeAspect="1"/>
          </p:cNvGraphicFramePr>
          <p:nvPr/>
        </p:nvGraphicFramePr>
        <p:xfrm>
          <a:off x="5724525" y="404813"/>
          <a:ext cx="3200400" cy="1009650"/>
        </p:xfrm>
        <a:graphic>
          <a:graphicData uri="http://schemas.openxmlformats.org/presentationml/2006/ole">
            <p:oleObj spid="_x0000_s36880" r:id="rId4" imgW="1422400" imgH="444500" progId="Equation.3">
              <p:embed/>
            </p:oleObj>
          </a:graphicData>
        </a:graphic>
      </p:graphicFrame>
    </p:spTree>
  </p:cSld>
  <p:clrMapOvr>
    <a:masterClrMapping/>
  </p:clrMapOvr>
  <p:transition advTm="428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1.4.3 Binomkialkoeffizient und Fakultät</a:t>
            </a:r>
            <a:r>
              <a:rPr lang="de-DE"/>
              <a:t> 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39750" y="1700213"/>
            <a:ext cx="81359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(1.4.6) Definition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Seien n, k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N </a:t>
            </a:r>
            <a:r>
              <a:rPr lang="de-DE" sz="2400">
                <a:sym typeface="Symbol" panose="05050102010706020507" pitchFamily="18" charset="2"/>
              </a:rPr>
              <a:t></a:t>
            </a:r>
            <a:r>
              <a:rPr lang="de-DE" sz="2400">
                <a:sym typeface="Bookshelf Symbol 5" pitchFamily="2" charset="2"/>
              </a:rPr>
              <a:t> {0} mit k </a:t>
            </a:r>
            <a:r>
              <a:rPr lang="de-DE" sz="2400">
                <a:sym typeface="Symbol" panose="05050102010706020507" pitchFamily="18" charset="2"/>
              </a:rPr>
              <a:t></a:t>
            </a:r>
            <a:r>
              <a:rPr lang="de-DE" sz="2400">
                <a:sym typeface="Bookshelf Symbol 5" pitchFamily="2" charset="2"/>
              </a:rPr>
              <a:t> n. Dann setzen wir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(a)				und 0! = 1</a:t>
            </a:r>
          </a:p>
          <a:p>
            <a:pPr eaLnBrk="1" hangingPunct="1"/>
            <a:endParaRPr lang="de-DE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        (sprich: n- Fakultät); </a:t>
            </a:r>
          </a:p>
          <a:p>
            <a:pPr eaLnBrk="1" hangingPunct="1"/>
            <a:r>
              <a:rPr lang="de-DE" sz="2400"/>
              <a:t>n! ist die Anzahl der möglichen Anordnungen</a:t>
            </a:r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2400">
              <a:sym typeface="Bookshelf Symbol 5" pitchFamily="2" charset="2"/>
            </a:endParaRP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4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7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9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1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11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7890" name="Object 24"/>
          <p:cNvGraphicFramePr>
            <a:graphicFrameLocks noChangeAspect="1"/>
          </p:cNvGraphicFramePr>
          <p:nvPr/>
        </p:nvGraphicFramePr>
        <p:xfrm>
          <a:off x="1258888" y="2636838"/>
          <a:ext cx="2808287" cy="849312"/>
        </p:xfrm>
        <a:graphic>
          <a:graphicData uri="http://schemas.openxmlformats.org/presentationml/2006/ole">
            <p:oleObj spid="_x0000_s37918" name="Formel" r:id="rId3" imgW="1422400" imgH="431800" progId="Equation.3">
              <p:embed/>
            </p:oleObj>
          </a:graphicData>
        </a:graphic>
      </p:graphicFrame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14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advTm="982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0" name="Text Box 5"/>
          <p:cNvSpPr txBox="1">
            <a:spLocks noChangeArrowheads="1"/>
          </p:cNvSpPr>
          <p:nvPr/>
        </p:nvSpPr>
        <p:spPr bwMode="auto">
          <a:xfrm>
            <a:off x="467519" y="329050"/>
            <a:ext cx="828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1.4.3 Binomkialkoeffizient und Fakultät</a:t>
            </a:r>
            <a:r>
              <a:rPr lang="de-DE"/>
              <a:t> </a:t>
            </a:r>
          </a:p>
        </p:txBody>
      </p:sp>
      <p:sp>
        <p:nvSpPr>
          <p:cNvPr id="38921" name="Text Box 6"/>
          <p:cNvSpPr txBox="1">
            <a:spLocks noChangeArrowheads="1"/>
          </p:cNvSpPr>
          <p:nvPr/>
        </p:nvSpPr>
        <p:spPr bwMode="auto">
          <a:xfrm>
            <a:off x="539750" y="1700213"/>
            <a:ext cx="813593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 dirty="0">
                <a:sym typeface="Bookshelf Symbol 5" pitchFamily="2" charset="2"/>
              </a:rPr>
              <a:t>(1.4.6) Definition</a:t>
            </a:r>
          </a:p>
          <a:p>
            <a:pPr eaLnBrk="1" hangingPunct="1"/>
            <a:r>
              <a:rPr lang="de-DE" sz="2400" dirty="0">
                <a:sym typeface="Bookshelf Symbol 5" pitchFamily="2" charset="2"/>
              </a:rPr>
              <a:t>Seien n, k </a:t>
            </a:r>
            <a:r>
              <a:rPr lang="de-DE" sz="2400" dirty="0">
                <a:sym typeface="Symbol" panose="05050102010706020507" pitchFamily="18" charset="2"/>
              </a:rPr>
              <a:t></a:t>
            </a:r>
            <a:r>
              <a:rPr lang="de-DE" sz="2400" dirty="0">
                <a:sym typeface="Bookshelf Symbol 5" pitchFamily="2" charset="2"/>
              </a:rPr>
              <a:t> N </a:t>
            </a:r>
            <a:r>
              <a:rPr lang="de-DE" sz="2400" dirty="0">
                <a:sym typeface="Symbol" panose="05050102010706020507" pitchFamily="18" charset="2"/>
              </a:rPr>
              <a:t></a:t>
            </a:r>
            <a:r>
              <a:rPr lang="de-DE" sz="2400" dirty="0">
                <a:sym typeface="Bookshelf Symbol 5" pitchFamily="2" charset="2"/>
              </a:rPr>
              <a:t> {0} mit k </a:t>
            </a:r>
            <a:r>
              <a:rPr lang="de-DE" sz="2400" dirty="0">
                <a:sym typeface="Symbol" panose="05050102010706020507" pitchFamily="18" charset="2"/>
              </a:rPr>
              <a:t></a:t>
            </a:r>
            <a:r>
              <a:rPr lang="de-DE" sz="2400" dirty="0">
                <a:sym typeface="Bookshelf Symbol 5" pitchFamily="2" charset="2"/>
              </a:rPr>
              <a:t> n. Dann setzen wir</a:t>
            </a:r>
          </a:p>
          <a:p>
            <a:pPr eaLnBrk="1" hangingPunct="1"/>
            <a:endParaRPr lang="de-DE" sz="2400" dirty="0">
              <a:sym typeface="Bookshelf Symbol 5" pitchFamily="2" charset="2"/>
            </a:endParaRPr>
          </a:p>
          <a:p>
            <a:pPr eaLnBrk="1" hangingPunct="1"/>
            <a:r>
              <a:rPr lang="de-DE" sz="2400" dirty="0">
                <a:sym typeface="Bookshelf Symbol 5" pitchFamily="2" charset="2"/>
              </a:rPr>
              <a:t>(a)				und 0! = 1</a:t>
            </a:r>
          </a:p>
          <a:p>
            <a:pPr eaLnBrk="1" hangingPunct="1"/>
            <a:endParaRPr lang="de-DE" dirty="0">
              <a:sym typeface="Bookshelf Symbol 5" pitchFamily="2" charset="2"/>
            </a:endParaRPr>
          </a:p>
          <a:p>
            <a:pPr eaLnBrk="1" hangingPunct="1"/>
            <a:r>
              <a:rPr lang="de-DE" sz="2400" dirty="0">
                <a:sym typeface="Bookshelf Symbol 5" pitchFamily="2" charset="2"/>
              </a:rPr>
              <a:t>        (sprich: n- Fakultät); </a:t>
            </a:r>
          </a:p>
          <a:p>
            <a:pPr eaLnBrk="1" hangingPunct="1"/>
            <a:endParaRPr lang="de-DE" sz="2800" dirty="0">
              <a:sym typeface="Bookshelf Symbol 5" pitchFamily="2" charset="2"/>
            </a:endParaRPr>
          </a:p>
          <a:p>
            <a:pPr eaLnBrk="1" hangingPunct="1"/>
            <a:r>
              <a:rPr lang="de-DE" sz="2400" dirty="0">
                <a:sym typeface="Bookshelf Symbol 5" pitchFamily="2" charset="2"/>
              </a:rPr>
              <a:t>(b)</a:t>
            </a:r>
          </a:p>
          <a:p>
            <a:pPr eaLnBrk="1" hangingPunct="1"/>
            <a:endParaRPr lang="de-DE" dirty="0">
              <a:sym typeface="Bookshelf Symbol 5" pitchFamily="2" charset="2"/>
            </a:endParaRPr>
          </a:p>
          <a:p>
            <a:pPr eaLnBrk="1" hangingPunct="1"/>
            <a:r>
              <a:rPr lang="de-DE" dirty="0">
                <a:sym typeface="Bookshelf Symbol 5" pitchFamily="2" charset="2"/>
              </a:rPr>
              <a:t>          </a:t>
            </a:r>
            <a:r>
              <a:rPr lang="de-DE" sz="2400" dirty="0">
                <a:sym typeface="Bookshelf Symbol 5" pitchFamily="2" charset="2"/>
              </a:rPr>
              <a:t>(sprich: n über k). </a:t>
            </a:r>
          </a:p>
          <a:p>
            <a:pPr eaLnBrk="1" hangingPunct="1"/>
            <a:endParaRPr lang="de-DE" dirty="0">
              <a:sym typeface="Bookshelf Symbol 5" pitchFamily="2" charset="2"/>
            </a:endParaRPr>
          </a:p>
          <a:p>
            <a:pPr eaLnBrk="1" hangingPunct="1"/>
            <a:r>
              <a:rPr lang="de-DE" sz="2400" dirty="0">
                <a:sym typeface="Bookshelf Symbol 5" pitchFamily="2" charset="2"/>
              </a:rPr>
              <a:t>        Man bezeichnet          als Binomialkoeffizienten.</a:t>
            </a:r>
          </a:p>
          <a:p>
            <a:pPr eaLnBrk="1" hangingPunct="1"/>
            <a:r>
              <a:rPr lang="de-DE" sz="2400" dirty="0"/>
              <a:t>Binomialkoeffizient n über k ist Anzahl der k-</a:t>
            </a:r>
            <a:r>
              <a:rPr lang="de-DE" sz="2400" dirty="0" err="1"/>
              <a:t>elementigen</a:t>
            </a:r>
            <a:r>
              <a:rPr lang="de-DE" sz="2400" dirty="0"/>
              <a:t> Teilmengen aus einer n-</a:t>
            </a:r>
            <a:r>
              <a:rPr lang="de-DE" sz="2400" dirty="0" err="1"/>
              <a:t>elementigen</a:t>
            </a:r>
            <a:r>
              <a:rPr lang="de-DE" sz="2400" dirty="0"/>
              <a:t> Menge</a:t>
            </a:r>
            <a:r>
              <a:rPr lang="de-DE" sz="2400" dirty="0" smtClean="0"/>
              <a:t>.</a:t>
            </a:r>
            <a:endParaRPr lang="de-DE" sz="2400" dirty="0">
              <a:sym typeface="Bookshelf Symbol 5" pitchFamily="2" charset="2"/>
            </a:endParaRPr>
          </a:p>
        </p:txBody>
      </p:sp>
      <p:sp>
        <p:nvSpPr>
          <p:cNvPr id="389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3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5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6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7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8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30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31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32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33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34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35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3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37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3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8914" name="Object 24"/>
          <p:cNvGraphicFramePr>
            <a:graphicFrameLocks noChangeAspect="1"/>
          </p:cNvGraphicFramePr>
          <p:nvPr/>
        </p:nvGraphicFramePr>
        <p:xfrm>
          <a:off x="1258888" y="2636838"/>
          <a:ext cx="2808287" cy="849312"/>
        </p:xfrm>
        <a:graphic>
          <a:graphicData uri="http://schemas.openxmlformats.org/presentationml/2006/ole">
            <p:oleObj spid="_x0000_s38953" name="Formel" r:id="rId3" imgW="1422400" imgH="431800" progId="Equation.3">
              <p:embed/>
            </p:oleObj>
          </a:graphicData>
        </a:graphic>
      </p:graphicFrame>
      <p:sp>
        <p:nvSpPr>
          <p:cNvPr id="38939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8915" name="Object 26"/>
          <p:cNvGraphicFramePr>
            <a:graphicFrameLocks noChangeAspect="1"/>
          </p:cNvGraphicFramePr>
          <p:nvPr/>
        </p:nvGraphicFramePr>
        <p:xfrm>
          <a:off x="1187450" y="4076700"/>
          <a:ext cx="4608513" cy="822325"/>
        </p:xfrm>
        <a:graphic>
          <a:graphicData uri="http://schemas.openxmlformats.org/presentationml/2006/ole">
            <p:oleObj spid="_x0000_s38954" name="Formel" r:id="rId4" imgW="2565400" imgH="457200" progId="Equation.3">
              <p:embed/>
            </p:oleObj>
          </a:graphicData>
        </a:graphic>
      </p:graphicFrame>
      <p:sp>
        <p:nvSpPr>
          <p:cNvPr id="38940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8916" name="Object 28"/>
          <p:cNvGraphicFramePr>
            <a:graphicFrameLocks noChangeAspect="1"/>
          </p:cNvGraphicFramePr>
          <p:nvPr/>
        </p:nvGraphicFramePr>
        <p:xfrm>
          <a:off x="3635375" y="5229225"/>
          <a:ext cx="477838" cy="792163"/>
        </p:xfrm>
        <a:graphic>
          <a:graphicData uri="http://schemas.openxmlformats.org/presentationml/2006/ole">
            <p:oleObj spid="_x0000_s38955" name="Formel" r:id="rId5" imgW="279400" imgH="457200" progId="Equation.3">
              <p:embed/>
            </p:oleObj>
          </a:graphicData>
        </a:graphic>
      </p:graphicFrame>
    </p:spTree>
  </p:cSld>
  <p:clrMapOvr>
    <a:masterClrMapping/>
  </p:clrMapOvr>
  <p:transition advTm="95353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971550" y="765175"/>
            <a:ext cx="9699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0! = 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1! = 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2! = 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3! =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4! =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71!=  </a:t>
            </a:r>
          </a:p>
          <a:p>
            <a:pPr eaLnBrk="1" hangingPunct="1"/>
            <a:r>
              <a:rPr lang="de-DE" sz="2400"/>
              <a:t>	    </a:t>
            </a:r>
          </a:p>
          <a:p>
            <a:pPr eaLnBrk="1" hangingPunct="1"/>
            <a:endParaRPr lang="de-DE" sz="2400"/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252413" y="3079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Beispiele</a:t>
            </a:r>
          </a:p>
        </p:txBody>
      </p:sp>
    </p:spTree>
  </p:cSld>
  <p:clrMapOvr>
    <a:masterClrMapping/>
  </p:clrMapOvr>
  <p:transition advTm="18366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971550" y="765175"/>
            <a:ext cx="10382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0!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1! =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2! = 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3! =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4! =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71!=  </a:t>
            </a:r>
          </a:p>
          <a:p>
            <a:pPr eaLnBrk="1" hangingPunct="1"/>
            <a:r>
              <a:rPr lang="de-DE" sz="2400"/>
              <a:t>	    </a:t>
            </a:r>
          </a:p>
          <a:p>
            <a:pPr eaLnBrk="1" hangingPunct="1"/>
            <a:endParaRPr lang="de-DE" sz="240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52413" y="3079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Beispiele</a:t>
            </a:r>
          </a:p>
        </p:txBody>
      </p:sp>
    </p:spTree>
  </p:cSld>
  <p:clrMapOvr>
    <a:masterClrMapping/>
  </p:clrMapOvr>
  <p:transition advTm="76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183298" name="Formel" r:id="rId3" imgW="1714500" imgH="203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28529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[richtig]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1043608" y="3284984"/>
          <a:ext cx="2719361" cy="432048"/>
        </p:xfrm>
        <a:graphic>
          <a:graphicData uri="http://schemas.openxmlformats.org/presentationml/2006/ole">
            <p:oleObj spid="_x0000_s183299" name="Formel" r:id="rId4" imgW="1015559" imgH="165028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15616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1115615" y="4221088"/>
          <a:ext cx="1632181" cy="504056"/>
        </p:xfrm>
        <a:graphic>
          <a:graphicData uri="http://schemas.openxmlformats.org/presentationml/2006/ole">
            <p:oleObj spid="_x0000_s183300" name="Formel" r:id="rId5" imgW="647419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971550" y="765175"/>
            <a:ext cx="10382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0!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1!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2! = 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3! =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4! =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71!=   </a:t>
            </a:r>
          </a:p>
          <a:p>
            <a:pPr eaLnBrk="1" hangingPunct="1"/>
            <a:r>
              <a:rPr lang="de-DE" sz="2400"/>
              <a:t>	    </a:t>
            </a:r>
          </a:p>
          <a:p>
            <a:pPr eaLnBrk="1" hangingPunct="1"/>
            <a:endParaRPr lang="de-DE" sz="240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52413" y="3079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Beispiele</a:t>
            </a:r>
          </a:p>
        </p:txBody>
      </p:sp>
    </p:spTree>
  </p:cSld>
  <p:clrMapOvr>
    <a:masterClrMapping/>
  </p:clrMapOvr>
  <p:transition advTm="5148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971550" y="765175"/>
            <a:ext cx="10382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0!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1!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2! = 2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3! =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4! =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71!=   </a:t>
            </a:r>
          </a:p>
          <a:p>
            <a:pPr eaLnBrk="1" hangingPunct="1"/>
            <a:r>
              <a:rPr lang="de-DE" sz="2400"/>
              <a:t>	  </a:t>
            </a:r>
          </a:p>
          <a:p>
            <a:pPr eaLnBrk="1" hangingPunct="1"/>
            <a:endParaRPr lang="de-DE" sz="24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2413" y="3079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Beispiele</a:t>
            </a:r>
          </a:p>
        </p:txBody>
      </p:sp>
    </p:spTree>
  </p:cSld>
  <p:clrMapOvr>
    <a:masterClrMapping/>
  </p:clrMapOvr>
  <p:transition advTm="960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971550" y="765175"/>
            <a:ext cx="10382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0!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1!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2! = 2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3! = 6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4! =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71!=  </a:t>
            </a:r>
          </a:p>
          <a:p>
            <a:pPr eaLnBrk="1" hangingPunct="1"/>
            <a:r>
              <a:rPr lang="de-DE" sz="2400"/>
              <a:t>	    </a:t>
            </a:r>
          </a:p>
          <a:p>
            <a:pPr eaLnBrk="1" hangingPunct="1"/>
            <a:endParaRPr lang="de-DE" sz="24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52413" y="3079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Beispiele</a:t>
            </a:r>
          </a:p>
        </p:txBody>
      </p:sp>
    </p:spTree>
  </p:cSld>
  <p:clrMapOvr>
    <a:masterClrMapping/>
  </p:clrMapOvr>
  <p:transition advTm="12587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971550" y="765175"/>
            <a:ext cx="11239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0!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1!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2! = 2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3! = 6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4! = 24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71!=   </a:t>
            </a:r>
          </a:p>
          <a:p>
            <a:pPr eaLnBrk="1" hangingPunct="1"/>
            <a:r>
              <a:rPr lang="de-DE" sz="2400"/>
              <a:t>	    </a:t>
            </a:r>
          </a:p>
          <a:p>
            <a:pPr eaLnBrk="1" hangingPunct="1"/>
            <a:endParaRPr lang="de-DE" sz="240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52413" y="3079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Beispiele</a:t>
            </a:r>
          </a:p>
        </p:txBody>
      </p:sp>
    </p:spTree>
  </p:cSld>
  <p:clrMapOvr>
    <a:masterClrMapping/>
  </p:clrMapOvr>
  <p:transition advTm="6457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971550" y="765175"/>
            <a:ext cx="59388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/>
              <a:t>0!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1! = 1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2! = 2 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3! = 6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4! = 24</a:t>
            </a:r>
          </a:p>
          <a:p>
            <a:pPr eaLnBrk="1" hangingPunct="1"/>
            <a:endParaRPr lang="de-DE" sz="2400"/>
          </a:p>
          <a:p>
            <a:pPr eaLnBrk="1" hangingPunct="1"/>
            <a:r>
              <a:rPr lang="de-DE" sz="2400"/>
              <a:t>71!=  am Taschenrechner nicht rechenbar </a:t>
            </a:r>
          </a:p>
          <a:p>
            <a:pPr eaLnBrk="1" hangingPunct="1"/>
            <a:r>
              <a:rPr lang="de-DE" sz="2400"/>
              <a:t>	    (69! ist die letzte rechenbare Zahl).</a:t>
            </a:r>
          </a:p>
          <a:p>
            <a:pPr eaLnBrk="1" hangingPunct="1"/>
            <a:endParaRPr lang="de-DE" sz="240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52413" y="30797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Beispiele</a:t>
            </a:r>
          </a:p>
        </p:txBody>
      </p:sp>
    </p:spTree>
  </p:cSld>
  <p:clrMapOvr>
    <a:masterClrMapping/>
  </p:clrMapOvr>
  <p:transition advTm="1113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684213" y="90805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Beispiele: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1042988" y="1557338"/>
          <a:ext cx="1000125" cy="2820987"/>
        </p:xfrm>
        <a:graphic>
          <a:graphicData uri="http://schemas.openxmlformats.org/presentationml/2006/ole">
            <p:oleObj spid="_x0000_s39945" name="Formel" r:id="rId3" imgW="418918" imgH="1180588" progId="Equation.3">
              <p:embed/>
            </p:oleObj>
          </a:graphicData>
        </a:graphic>
      </p:graphicFrame>
    </p:spTree>
  </p:cSld>
  <p:clrMapOvr>
    <a:masterClrMapping/>
  </p:clrMapOvr>
  <p:transition advTm="59144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84213" y="90805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Beispiele:</a:t>
            </a: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1042988" y="1544638"/>
          <a:ext cx="2001837" cy="1092200"/>
        </p:xfrm>
        <a:graphic>
          <a:graphicData uri="http://schemas.openxmlformats.org/presentationml/2006/ole">
            <p:oleObj spid="_x0000_s40969" name="Formel" r:id="rId3" imgW="838200" imgH="457200" progId="Equation.3">
              <p:embed/>
            </p:oleObj>
          </a:graphicData>
        </a:graphic>
      </p:graphicFrame>
    </p:spTree>
  </p:cSld>
  <p:clrMapOvr>
    <a:masterClrMapping/>
  </p:clrMapOvr>
  <p:transition advTm="22465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684213" y="90805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Beispiele:</a:t>
            </a: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1042988" y="1557338"/>
          <a:ext cx="4608512" cy="2820987"/>
        </p:xfrm>
        <a:graphic>
          <a:graphicData uri="http://schemas.openxmlformats.org/presentationml/2006/ole">
            <p:oleObj spid="_x0000_s41993" name="Formel" r:id="rId3" imgW="1930400" imgH="1181100" progId="Equation.3">
              <p:embed/>
            </p:oleObj>
          </a:graphicData>
        </a:graphic>
      </p:graphicFrame>
    </p:spTree>
  </p:cSld>
  <p:clrMapOvr>
    <a:masterClrMapping/>
  </p:clrMapOvr>
  <p:transition advTm="65877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1.4.3 Binomkialkoeffizient und Fakultät</a:t>
            </a:r>
            <a:r>
              <a:rPr lang="de-DE"/>
              <a:t> </a:t>
            </a: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539750" y="1557338"/>
            <a:ext cx="81359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(1.4.7)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Für die Zahlen n, k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N mit k </a:t>
            </a:r>
            <a:r>
              <a:rPr lang="de-DE" sz="2400">
                <a:sym typeface="Symbol" panose="05050102010706020507" pitchFamily="18" charset="2"/>
              </a:rPr>
              <a:t></a:t>
            </a:r>
            <a:r>
              <a:rPr lang="de-DE" sz="2400">
                <a:sym typeface="Bookshelf Symbol 5" pitchFamily="2" charset="2"/>
              </a:rPr>
              <a:t> n gilt:</a:t>
            </a:r>
          </a:p>
          <a:p>
            <a:pPr eaLnBrk="1" hangingPunct="1"/>
            <a:endParaRPr lang="de-DE" sz="12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1. (n + 1)! = (n + 1) * n!	</a:t>
            </a:r>
            <a:r>
              <a:rPr lang="de-DE" sz="2400">
                <a:sym typeface="Wingdings" panose="05000000000000000000" pitchFamily="2" charset="2"/>
              </a:rPr>
              <a:t> 4! = 4*3!</a:t>
            </a:r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2. 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800">
              <a:sym typeface="Bookshelf Symbol 5" pitchFamily="2" charset="2"/>
            </a:endParaRPr>
          </a:p>
          <a:p>
            <a:pPr eaLnBrk="1" hangingPunct="1"/>
            <a:r>
              <a:rPr lang="de-DE" sz="2400">
                <a:sym typeface="Bookshelf Symbol 5" pitchFamily="2" charset="2"/>
              </a:rPr>
              <a:t>3.</a:t>
            </a: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800">
              <a:sym typeface="Bookshelf Symbol 5" pitchFamily="2" charset="2"/>
            </a:endParaRPr>
          </a:p>
          <a:p>
            <a:pPr eaLnBrk="1" hangingPunct="1"/>
            <a:endParaRPr lang="de-DE" sz="2400">
              <a:sym typeface="Bookshelf Symbol 5" pitchFamily="2" charset="2"/>
            </a:endParaRPr>
          </a:p>
          <a:p>
            <a:pPr eaLnBrk="1" hangingPunct="1"/>
            <a:endParaRPr lang="de-DE" sz="2400">
              <a:sym typeface="Bookshelf Symbol 5" pitchFamily="2" charset="2"/>
            </a:endParaRPr>
          </a:p>
        </p:txBody>
      </p:sp>
      <p:sp>
        <p:nvSpPr>
          <p:cNvPr id="430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8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0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3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5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6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7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8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9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0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2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4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5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6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43010" name="Object 27"/>
          <p:cNvGraphicFramePr>
            <a:graphicFrameLocks noChangeAspect="1"/>
          </p:cNvGraphicFramePr>
          <p:nvPr/>
        </p:nvGraphicFramePr>
        <p:xfrm>
          <a:off x="971550" y="2997200"/>
          <a:ext cx="1800225" cy="808038"/>
        </p:xfrm>
        <a:graphic>
          <a:graphicData uri="http://schemas.openxmlformats.org/presentationml/2006/ole">
            <p:oleObj spid="_x0000_s43046" name="Formel" r:id="rId3" imgW="1016000" imgH="457200" progId="Equation.3">
              <p:embed/>
            </p:oleObj>
          </a:graphicData>
        </a:graphic>
      </p:graphicFrame>
      <p:sp>
        <p:nvSpPr>
          <p:cNvPr id="43037" name="Rectangle 2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43011" name="Object 29"/>
          <p:cNvGraphicFramePr>
            <a:graphicFrameLocks noChangeAspect="1"/>
          </p:cNvGraphicFramePr>
          <p:nvPr/>
        </p:nvGraphicFramePr>
        <p:xfrm>
          <a:off x="971550" y="3860800"/>
          <a:ext cx="1489075" cy="790575"/>
        </p:xfrm>
        <a:graphic>
          <a:graphicData uri="http://schemas.openxmlformats.org/presentationml/2006/ole">
            <p:oleObj spid="_x0000_s43047" name="Formel" r:id="rId4" imgW="863225" imgH="457002" progId="Equation.3">
              <p:embed/>
            </p:oleObj>
          </a:graphicData>
        </a:graphic>
      </p:graphicFrame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9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advTm="326504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feld 2"/>
          <p:cNvSpPr txBox="1">
            <a:spLocks noChangeArrowheads="1"/>
          </p:cNvSpPr>
          <p:nvPr/>
        </p:nvSpPr>
        <p:spPr bwMode="auto">
          <a:xfrm>
            <a:off x="539750" y="1557338"/>
            <a:ext cx="7632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/>
              <a:t>Beispiel:</a:t>
            </a:r>
            <a:endParaRPr lang="de-DE"/>
          </a:p>
          <a:p>
            <a:pPr eaLnBrk="1" hangingPunct="1"/>
            <a:r>
              <a:rPr lang="de-DE"/>
              <a:t>Vereinfachen sie folgenden Ausdruck:</a:t>
            </a:r>
          </a:p>
          <a:p>
            <a:pPr eaLnBrk="1" hangingPunct="1"/>
            <a:endParaRPr lang="de-DE"/>
          </a:p>
        </p:txBody>
      </p:sp>
      <p:graphicFrame>
        <p:nvGraphicFramePr>
          <p:cNvPr id="44034" name="Object 9"/>
          <p:cNvGraphicFramePr>
            <a:graphicFrameLocks noChangeAspect="1"/>
          </p:cNvGraphicFramePr>
          <p:nvPr/>
        </p:nvGraphicFramePr>
        <p:xfrm>
          <a:off x="900113" y="2349500"/>
          <a:ext cx="1079500" cy="876300"/>
        </p:xfrm>
        <a:graphic>
          <a:graphicData uri="http://schemas.openxmlformats.org/presentationml/2006/ole">
            <p:oleObj spid="_x0000_s44041" name="Formel" r:id="rId3" imgW="5207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184322" name="Formel" r:id="rId3" imgW="1714500" imgH="203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28529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[richtig]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1043608" y="3284984"/>
          <a:ext cx="2719361" cy="432048"/>
        </p:xfrm>
        <a:graphic>
          <a:graphicData uri="http://schemas.openxmlformats.org/presentationml/2006/ole">
            <p:oleObj spid="_x0000_s184323" name="Formel" r:id="rId4" imgW="1015559" imgH="165028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15616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1115615" y="4221088"/>
          <a:ext cx="1632181" cy="504056"/>
        </p:xfrm>
        <a:graphic>
          <a:graphicData uri="http://schemas.openxmlformats.org/presentationml/2006/ole">
            <p:oleObj spid="_x0000_s184324" name="Formel" r:id="rId5" imgW="647419" imgH="203112" progId="Equation.3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1187624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971599" y="5229200"/>
          <a:ext cx="2962615" cy="432048"/>
        </p:xfrm>
        <a:graphic>
          <a:graphicData uri="http://schemas.openxmlformats.org/presentationml/2006/ole">
            <p:oleObj spid="_x0000_s184325" name="Formel" r:id="rId6" imgW="13716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feld 2"/>
          <p:cNvSpPr txBox="1">
            <a:spLocks noChangeArrowheads="1"/>
          </p:cNvSpPr>
          <p:nvPr/>
        </p:nvSpPr>
        <p:spPr bwMode="auto">
          <a:xfrm>
            <a:off x="539750" y="1557338"/>
            <a:ext cx="7632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/>
              <a:t>Beispiel:</a:t>
            </a:r>
            <a:endParaRPr lang="de-DE"/>
          </a:p>
          <a:p>
            <a:pPr eaLnBrk="1" hangingPunct="1"/>
            <a:r>
              <a:rPr lang="de-DE"/>
              <a:t>Vereinfachen sie folgenden Ausdruck:</a:t>
            </a:r>
          </a:p>
          <a:p>
            <a:pPr eaLnBrk="1" hangingPunct="1"/>
            <a:endParaRPr lang="de-DE"/>
          </a:p>
        </p:txBody>
      </p:sp>
      <p:graphicFrame>
        <p:nvGraphicFramePr>
          <p:cNvPr id="45058" name="Object 9"/>
          <p:cNvGraphicFramePr>
            <a:graphicFrameLocks noChangeAspect="1"/>
          </p:cNvGraphicFramePr>
          <p:nvPr/>
        </p:nvGraphicFramePr>
        <p:xfrm>
          <a:off x="900113" y="2349500"/>
          <a:ext cx="1079500" cy="876300"/>
        </p:xfrm>
        <a:graphic>
          <a:graphicData uri="http://schemas.openxmlformats.org/presentationml/2006/ole">
            <p:oleObj spid="_x0000_s45070" name="Formel" r:id="rId3" imgW="520700" imgH="41910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971550" y="3284538"/>
          <a:ext cx="2589213" cy="936625"/>
        </p:xfrm>
        <a:graphic>
          <a:graphicData uri="http://schemas.openxmlformats.org/presentationml/2006/ole">
            <p:oleObj spid="_x0000_s45071" name="Formel" r:id="rId4" imgW="11684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feld 2"/>
          <p:cNvSpPr txBox="1">
            <a:spLocks noChangeArrowheads="1"/>
          </p:cNvSpPr>
          <p:nvPr/>
        </p:nvSpPr>
        <p:spPr bwMode="auto">
          <a:xfrm>
            <a:off x="539750" y="1557338"/>
            <a:ext cx="7632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/>
              <a:t>Beispiel:</a:t>
            </a:r>
            <a:endParaRPr lang="de-DE"/>
          </a:p>
          <a:p>
            <a:pPr eaLnBrk="1" hangingPunct="1"/>
            <a:r>
              <a:rPr lang="de-DE"/>
              <a:t>Vereinfachen sie folgenden Ausdruck:</a:t>
            </a:r>
          </a:p>
          <a:p>
            <a:pPr eaLnBrk="1" hangingPunct="1"/>
            <a:endParaRPr lang="de-DE"/>
          </a:p>
        </p:txBody>
      </p:sp>
      <p:graphicFrame>
        <p:nvGraphicFramePr>
          <p:cNvPr id="46082" name="Object 9"/>
          <p:cNvGraphicFramePr>
            <a:graphicFrameLocks noChangeAspect="1"/>
          </p:cNvGraphicFramePr>
          <p:nvPr/>
        </p:nvGraphicFramePr>
        <p:xfrm>
          <a:off x="900113" y="2349500"/>
          <a:ext cx="1079500" cy="876300"/>
        </p:xfrm>
        <a:graphic>
          <a:graphicData uri="http://schemas.openxmlformats.org/presentationml/2006/ole">
            <p:oleObj spid="_x0000_s46099" name="Formel" r:id="rId3" imgW="520700" imgH="419100" progId="Equation.3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971550" y="3284538"/>
          <a:ext cx="2589213" cy="936625"/>
        </p:xfrm>
        <a:graphic>
          <a:graphicData uri="http://schemas.openxmlformats.org/presentationml/2006/ole">
            <p:oleObj spid="_x0000_s46100" name="Formel" r:id="rId4" imgW="1168400" imgH="419100" progId="Equation.3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042988" y="4365625"/>
          <a:ext cx="4492625" cy="863600"/>
        </p:xfrm>
        <a:graphic>
          <a:graphicData uri="http://schemas.openxmlformats.org/presentationml/2006/ole">
            <p:oleObj spid="_x0000_s46101" name="Formel" r:id="rId5" imgW="21971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feld 2"/>
          <p:cNvSpPr txBox="1">
            <a:spLocks noChangeArrowheads="1"/>
          </p:cNvSpPr>
          <p:nvPr/>
        </p:nvSpPr>
        <p:spPr bwMode="auto">
          <a:xfrm>
            <a:off x="539750" y="1557338"/>
            <a:ext cx="7632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/>
              <a:t>Beispiel:</a:t>
            </a:r>
            <a:endParaRPr lang="de-DE"/>
          </a:p>
          <a:p>
            <a:pPr eaLnBrk="1" hangingPunct="1"/>
            <a:r>
              <a:rPr lang="de-DE"/>
              <a:t>Vereinfachen sie folgenden Ausdruck:</a:t>
            </a:r>
          </a:p>
          <a:p>
            <a:pPr eaLnBrk="1" hangingPunct="1"/>
            <a:endParaRPr lang="de-DE"/>
          </a:p>
        </p:txBody>
      </p:sp>
      <p:graphicFrame>
        <p:nvGraphicFramePr>
          <p:cNvPr id="47106" name="Object 9"/>
          <p:cNvGraphicFramePr>
            <a:graphicFrameLocks noChangeAspect="1"/>
          </p:cNvGraphicFramePr>
          <p:nvPr/>
        </p:nvGraphicFramePr>
        <p:xfrm>
          <a:off x="900113" y="2349500"/>
          <a:ext cx="1079500" cy="876300"/>
        </p:xfrm>
        <a:graphic>
          <a:graphicData uri="http://schemas.openxmlformats.org/presentationml/2006/ole">
            <p:oleObj spid="_x0000_s47128" name="Formel" r:id="rId3" imgW="520700" imgH="419100" progId="Equation.3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971550" y="3284538"/>
          <a:ext cx="2589213" cy="936625"/>
        </p:xfrm>
        <a:graphic>
          <a:graphicData uri="http://schemas.openxmlformats.org/presentationml/2006/ole">
            <p:oleObj spid="_x0000_s47129" name="Formel" r:id="rId4" imgW="1168400" imgH="419100" progId="Equation.3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042988" y="4365625"/>
          <a:ext cx="4492625" cy="863600"/>
        </p:xfrm>
        <a:graphic>
          <a:graphicData uri="http://schemas.openxmlformats.org/presentationml/2006/ole">
            <p:oleObj spid="_x0000_s47130" name="Formel" r:id="rId5" imgW="2197100" imgH="419100" progId="Equation.3">
              <p:embed/>
            </p:oleObj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971550" y="5445125"/>
          <a:ext cx="5610225" cy="863600"/>
        </p:xfrm>
        <a:graphic>
          <a:graphicData uri="http://schemas.openxmlformats.org/presentationml/2006/ole">
            <p:oleObj spid="_x0000_s47131" name="Formel" r:id="rId6" imgW="27432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8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 b="1"/>
              <a:t>1.4.3 Binomkialkoeffizient und Fakultät</a:t>
            </a:r>
            <a:r>
              <a:rPr lang="de-DE"/>
              <a:t> 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539750" y="2205038"/>
            <a:ext cx="8135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ym typeface="Bookshelf Symbol 5" pitchFamily="2" charset="2"/>
              </a:rPr>
              <a:t>(1.4.8) Satz</a:t>
            </a:r>
          </a:p>
          <a:p>
            <a:pPr eaLnBrk="1" hangingPunct="1"/>
            <a:r>
              <a:rPr lang="de-DE" sz="2400">
                <a:sym typeface="Bookshelf Symbol 5" pitchFamily="2" charset="2"/>
              </a:rPr>
              <a:t>Seien a, b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IR und n </a:t>
            </a:r>
            <a:r>
              <a:rPr lang="de-DE" sz="2400">
                <a:sym typeface="Symbol" panose="05050102010706020507" pitchFamily="18" charset="2"/>
              </a:rPr>
              <a:t></a:t>
            </a:r>
            <a:r>
              <a:rPr lang="de-DE" sz="2400">
                <a:sym typeface="Bookshelf Symbol 5" pitchFamily="2" charset="2"/>
              </a:rPr>
              <a:t> N. Dann gilt: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41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42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4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44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45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46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47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4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49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1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3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4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5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6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7" name="Rectangle 2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9" name="Rectangle 30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48130" name="Object 31"/>
          <p:cNvGraphicFramePr>
            <a:graphicFrameLocks noChangeAspect="1"/>
          </p:cNvGraphicFramePr>
          <p:nvPr/>
        </p:nvGraphicFramePr>
        <p:xfrm>
          <a:off x="611188" y="3300413"/>
          <a:ext cx="7921625" cy="2000250"/>
        </p:xfrm>
        <a:graphic>
          <a:graphicData uri="http://schemas.openxmlformats.org/presentationml/2006/ole">
            <p:oleObj spid="_x0000_s48163" name="Formel" r:id="rId3" imgW="3733800" imgH="939800" progId="Equation.3">
              <p:embed/>
            </p:oleObj>
          </a:graphicData>
        </a:graphic>
      </p:graphicFrame>
    </p:spTree>
  </p:cSld>
  <p:clrMapOvr>
    <a:masterClrMapping/>
  </p:clrMapOvr>
  <p:transition advTm="214808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</a:t>
            </a:r>
          </a:p>
        </p:txBody>
      </p:sp>
      <p:graphicFrame>
        <p:nvGraphicFramePr>
          <p:cNvPr id="4915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052513"/>
          <a:ext cx="3355975" cy="1016000"/>
        </p:xfrm>
        <a:graphic>
          <a:graphicData uri="http://schemas.openxmlformats.org/presentationml/2006/ole">
            <p:oleObj spid="_x0000_s49159" name="Formel" r:id="rId3" imgW="1511300" imgH="457200" progId="Equation.3">
              <p:embed/>
            </p:oleObj>
          </a:graphicData>
        </a:graphic>
      </p:graphicFrame>
    </p:spTree>
  </p:cSld>
  <p:clrMapOvr>
    <a:masterClrMapping/>
  </p:clrMapOvr>
  <p:transition advTm="116694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</a:t>
            </a:r>
          </a:p>
        </p:txBody>
      </p:sp>
      <p:graphicFrame>
        <p:nvGraphicFramePr>
          <p:cNvPr id="5017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052513"/>
          <a:ext cx="3355975" cy="1016000"/>
        </p:xfrm>
        <a:graphic>
          <a:graphicData uri="http://schemas.openxmlformats.org/presentationml/2006/ole">
            <p:oleObj spid="_x0000_s50187" name="Formel" r:id="rId3" imgW="1511300" imgH="457200" progId="Equation.3">
              <p:embed/>
            </p:oleObj>
          </a:graphicData>
        </a:graphic>
      </p:graphicFrame>
      <p:graphicFrame>
        <p:nvGraphicFramePr>
          <p:cNvPr id="5017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03350" y="2205038"/>
          <a:ext cx="1925638" cy="1035050"/>
        </p:xfrm>
        <a:graphic>
          <a:graphicData uri="http://schemas.openxmlformats.org/presentationml/2006/ole">
            <p:oleObj spid="_x0000_s50188" name="Formel" r:id="rId4" imgW="850900" imgH="457200" progId="Equation.3">
              <p:embed/>
            </p:oleObj>
          </a:graphicData>
        </a:graphic>
      </p:graphicFrame>
    </p:spTree>
  </p:cSld>
  <p:clrMapOvr>
    <a:masterClrMapping/>
  </p:clrMapOvr>
  <p:transition advTm="25569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</a:t>
            </a:r>
          </a:p>
        </p:txBody>
      </p:sp>
      <p:graphicFrame>
        <p:nvGraphicFramePr>
          <p:cNvPr id="51202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981075"/>
          <a:ext cx="3355975" cy="1016000"/>
        </p:xfrm>
        <a:graphic>
          <a:graphicData uri="http://schemas.openxmlformats.org/presentationml/2006/ole">
            <p:oleObj spid="_x0000_s51211" name="Formel" r:id="rId3" imgW="1511300" imgH="457200" progId="Equation.3">
              <p:embed/>
            </p:oleObj>
          </a:graphicData>
        </a:graphic>
      </p:graphicFrame>
      <p:graphicFrame>
        <p:nvGraphicFramePr>
          <p:cNvPr id="51203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92275" y="2205038"/>
          <a:ext cx="3508375" cy="1035050"/>
        </p:xfrm>
        <a:graphic>
          <a:graphicData uri="http://schemas.openxmlformats.org/presentationml/2006/ole">
            <p:oleObj spid="_x0000_s51212" name="Formel" r:id="rId4" imgW="1549400" imgH="457200" progId="Equation.3">
              <p:embed/>
            </p:oleObj>
          </a:graphicData>
        </a:graphic>
      </p:graphicFrame>
    </p:spTree>
  </p:cSld>
  <p:clrMapOvr>
    <a:masterClrMapping/>
  </p:clrMapOvr>
  <p:transition advTm="76194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</a:t>
            </a:r>
          </a:p>
        </p:txBody>
      </p:sp>
      <p:graphicFrame>
        <p:nvGraphicFramePr>
          <p:cNvPr id="5222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052513"/>
          <a:ext cx="3355975" cy="1016000"/>
        </p:xfrm>
        <a:graphic>
          <a:graphicData uri="http://schemas.openxmlformats.org/presentationml/2006/ole">
            <p:oleObj spid="_x0000_s52238" name="Formel" r:id="rId3" imgW="1511300" imgH="457200" progId="Equation.3">
              <p:embed/>
            </p:oleObj>
          </a:graphicData>
        </a:graphic>
      </p:graphicFrame>
      <p:graphicFrame>
        <p:nvGraphicFramePr>
          <p:cNvPr id="52227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2775" y="2178050"/>
          <a:ext cx="6408738" cy="1035050"/>
        </p:xfrm>
        <a:graphic>
          <a:graphicData uri="http://schemas.openxmlformats.org/presentationml/2006/ole">
            <p:oleObj spid="_x0000_s52239" name="Formel" r:id="rId4" imgW="2832100" imgH="457200" progId="Equation.3">
              <p:embed/>
            </p:oleObj>
          </a:graphicData>
        </a:graphic>
      </p:graphicFrame>
    </p:spTree>
  </p:cSld>
  <p:clrMapOvr>
    <a:masterClrMapping/>
  </p:clrMapOvr>
  <p:transition advTm="76194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/>
              <a:t>Beispiel</a:t>
            </a:r>
          </a:p>
        </p:txBody>
      </p:sp>
      <p:graphicFrame>
        <p:nvGraphicFramePr>
          <p:cNvPr id="53250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052513"/>
          <a:ext cx="3355975" cy="1016000"/>
        </p:xfrm>
        <a:graphic>
          <a:graphicData uri="http://schemas.openxmlformats.org/presentationml/2006/ole">
            <p:oleObj spid="_x0000_s53263" name="Formel" r:id="rId3" imgW="1511300" imgH="457200" progId="Equation.3">
              <p:embed/>
            </p:oleObj>
          </a:graphicData>
        </a:graphic>
      </p:graphicFrame>
      <p:graphicFrame>
        <p:nvGraphicFramePr>
          <p:cNvPr id="53251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2775" y="2178050"/>
          <a:ext cx="6408738" cy="1035050"/>
        </p:xfrm>
        <a:graphic>
          <a:graphicData uri="http://schemas.openxmlformats.org/presentationml/2006/ole">
            <p:oleObj spid="_x0000_s53264" name="Formel" r:id="rId4" imgW="2832100" imgH="457200" progId="Equation.3">
              <p:embed/>
            </p:oleObj>
          </a:graphicData>
        </a:graphic>
      </p:graphicFrame>
      <p:graphicFrame>
        <p:nvGraphicFramePr>
          <p:cNvPr id="53252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188" y="3433763"/>
          <a:ext cx="2952750" cy="427037"/>
        </p:xfrm>
        <a:graphic>
          <a:graphicData uri="http://schemas.openxmlformats.org/presentationml/2006/ole">
            <p:oleObj spid="_x0000_s53265" name="Formel" r:id="rId5" imgW="1409088" imgH="203112" progId="Equation.3">
              <p:embed/>
            </p:oleObj>
          </a:graphicData>
        </a:graphic>
      </p:graphicFrame>
    </p:spTree>
  </p:cSld>
  <p:clrMapOvr>
    <a:masterClrMapping/>
  </p:clrMapOvr>
  <p:transition advTm="76194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1.4.4 Logarithmus </a:t>
            </a:r>
            <a:r>
              <a:rPr lang="de-DE" dirty="0" err="1" smtClean="0"/>
              <a:t>naturalis</a:t>
            </a:r>
            <a:r>
              <a:rPr lang="de-DE" dirty="0" smtClean="0"/>
              <a:t> (</a:t>
            </a:r>
            <a:r>
              <a:rPr lang="de-DE" dirty="0" err="1" smtClean="0"/>
              <a:t>ln</a:t>
            </a:r>
            <a:r>
              <a:rPr lang="de-DE" dirty="0" smtClean="0"/>
              <a:t>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97152"/>
              </a:xfrm>
            </p:spPr>
            <p:txBody>
              <a:bodyPr/>
              <a:lstStyle/>
              <a:p>
                <a:r>
                  <a:rPr lang="de-DE" sz="2000" dirty="0" smtClean="0"/>
                  <a:t>Logarithmen sind in der Wissenschaft ein unverzichtbares Werkzeug, denn damit können beispielsweise sehr komplizierte Formeln in einfachere Ausdrücke überführt werden.</a:t>
                </a:r>
              </a:p>
              <a:p>
                <a:r>
                  <a:rPr lang="de-DE" sz="2000" b="1" dirty="0"/>
                  <a:t>Einführungsbeispiel</a:t>
                </a:r>
                <a:r>
                  <a:rPr lang="de-DE" sz="2000" dirty="0"/>
                  <a:t>:</a:t>
                </a:r>
              </a:p>
              <a:p>
                <a:r>
                  <a:rPr lang="de-DE" sz="2000" dirty="0" smtClean="0"/>
                  <a:t>Betrachten wir die Gleichung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de-DE" sz="2000" dirty="0" smtClean="0"/>
                  <a:t>. Wir </a:t>
                </a:r>
                <a:r>
                  <a:rPr lang="de-DE" sz="2000" dirty="0"/>
                  <a:t>suchen den </a:t>
                </a:r>
                <a:r>
                  <a:rPr lang="de-DE" sz="2000" dirty="0" smtClean="0"/>
                  <a:t>Wert x </a:t>
                </a:r>
                <a:r>
                  <a:rPr lang="de-DE" sz="2000" dirty="0"/>
                  <a:t>der die Gleichung löst. Salopp könnte man das schreiben </a:t>
                </a:r>
                <a:r>
                  <a:rPr lang="de-DE" sz="2000" dirty="0" smtClean="0"/>
                  <a:t>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=125.</m:t>
                    </m:r>
                  </m:oMath>
                </a14:m>
                <a:endParaRPr lang="de-DE" sz="2000" dirty="0" smtClean="0"/>
              </a:p>
              <a:p>
                <a:r>
                  <a:rPr lang="de-DE" sz="2000" dirty="0"/>
                  <a:t>Die kleine </a:t>
                </a:r>
                <a:r>
                  <a:rPr lang="de-DE" sz="2000" dirty="0" smtClean="0"/>
                  <a:t>Kopfrechnung </a:t>
                </a:r>
                <a14:m>
                  <m:oMath xmlns:m="http://schemas.openxmlformats.org/officeDocument/2006/math">
                    <m:r>
                      <a:rPr lang="de-DE" sz="200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⋅5=5;</m:t>
                    </m:r>
                    <m:r>
                      <m:rPr>
                        <m:nor/>
                      </m:rPr>
                      <a:rPr lang="de-DE" sz="2000" i="1">
                        <a:latin typeface="Cambria Math" panose="02040503050406030204" pitchFamily="18" charset="0"/>
                      </a:rPr>
                      <m:t> 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5⋅5=25;</m:t>
                    </m:r>
                    <m:r>
                      <m:rPr>
                        <m:nor/>
                      </m:rPr>
                      <a:rPr lang="de-DE" sz="2000" i="1">
                        <a:latin typeface="Cambria Math" panose="02040503050406030204" pitchFamily="18" charset="0"/>
                      </a:rPr>
                      <m:t> </m:t>
                    </m:r>
                    <m:r>
                      <a:rPr lang="de-DE" sz="2000">
                        <a:latin typeface="Cambria Math" panose="02040503050406030204" pitchFamily="18" charset="0"/>
                      </a:rPr>
                      <m:t>5⋅5⋅5=125</m:t>
                    </m:r>
                  </m:oMath>
                </a14:m>
                <a:r>
                  <a:rPr lang="de-DE" sz="2000" dirty="0" smtClean="0"/>
                  <a:t/>
                </a:r>
                <a:r>
                  <a:rPr lang="de-DE" sz="2000" dirty="0"/>
                  <a:t>verrät uns, dass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de-DE" sz="2000" dirty="0" smtClean="0"/>
                  <a:t/>
                </a:r>
                <a:r>
                  <a:rPr lang="de-DE" sz="2000" dirty="0"/>
                  <a:t>ist. Wir können die Lösung so hinschreiben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og</m:t>
                        </m:r>
                      </m:e>
                      <m:sub>
                        <m:r>
                          <a:rPr lang="de-DE" sz="20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de-DE" sz="2000">
                        <a:latin typeface="Cambria Math" panose="02040503050406030204" pitchFamily="18" charset="0"/>
                      </a:rPr>
                      <m:t>125=3</m:t>
                    </m:r>
                  </m:oMath>
                </a14:m>
                <a:r>
                  <a:rPr lang="de-DE" sz="2000" dirty="0" smtClean="0"/>
                  <a:t/>
                </a:r>
                <a:r>
                  <a:rPr lang="de-DE" sz="2000" dirty="0"/>
                  <a:t>und so sprechen: „Der Logarithmus zur Basis 5 von 125 ist 3“. </a:t>
                </a:r>
                <a:endParaRPr lang="de-DE" sz="2000" dirty="0" smtClean="0"/>
              </a:p>
              <a:p>
                <a:r>
                  <a:rPr lang="de-DE" sz="2000" dirty="0"/>
                  <a:t>Es sind die beiden Aussagen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0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de-DE" sz="20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de-DE" sz="20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de-DE" sz="2000">
                        <a:latin typeface="Cambria Math" panose="02040503050406030204" pitchFamily="18" charset="0"/>
                      </a:rPr>
                      <m:t>125=3</m:t>
                    </m:r>
                  </m:oMath>
                </a14:m>
                <a:r>
                  <a:rPr lang="de-DE" sz="2000" dirty="0"/>
                  <a:t> äquivalent, was „gleichwertig“ heißt. </a:t>
                </a:r>
              </a:p>
              <a:p>
                <a:r>
                  <a:rPr lang="de-DE" sz="2000" dirty="0"/>
                  <a:t>„Der Logarithmus zur Basis </a:t>
                </a:r>
                <a:r>
                  <a:rPr lang="de-DE" sz="2000" dirty="0" smtClean="0"/>
                  <a:t>a </a:t>
                </a:r>
                <a:r>
                  <a:rPr lang="de-DE" sz="2000" dirty="0"/>
                  <a:t>von </a:t>
                </a:r>
                <a:r>
                  <a:rPr lang="de-DE" sz="2000" dirty="0" smtClean="0"/>
                  <a:t>x </a:t>
                </a:r>
                <a:r>
                  <a:rPr lang="de-DE" sz="2000" dirty="0"/>
                  <a:t>ist </a:t>
                </a:r>
                <a:r>
                  <a:rPr lang="de-DE" sz="2000" dirty="0" smtClean="0"/>
                  <a:t>y.“</a:t>
                </a:r>
              </a:p>
              <a:p>
                <a:r>
                  <a:rPr lang="de-DE" sz="2000" dirty="0"/>
                  <a:t>Der Logarithmus gibt an, welche Potenz </a:t>
                </a:r>
                <a:r>
                  <a:rPr lang="de-DE" sz="2000" dirty="0" smtClean="0"/>
                  <a:t>x die </a:t>
                </a:r>
                <a:r>
                  <a:rPr lang="de-DE" sz="2000" dirty="0"/>
                  <a:t>Gleichung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 smtClean="0"/>
                  <a:t/>
                </a:r>
                <a:r>
                  <a:rPr lang="de-DE" sz="2000" dirty="0"/>
                  <a:t>ergibt</a:t>
                </a:r>
                <a:r>
                  <a:rPr lang="de-DE" sz="20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 smtClean="0"/>
                  <a:t/>
                </a:r>
                <a:r>
                  <a:rPr lang="de-DE" sz="2000" dirty="0"/>
                  <a:t>.</a:t>
                </a:r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 smtClean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97152"/>
              </a:xfrm>
              <a:blipFill rotWithShape="0">
                <a:blip r:embed="rId2" cstate="print"/>
                <a:stretch>
                  <a:fillRect l="-667" t="-610" b="-52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4314088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3027</Words>
  <Application>Microsoft Office PowerPoint</Application>
  <PresentationFormat>Bildschirmpräsentation (4:3)</PresentationFormat>
  <Paragraphs>728</Paragraphs>
  <Slides>125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125</vt:i4>
      </vt:variant>
    </vt:vector>
  </HeadingPairs>
  <TitlesOfParts>
    <vt:vector size="130" baseType="lpstr">
      <vt:lpstr>Standarddesign</vt:lpstr>
      <vt:lpstr>Formel</vt:lpstr>
      <vt:lpstr>Arbeitsblatt</vt:lpstr>
      <vt:lpstr>Microsoft Formel-Editor 3.0</vt:lpstr>
      <vt:lpstr>Equation</vt:lpstr>
      <vt:lpstr>1.4 Rechenregeln mit reellen Zahlen - Arithmetik   von Prof. Dr. Dr. Heribert Popp, TH Deggendorf</vt:lpstr>
      <vt:lpstr>Gliederung</vt:lpstr>
      <vt:lpstr>Folie 3</vt:lpstr>
      <vt:lpstr>Folie 4</vt:lpstr>
      <vt:lpstr>Kap. 1.4 Beispiel</vt:lpstr>
      <vt:lpstr>Kap. 1.4 Aufgabe 1</vt:lpstr>
      <vt:lpstr>Kap. 1.4 Aufgabe 1</vt:lpstr>
      <vt:lpstr>Kap. 1.4 Aufgabe 1</vt:lpstr>
      <vt:lpstr>Kap. 1.4 Aufgabe 1</vt:lpstr>
      <vt:lpstr>Kap. 1.4 Aufgabe 1</vt:lpstr>
      <vt:lpstr>Folie 11</vt:lpstr>
      <vt:lpstr>Folie 12</vt:lpstr>
      <vt:lpstr>Beispiel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Beispiel Doppelsumme</vt:lpstr>
      <vt:lpstr>Beispiel Doppelsumme</vt:lpstr>
      <vt:lpstr>Beispiel Doppelsumme</vt:lpstr>
      <vt:lpstr>Folie 37</vt:lpstr>
      <vt:lpstr>Folie 38</vt:lpstr>
      <vt:lpstr>Folie 39</vt:lpstr>
      <vt:lpstr>Beispiel Produktzeichen</vt:lpstr>
      <vt:lpstr>Beispiel Produktzeichen</vt:lpstr>
      <vt:lpstr>Beispiel Produktzeichen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Rechenregeln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Quadratische Gleichung</vt:lpstr>
      <vt:lpstr>Folie 75</vt:lpstr>
      <vt:lpstr>Folie 76</vt:lpstr>
      <vt:lpstr>Folie 77</vt:lpstr>
      <vt:lpstr>Folie 78</vt:lpstr>
      <vt:lpstr>Folie 79</vt:lpstr>
      <vt:lpstr>Folie 80</vt:lpstr>
      <vt:lpstr>Folie 81</vt:lpstr>
      <vt:lpstr>Folie 82</vt:lpstr>
      <vt:lpstr>Folie 83</vt:lpstr>
      <vt:lpstr>Folie 84</vt:lpstr>
      <vt:lpstr>Folie 85</vt:lpstr>
      <vt:lpstr>Folie 86</vt:lpstr>
      <vt:lpstr>Folie 87</vt:lpstr>
      <vt:lpstr>Folie 88</vt:lpstr>
      <vt:lpstr>Folie 89</vt:lpstr>
      <vt:lpstr>Folie 90</vt:lpstr>
      <vt:lpstr>Folie 91</vt:lpstr>
      <vt:lpstr>Folie 92</vt:lpstr>
      <vt:lpstr>Folie 93</vt:lpstr>
      <vt:lpstr>Folie 94</vt:lpstr>
      <vt:lpstr>Folie 95</vt:lpstr>
      <vt:lpstr>Folie 96</vt:lpstr>
      <vt:lpstr>Folie 97</vt:lpstr>
      <vt:lpstr>Folie 98</vt:lpstr>
      <vt:lpstr>1.4.4 Logarithmus naturalis (ln)</vt:lpstr>
      <vt:lpstr>1.4.4 Logarithmus naturalis (ln)</vt:lpstr>
      <vt:lpstr>1.4.4 Logarithmus naturalis (ln)</vt:lpstr>
      <vt:lpstr>1.4.4 Logarithmus naturalis (ln)</vt:lpstr>
      <vt:lpstr>1.4.4 Logarithmus naturalis (ln)</vt:lpstr>
      <vt:lpstr>1.4.4 Logarithmus naturalis (ln)</vt:lpstr>
      <vt:lpstr>Folie 105</vt:lpstr>
      <vt:lpstr>Folie 106</vt:lpstr>
      <vt:lpstr>Folie 107</vt:lpstr>
      <vt:lpstr>Folie 108</vt:lpstr>
      <vt:lpstr>Folie 109</vt:lpstr>
      <vt:lpstr>Folie 110</vt:lpstr>
      <vt:lpstr>Folie 111</vt:lpstr>
      <vt:lpstr>Folie 112</vt:lpstr>
      <vt:lpstr>Folie 113</vt:lpstr>
      <vt:lpstr>Folie 114</vt:lpstr>
      <vt:lpstr>Folie 115</vt:lpstr>
      <vt:lpstr>Folie 116</vt:lpstr>
      <vt:lpstr>Folie 117</vt:lpstr>
      <vt:lpstr>Folie 118</vt:lpstr>
      <vt:lpstr>Folie 119</vt:lpstr>
      <vt:lpstr>Folie 120</vt:lpstr>
      <vt:lpstr>Folie 121</vt:lpstr>
      <vt:lpstr>Folie 122</vt:lpstr>
      <vt:lpstr>Folie 123</vt:lpstr>
      <vt:lpstr>Folie 124</vt:lpstr>
      <vt:lpstr>Folie 125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Ihr Benutzername</dc:creator>
  <cp:lastModifiedBy>hpopp</cp:lastModifiedBy>
  <cp:revision>95</cp:revision>
  <dcterms:created xsi:type="dcterms:W3CDTF">2004-02-12T17:32:42Z</dcterms:created>
  <dcterms:modified xsi:type="dcterms:W3CDTF">2014-10-25T09:40:54Z</dcterms:modified>
</cp:coreProperties>
</file>